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1"/>
  </p:notesMasterIdLst>
  <p:sldIdLst>
    <p:sldId id="274" r:id="rId2"/>
    <p:sldId id="322" r:id="rId3"/>
    <p:sldId id="323" r:id="rId4"/>
    <p:sldId id="321" r:id="rId5"/>
    <p:sldId id="324" r:id="rId6"/>
    <p:sldId id="352" r:id="rId7"/>
    <p:sldId id="350" r:id="rId8"/>
    <p:sldId id="354" r:id="rId9"/>
    <p:sldId id="353" r:id="rId10"/>
    <p:sldId id="355" r:id="rId11"/>
    <p:sldId id="327" r:id="rId12"/>
    <p:sldId id="358" r:id="rId13"/>
    <p:sldId id="357" r:id="rId14"/>
    <p:sldId id="359" r:id="rId15"/>
    <p:sldId id="356" r:id="rId16"/>
    <p:sldId id="360" r:id="rId17"/>
    <p:sldId id="362" r:id="rId18"/>
    <p:sldId id="314" r:id="rId19"/>
    <p:sldId id="313" r:id="rId20"/>
    <p:sldId id="361" r:id="rId21"/>
    <p:sldId id="316" r:id="rId22"/>
    <p:sldId id="317" r:id="rId23"/>
    <p:sldId id="342" r:id="rId24"/>
    <p:sldId id="333" r:id="rId25"/>
    <p:sldId id="334" r:id="rId26"/>
    <p:sldId id="335" r:id="rId27"/>
    <p:sldId id="343" r:id="rId28"/>
    <p:sldId id="344" r:id="rId29"/>
    <p:sldId id="336" r:id="rId30"/>
    <p:sldId id="337" r:id="rId31"/>
    <p:sldId id="339" r:id="rId32"/>
    <p:sldId id="341" r:id="rId33"/>
    <p:sldId id="347" r:id="rId34"/>
    <p:sldId id="340" r:id="rId35"/>
    <p:sldId id="345" r:id="rId36"/>
    <p:sldId id="348" r:id="rId37"/>
    <p:sldId id="349" r:id="rId38"/>
    <p:sldId id="364" r:id="rId39"/>
    <p:sldId id="307" r:id="rId40"/>
    <p:sldId id="281" r:id="rId41"/>
    <p:sldId id="290" r:id="rId42"/>
    <p:sldId id="289" r:id="rId43"/>
    <p:sldId id="288" r:id="rId44"/>
    <p:sldId id="286" r:id="rId45"/>
    <p:sldId id="287" r:id="rId46"/>
    <p:sldId id="308" r:id="rId47"/>
    <p:sldId id="282" r:id="rId48"/>
    <p:sldId id="297" r:id="rId49"/>
    <p:sldId id="291" r:id="rId50"/>
    <p:sldId id="292" r:id="rId51"/>
    <p:sldId id="294" r:id="rId52"/>
    <p:sldId id="298" r:id="rId53"/>
    <p:sldId id="293" r:id="rId54"/>
    <p:sldId id="299" r:id="rId55"/>
    <p:sldId id="300" r:id="rId56"/>
    <p:sldId id="280" r:id="rId57"/>
    <p:sldId id="312" r:id="rId58"/>
    <p:sldId id="309" r:id="rId59"/>
    <p:sldId id="311" r:id="rId6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mn-ea"/>
        <a:cs typeface="+mn-cs"/>
      </a:defRPr>
    </a:lvl5pPr>
    <a:lvl6pPr marL="2286000" algn="l" defTabSz="914400" rtl="0" eaLnBrk="1" latinLnBrk="0" hangingPunct="1">
      <a:defRPr sz="2400" kern="1200">
        <a:solidFill>
          <a:schemeClr val="tx1"/>
        </a:solidFill>
        <a:latin typeface="Times" pitchFamily="2" charset="0"/>
        <a:ea typeface="+mn-ea"/>
        <a:cs typeface="+mn-cs"/>
      </a:defRPr>
    </a:lvl6pPr>
    <a:lvl7pPr marL="2743200" algn="l" defTabSz="914400" rtl="0" eaLnBrk="1" latinLnBrk="0" hangingPunct="1">
      <a:defRPr sz="2400" kern="1200">
        <a:solidFill>
          <a:schemeClr val="tx1"/>
        </a:solidFill>
        <a:latin typeface="Times" pitchFamily="2" charset="0"/>
        <a:ea typeface="+mn-ea"/>
        <a:cs typeface="+mn-cs"/>
      </a:defRPr>
    </a:lvl7pPr>
    <a:lvl8pPr marL="3200400" algn="l" defTabSz="914400" rtl="0" eaLnBrk="1" latinLnBrk="0" hangingPunct="1">
      <a:defRPr sz="2400" kern="1200">
        <a:solidFill>
          <a:schemeClr val="tx1"/>
        </a:solidFill>
        <a:latin typeface="Times" pitchFamily="2" charset="0"/>
        <a:ea typeface="+mn-ea"/>
        <a:cs typeface="+mn-cs"/>
      </a:defRPr>
    </a:lvl8pPr>
    <a:lvl9pPr marL="3657600" algn="l" defTabSz="914400" rtl="0" eaLnBrk="1" latinLnBrk="0" hangingPunct="1">
      <a:defRPr sz="2400" kern="1200">
        <a:solidFill>
          <a:schemeClr val="tx1"/>
        </a:solidFill>
        <a:latin typeface="Times" pitchFamily="2" charset="0"/>
        <a:ea typeface="+mn-ea"/>
        <a:cs typeface="+mn-cs"/>
      </a:defRPr>
    </a:lvl9pPr>
  </p:defaultTextStyle>
  <p:extLst>
    <p:ext uri="{521415D9-36F7-43E2-AB2F-B90AF26B5E84}">
      <p14:sectionLst xmlns:p14="http://schemas.microsoft.com/office/powerpoint/2010/main">
        <p14:section name="PRESENTATION2" id="{4F0BD702-5D40-1548-A14A-1372EF7AB0CD}">
          <p14:sldIdLst>
            <p14:sldId id="274"/>
            <p14:sldId id="322"/>
            <p14:sldId id="323"/>
          </p14:sldIdLst>
        </p14:section>
        <p14:section name="P2: BAYESIAN LINEAR REGRESSION" id="{0B0CE3AF-3DF6-4C47-B4EA-1F4D7EDC3147}">
          <p14:sldIdLst>
            <p14:sldId id="321"/>
            <p14:sldId id="324"/>
            <p14:sldId id="352"/>
            <p14:sldId id="350"/>
            <p14:sldId id="354"/>
            <p14:sldId id="353"/>
            <p14:sldId id="355"/>
          </p14:sldIdLst>
        </p14:section>
        <p14:section name="P2: BAYESIAN NEURAL NETWORKS" id="{E2ABFECA-2D0C-9943-88D4-94F46290BD05}">
          <p14:sldIdLst>
            <p14:sldId id="327"/>
            <p14:sldId id="358"/>
            <p14:sldId id="357"/>
            <p14:sldId id="359"/>
            <p14:sldId id="356"/>
            <p14:sldId id="360"/>
            <p14:sldId id="362"/>
            <p14:sldId id="314"/>
            <p14:sldId id="313"/>
            <p14:sldId id="361"/>
            <p14:sldId id="316"/>
            <p14:sldId id="317"/>
            <p14:sldId id="342"/>
            <p14:sldId id="333"/>
            <p14:sldId id="334"/>
            <p14:sldId id="335"/>
            <p14:sldId id="343"/>
            <p14:sldId id="344"/>
            <p14:sldId id="336"/>
            <p14:sldId id="337"/>
            <p14:sldId id="339"/>
            <p14:sldId id="341"/>
            <p14:sldId id="347"/>
            <p14:sldId id="340"/>
            <p14:sldId id="345"/>
            <p14:sldId id="348"/>
            <p14:sldId id="349"/>
            <p14:sldId id="364"/>
            <p14:sldId id="307"/>
            <p14:sldId id="281"/>
            <p14:sldId id="290"/>
            <p14:sldId id="289"/>
            <p14:sldId id="288"/>
            <p14:sldId id="286"/>
            <p14:sldId id="287"/>
            <p14:sldId id="308"/>
            <p14:sldId id="282"/>
            <p14:sldId id="297"/>
            <p14:sldId id="291"/>
            <p14:sldId id="292"/>
            <p14:sldId id="294"/>
            <p14:sldId id="298"/>
            <p14:sldId id="293"/>
            <p14:sldId id="299"/>
            <p14:sldId id="300"/>
            <p14:sldId id="280"/>
            <p14:sldId id="312"/>
            <p14:sldId id="309"/>
            <p14:sldId id="311"/>
          </p14:sldIdLst>
        </p14:section>
        <p14:section name="Scrapped" id="{C5EB6604-ADE3-C14D-BBB4-A7D7E6C3E361}">
          <p14:sldIdLst/>
        </p14:section>
        <p14:section name="PRESENTATION1" id="{E02164AA-BA9C-874F-B58C-770FBA9FCA9F}">
          <p14:sldIdLst/>
        </p14:section>
      </p14:sectionLst>
    </p:ext>
    <p:ext uri="{EFAFB233-063F-42B5-8137-9DF3F51BA10A}">
      <p15:sldGuideLst xmlns:p15="http://schemas.microsoft.com/office/powerpoint/2012/main">
        <p15:guide id="1" orient="horz" pos="2160">
          <p15:clr>
            <a:srgbClr val="A4A3A4"/>
          </p15:clr>
        </p15:guide>
        <p15:guide id="2"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300"/>
    <a:srgbClr val="1D0B42"/>
    <a:srgbClr val="F8F3F0"/>
    <a:srgbClr val="F7F3F0"/>
    <a:srgbClr val="E6E3E4"/>
    <a:srgbClr val="DCDCDC"/>
    <a:srgbClr val="EBE9E7"/>
    <a:srgbClr val="FFF8BD"/>
    <a:srgbClr val="FF9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50" autoAdjust="0"/>
    <p:restoredTop sz="90891"/>
  </p:normalViewPr>
  <p:slideViewPr>
    <p:cSldViewPr snapToGrid="0">
      <p:cViewPr>
        <p:scale>
          <a:sx n="96" d="100"/>
          <a:sy n="96" d="100"/>
        </p:scale>
        <p:origin x="456" y="144"/>
      </p:cViewPr>
      <p:guideLst>
        <p:guide orient="horz" pos="216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17" d="100"/>
          <a:sy n="117" d="100"/>
        </p:scale>
        <p:origin x="-272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BE608F2-9A6B-7F17-76B1-405044A3B5DD}"/>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16387" name="Rectangle 3">
            <a:extLst>
              <a:ext uri="{FF2B5EF4-FFF2-40B4-BE49-F238E27FC236}">
                <a16:creationId xmlns:a16="http://schemas.microsoft.com/office/drawing/2014/main" id="{DA7D5C7B-6832-3EB8-F70F-69F6455D913D}"/>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16388" name="Rectangle 4">
            <a:extLst>
              <a:ext uri="{FF2B5EF4-FFF2-40B4-BE49-F238E27FC236}">
                <a16:creationId xmlns:a16="http://schemas.microsoft.com/office/drawing/2014/main" id="{0E75CABB-8B45-1DB2-79AB-849BB2C89CD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a:extLst>
              <a:ext uri="{FF2B5EF4-FFF2-40B4-BE49-F238E27FC236}">
                <a16:creationId xmlns:a16="http://schemas.microsoft.com/office/drawing/2014/main" id="{8B26FFFA-A16B-E17E-2786-591F0C777A36}"/>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6390" name="Rectangle 6">
            <a:extLst>
              <a:ext uri="{FF2B5EF4-FFF2-40B4-BE49-F238E27FC236}">
                <a16:creationId xmlns:a16="http://schemas.microsoft.com/office/drawing/2014/main" id="{C793AD6C-3101-C4C9-5E7B-8900CFCA144A}"/>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16391" name="Rectangle 7">
            <a:extLst>
              <a:ext uri="{FF2B5EF4-FFF2-40B4-BE49-F238E27FC236}">
                <a16:creationId xmlns:a16="http://schemas.microsoft.com/office/drawing/2014/main" id="{43F8EE27-4D4E-3C2B-6C3F-B11430F9EA34}"/>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5C7DB97-4DB9-8048-8B9C-0630E915FA4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itchFamily="2" charset="0"/>
        <a:ea typeface="+mn-ea"/>
        <a:cs typeface="+mn-cs"/>
      </a:defRPr>
    </a:lvl1pPr>
    <a:lvl2pPr marL="457200" algn="l" rtl="0" fontAlgn="base">
      <a:spcBef>
        <a:spcPct val="30000"/>
      </a:spcBef>
      <a:spcAft>
        <a:spcPct val="0"/>
      </a:spcAft>
      <a:defRPr sz="1200" kern="1200">
        <a:solidFill>
          <a:schemeClr val="tx1"/>
        </a:solidFill>
        <a:latin typeface="Times" pitchFamily="2" charset="0"/>
        <a:ea typeface="+mn-ea"/>
        <a:cs typeface="+mn-cs"/>
      </a:defRPr>
    </a:lvl2pPr>
    <a:lvl3pPr marL="914400" algn="l" rtl="0" fontAlgn="base">
      <a:spcBef>
        <a:spcPct val="30000"/>
      </a:spcBef>
      <a:spcAft>
        <a:spcPct val="0"/>
      </a:spcAft>
      <a:defRPr sz="1200" kern="1200">
        <a:solidFill>
          <a:schemeClr val="tx1"/>
        </a:solidFill>
        <a:latin typeface="Times" pitchFamily="2" charset="0"/>
        <a:ea typeface="+mn-ea"/>
        <a:cs typeface="+mn-cs"/>
      </a:defRPr>
    </a:lvl3pPr>
    <a:lvl4pPr marL="1371600" algn="l" rtl="0" fontAlgn="base">
      <a:spcBef>
        <a:spcPct val="30000"/>
      </a:spcBef>
      <a:spcAft>
        <a:spcPct val="0"/>
      </a:spcAft>
      <a:defRPr sz="1200" kern="1200">
        <a:solidFill>
          <a:schemeClr val="tx1"/>
        </a:solidFill>
        <a:latin typeface="Times" pitchFamily="2" charset="0"/>
        <a:ea typeface="+mn-ea"/>
        <a:cs typeface="+mn-cs"/>
      </a:defRPr>
    </a:lvl4pPr>
    <a:lvl5pPr marL="1828800" algn="l" rtl="0" fontAlgn="base">
      <a:spcBef>
        <a:spcPct val="30000"/>
      </a:spcBef>
      <a:spcAft>
        <a:spcPct val="0"/>
      </a:spcAft>
      <a:defRPr sz="1200" kern="1200">
        <a:solidFill>
          <a:schemeClr val="tx1"/>
        </a:solidFill>
        <a:latin typeface="Time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1462CC8-ADA5-4884-E199-A09146504526}"/>
              </a:ext>
            </a:extLst>
          </p:cNvPr>
          <p:cNvSpPr>
            <a:spLocks noGrp="1" noChangeArrowheads="1"/>
          </p:cNvSpPr>
          <p:nvPr>
            <p:ph type="sldNum" sz="quarter" idx="5"/>
          </p:nvPr>
        </p:nvSpPr>
        <p:spPr>
          <a:ln/>
        </p:spPr>
        <p:txBody>
          <a:bodyPr/>
          <a:lstStyle/>
          <a:p>
            <a:fld id="{7F2AB979-2DA5-1D4D-8F11-659380FE5E12}" type="slidenum">
              <a:rPr lang="en-US" altLang="en-US"/>
              <a:pPr/>
              <a:t>1</a:t>
            </a:fld>
            <a:endParaRPr lang="en-US" altLang="en-US"/>
          </a:p>
        </p:txBody>
      </p:sp>
      <p:sp>
        <p:nvSpPr>
          <p:cNvPr id="17410" name="Rectangle 1026">
            <a:extLst>
              <a:ext uri="{FF2B5EF4-FFF2-40B4-BE49-F238E27FC236}">
                <a16:creationId xmlns:a16="http://schemas.microsoft.com/office/drawing/2014/main" id="{93D9BBB7-1C74-9923-8BDA-E073389D675B}"/>
              </a:ext>
            </a:extLst>
          </p:cNvPr>
          <p:cNvSpPr>
            <a:spLocks noGrp="1" noRot="1" noChangeAspect="1" noChangeArrowheads="1" noTextEdit="1"/>
          </p:cNvSpPr>
          <p:nvPr>
            <p:ph type="sldImg"/>
          </p:nvPr>
        </p:nvSpPr>
        <p:spPr>
          <a:ln/>
        </p:spPr>
      </p:sp>
      <p:sp>
        <p:nvSpPr>
          <p:cNvPr id="17411" name="Rectangle 1027">
            <a:extLst>
              <a:ext uri="{FF2B5EF4-FFF2-40B4-BE49-F238E27FC236}">
                <a16:creationId xmlns:a16="http://schemas.microsoft.com/office/drawing/2014/main" id="{AB2CCD99-98D8-371C-656A-20FD27C5CACD}"/>
              </a:ext>
            </a:extLst>
          </p:cNvPr>
          <p:cNvSpPr>
            <a:spLocks noGrp="1" noChangeArrowheads="1"/>
          </p:cNvSpPr>
          <p:nvPr>
            <p:ph type="body" idx="1"/>
          </p:nvPr>
        </p:nvSpPr>
        <p:spPr/>
        <p:txBody>
          <a:bodyPr/>
          <a:lstStyle/>
          <a:p>
            <a:r>
              <a:rPr lang="en-US" altLang="en-US" dirty="0">
                <a:solidFill>
                  <a:srgbClr val="000000"/>
                </a:solidFill>
                <a:latin typeface="Helvetica" pitchFamily="2" charset="0"/>
              </a:rPr>
              <a:t>All the budget went to the title slide.</a:t>
            </a:r>
          </a:p>
        </p:txBody>
      </p:sp>
    </p:spTree>
    <p:extLst>
      <p:ext uri="{BB962C8B-B14F-4D97-AF65-F5344CB8AC3E}">
        <p14:creationId xmlns:p14="http://schemas.microsoft.com/office/powerpoint/2010/main" val="1763990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10</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We see the sampling of the Horseshoe MCMC is severely biased</a:t>
            </a:r>
          </a:p>
        </p:txBody>
      </p:sp>
    </p:spTree>
    <p:extLst>
      <p:ext uri="{BB962C8B-B14F-4D97-AF65-F5344CB8AC3E}">
        <p14:creationId xmlns:p14="http://schemas.microsoft.com/office/powerpoint/2010/main" val="2473281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11</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posterior</a:t>
            </a:r>
          </a:p>
        </p:txBody>
      </p:sp>
    </p:spTree>
    <p:extLst>
      <p:ext uri="{BB962C8B-B14F-4D97-AF65-F5344CB8AC3E}">
        <p14:creationId xmlns:p14="http://schemas.microsoft.com/office/powerpoint/2010/main" val="1778109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12</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posterior</a:t>
            </a:r>
          </a:p>
        </p:txBody>
      </p:sp>
    </p:spTree>
    <p:extLst>
      <p:ext uri="{BB962C8B-B14F-4D97-AF65-F5344CB8AC3E}">
        <p14:creationId xmlns:p14="http://schemas.microsoft.com/office/powerpoint/2010/main" val="2307729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13</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posterior</a:t>
            </a:r>
          </a:p>
        </p:txBody>
      </p:sp>
    </p:spTree>
    <p:extLst>
      <p:ext uri="{BB962C8B-B14F-4D97-AF65-F5344CB8AC3E}">
        <p14:creationId xmlns:p14="http://schemas.microsoft.com/office/powerpoint/2010/main" val="179014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posterior</a:t>
            </a:r>
          </a:p>
        </p:txBody>
      </p:sp>
    </p:spTree>
    <p:extLst>
      <p:ext uri="{BB962C8B-B14F-4D97-AF65-F5344CB8AC3E}">
        <p14:creationId xmlns:p14="http://schemas.microsoft.com/office/powerpoint/2010/main" val="51282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15</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posterior</a:t>
            </a:r>
          </a:p>
        </p:txBody>
      </p:sp>
    </p:spTree>
    <p:extLst>
      <p:ext uri="{BB962C8B-B14F-4D97-AF65-F5344CB8AC3E}">
        <p14:creationId xmlns:p14="http://schemas.microsoft.com/office/powerpoint/2010/main" val="3470722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posterior</a:t>
            </a:r>
          </a:p>
        </p:txBody>
      </p:sp>
    </p:spTree>
    <p:extLst>
      <p:ext uri="{BB962C8B-B14F-4D97-AF65-F5344CB8AC3E}">
        <p14:creationId xmlns:p14="http://schemas.microsoft.com/office/powerpoint/2010/main" val="3011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17</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posterior</a:t>
            </a:r>
          </a:p>
        </p:txBody>
      </p:sp>
    </p:spTree>
    <p:extLst>
      <p:ext uri="{BB962C8B-B14F-4D97-AF65-F5344CB8AC3E}">
        <p14:creationId xmlns:p14="http://schemas.microsoft.com/office/powerpoint/2010/main" val="1654295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18</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73350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19</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err="1">
                <a:solidFill>
                  <a:srgbClr val="000000"/>
                </a:solidFill>
                <a:latin typeface="Helvetica" pitchFamily="2" charset="0"/>
              </a:rPr>
              <a:t>Cris</a:t>
            </a:r>
            <a:r>
              <a:rPr lang="en-US" altLang="en-US" dirty="0">
                <a:solidFill>
                  <a:srgbClr val="000000"/>
                </a:solidFill>
                <a:latin typeface="Helvetica" pitchFamily="2" charset="0"/>
              </a:rPr>
              <a:t> Moore</a:t>
            </a:r>
          </a:p>
        </p:txBody>
      </p:sp>
    </p:spTree>
    <p:extLst>
      <p:ext uri="{BB962C8B-B14F-4D97-AF65-F5344CB8AC3E}">
        <p14:creationId xmlns:p14="http://schemas.microsoft.com/office/powerpoint/2010/main" val="10318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1462CC8-ADA5-4884-E199-A09146504526}"/>
              </a:ext>
            </a:extLst>
          </p:cNvPr>
          <p:cNvSpPr>
            <a:spLocks noGrp="1" noChangeArrowheads="1"/>
          </p:cNvSpPr>
          <p:nvPr>
            <p:ph type="sldNum" sz="quarter" idx="5"/>
          </p:nvPr>
        </p:nvSpPr>
        <p:spPr>
          <a:ln/>
        </p:spPr>
        <p:txBody>
          <a:bodyPr/>
          <a:lstStyle/>
          <a:p>
            <a:fld id="{7F2AB979-2DA5-1D4D-8F11-659380FE5E12}" type="slidenum">
              <a:rPr lang="en-US" altLang="en-US"/>
              <a:pPr/>
              <a:t>2</a:t>
            </a:fld>
            <a:endParaRPr lang="en-US" altLang="en-US"/>
          </a:p>
        </p:txBody>
      </p:sp>
      <p:sp>
        <p:nvSpPr>
          <p:cNvPr id="17410" name="Rectangle 1026">
            <a:extLst>
              <a:ext uri="{FF2B5EF4-FFF2-40B4-BE49-F238E27FC236}">
                <a16:creationId xmlns:a16="http://schemas.microsoft.com/office/drawing/2014/main" id="{93D9BBB7-1C74-9923-8BDA-E073389D675B}"/>
              </a:ext>
            </a:extLst>
          </p:cNvPr>
          <p:cNvSpPr>
            <a:spLocks noGrp="1" noRot="1" noChangeAspect="1" noChangeArrowheads="1" noTextEdit="1"/>
          </p:cNvSpPr>
          <p:nvPr>
            <p:ph type="sldImg"/>
          </p:nvPr>
        </p:nvSpPr>
        <p:spPr>
          <a:ln/>
        </p:spPr>
      </p:sp>
      <p:sp>
        <p:nvSpPr>
          <p:cNvPr id="17411" name="Rectangle 1027">
            <a:extLst>
              <a:ext uri="{FF2B5EF4-FFF2-40B4-BE49-F238E27FC236}">
                <a16:creationId xmlns:a16="http://schemas.microsoft.com/office/drawing/2014/main" id="{AB2CCD99-98D8-371C-656A-20FD27C5CACD}"/>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solidFill>
                  <a:srgbClr val="000000"/>
                </a:solidFill>
                <a:latin typeface="Helvetica" pitchFamily="2" charset="0"/>
              </a:rPr>
              <a:t>All the budget went to the title slide.</a:t>
            </a:r>
          </a:p>
          <a:p>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743752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20</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err="1">
                <a:solidFill>
                  <a:srgbClr val="000000"/>
                </a:solidFill>
                <a:latin typeface="Helvetica" pitchFamily="2" charset="0"/>
              </a:rPr>
              <a:t>Cris</a:t>
            </a:r>
            <a:r>
              <a:rPr lang="en-US" altLang="en-US" dirty="0">
                <a:solidFill>
                  <a:srgbClr val="000000"/>
                </a:solidFill>
                <a:latin typeface="Helvetica" pitchFamily="2" charset="0"/>
              </a:rPr>
              <a:t> Moore</a:t>
            </a:r>
          </a:p>
        </p:txBody>
      </p:sp>
    </p:spTree>
    <p:extLst>
      <p:ext uri="{BB962C8B-B14F-4D97-AF65-F5344CB8AC3E}">
        <p14:creationId xmlns:p14="http://schemas.microsoft.com/office/powerpoint/2010/main" val="2681528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21</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We see the sampling of the Horseshoe MCMC is severely biased</a:t>
            </a:r>
          </a:p>
        </p:txBody>
      </p:sp>
    </p:spTree>
    <p:extLst>
      <p:ext uri="{BB962C8B-B14F-4D97-AF65-F5344CB8AC3E}">
        <p14:creationId xmlns:p14="http://schemas.microsoft.com/office/powerpoint/2010/main" val="453767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22</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Without momentum, we’d crash right into the mode: which is what we want in a DNN</a:t>
            </a:r>
          </a:p>
          <a:p>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2186203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23</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4106707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2586231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25</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784024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3719003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27</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2185678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28</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1178655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29</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299165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1462CC8-ADA5-4884-E199-A09146504526}"/>
              </a:ext>
            </a:extLst>
          </p:cNvPr>
          <p:cNvSpPr>
            <a:spLocks noGrp="1" noChangeArrowheads="1"/>
          </p:cNvSpPr>
          <p:nvPr>
            <p:ph type="sldNum" sz="quarter" idx="5"/>
          </p:nvPr>
        </p:nvSpPr>
        <p:spPr>
          <a:ln/>
        </p:spPr>
        <p:txBody>
          <a:bodyPr/>
          <a:lstStyle/>
          <a:p>
            <a:fld id="{7F2AB979-2DA5-1D4D-8F11-659380FE5E12}" type="slidenum">
              <a:rPr lang="en-US" altLang="en-US"/>
              <a:pPr/>
              <a:t>3</a:t>
            </a:fld>
            <a:endParaRPr lang="en-US" altLang="en-US"/>
          </a:p>
        </p:txBody>
      </p:sp>
      <p:sp>
        <p:nvSpPr>
          <p:cNvPr id="17410" name="Rectangle 1026">
            <a:extLst>
              <a:ext uri="{FF2B5EF4-FFF2-40B4-BE49-F238E27FC236}">
                <a16:creationId xmlns:a16="http://schemas.microsoft.com/office/drawing/2014/main" id="{93D9BBB7-1C74-9923-8BDA-E073389D675B}"/>
              </a:ext>
            </a:extLst>
          </p:cNvPr>
          <p:cNvSpPr>
            <a:spLocks noGrp="1" noRot="1" noChangeAspect="1" noChangeArrowheads="1" noTextEdit="1"/>
          </p:cNvSpPr>
          <p:nvPr>
            <p:ph type="sldImg"/>
          </p:nvPr>
        </p:nvSpPr>
        <p:spPr>
          <a:ln/>
        </p:spPr>
      </p:sp>
      <p:sp>
        <p:nvSpPr>
          <p:cNvPr id="17411" name="Rectangle 1027">
            <a:extLst>
              <a:ext uri="{FF2B5EF4-FFF2-40B4-BE49-F238E27FC236}">
                <a16:creationId xmlns:a16="http://schemas.microsoft.com/office/drawing/2014/main" id="{AB2CCD99-98D8-371C-656A-20FD27C5CACD}"/>
              </a:ext>
            </a:extLst>
          </p:cNvPr>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solidFill>
                  <a:srgbClr val="000000"/>
                </a:solidFill>
                <a:latin typeface="Helvetica" pitchFamily="2" charset="0"/>
              </a:rPr>
              <a:t>All the budget went to the title slide.</a:t>
            </a:r>
          </a:p>
          <a:p>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2958453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30</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1299214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31</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1304909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32</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960596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33</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274004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6356993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35</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4051331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Interestingly, looks *like* epistemic uncertainty!</a:t>
            </a:r>
            <a:br>
              <a:rPr lang="en-US" altLang="en-US" dirty="0">
                <a:solidFill>
                  <a:srgbClr val="000000"/>
                </a:solidFill>
                <a:latin typeface="Helvetica" pitchFamily="2" charset="0"/>
              </a:rPr>
            </a:br>
            <a:r>
              <a:rPr lang="en-US" altLang="en-US" dirty="0">
                <a:solidFill>
                  <a:srgbClr val="000000"/>
                </a:solidFill>
                <a:latin typeface="Helvetica" pitchFamily="2" charset="0"/>
              </a:rPr>
              <a:t>This shows exactly why this problem is interesting: tighter fit, but similar Loss!</a:t>
            </a:r>
            <a:br>
              <a:rPr lang="en-US" altLang="en-US" dirty="0">
                <a:solidFill>
                  <a:srgbClr val="000000"/>
                </a:solidFill>
                <a:latin typeface="Helvetica" pitchFamily="2" charset="0"/>
              </a:rPr>
            </a:b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2799893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37</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587178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38</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Tanh-&gt;odd symmetry, </a:t>
            </a:r>
            <a:r>
              <a:rPr lang="en-US" altLang="en-US" dirty="0" err="1">
                <a:solidFill>
                  <a:srgbClr val="000000"/>
                </a:solidFill>
                <a:latin typeface="Helvetica" pitchFamily="2" charset="0"/>
              </a:rPr>
              <a:t>Relu</a:t>
            </a:r>
            <a:r>
              <a:rPr lang="en-US" altLang="en-US" dirty="0">
                <a:solidFill>
                  <a:srgbClr val="000000"/>
                </a:solidFill>
                <a:latin typeface="Helvetica" pitchFamily="2" charset="0"/>
              </a:rPr>
              <a:t>-&gt; scale invariance</a:t>
            </a:r>
          </a:p>
        </p:txBody>
      </p:sp>
    </p:spTree>
    <p:extLst>
      <p:ext uri="{BB962C8B-B14F-4D97-AF65-F5344CB8AC3E}">
        <p14:creationId xmlns:p14="http://schemas.microsoft.com/office/powerpoint/2010/main" val="182790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39</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3562908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We see the sampling of the Horseshoe MCMC is severely biased</a:t>
            </a:r>
          </a:p>
        </p:txBody>
      </p:sp>
    </p:spTree>
    <p:extLst>
      <p:ext uri="{BB962C8B-B14F-4D97-AF65-F5344CB8AC3E}">
        <p14:creationId xmlns:p14="http://schemas.microsoft.com/office/powerpoint/2010/main" val="2027551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40</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Data, want to fit a model.</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1262205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41</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Frequentist approach, minimize least squares. Variance estimated in the frequentist way.</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1754309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42</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Bayesian Alternative</a:t>
            </a:r>
          </a:p>
        </p:txBody>
      </p:sp>
    </p:spTree>
    <p:extLst>
      <p:ext uri="{BB962C8B-B14F-4D97-AF65-F5344CB8AC3E}">
        <p14:creationId xmlns:p14="http://schemas.microsoft.com/office/powerpoint/2010/main" val="11872329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43</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Likelihood corresponds with ordinary least squares: Maximum likelihood estimate</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3707765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Have to choose some priors, so we pick priors that make our life easy</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3035535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45</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We get a distribution out with distinctive bowtie shaped envelope</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2349755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As we collect more data, epistemic uncertainty decreases despite the aleatoric variance</a:t>
            </a:r>
          </a:p>
        </p:txBody>
      </p:sp>
    </p:spTree>
    <p:extLst>
      <p:ext uri="{BB962C8B-B14F-4D97-AF65-F5344CB8AC3E}">
        <p14:creationId xmlns:p14="http://schemas.microsoft.com/office/powerpoint/2010/main" val="21363513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47</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BNN is the same idea as Bayesian regression, applied to the parameters of a neural network</a:t>
            </a:r>
          </a:p>
        </p:txBody>
      </p:sp>
    </p:spTree>
    <p:extLst>
      <p:ext uri="{BB962C8B-B14F-4D97-AF65-F5344CB8AC3E}">
        <p14:creationId xmlns:p14="http://schemas.microsoft.com/office/powerpoint/2010/main" val="64628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48</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BNN is the same idea as Bayesian regression, applied to the parameters of a neural network</a:t>
            </a:r>
          </a:p>
        </p:txBody>
      </p:sp>
    </p:spTree>
    <p:extLst>
      <p:ext uri="{BB962C8B-B14F-4D97-AF65-F5344CB8AC3E}">
        <p14:creationId xmlns:p14="http://schemas.microsoft.com/office/powerpoint/2010/main" val="2376844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49</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Rough correspondence between BNN and DNN</a:t>
            </a:r>
          </a:p>
        </p:txBody>
      </p:sp>
    </p:spTree>
    <p:extLst>
      <p:ext uri="{BB962C8B-B14F-4D97-AF65-F5344CB8AC3E}">
        <p14:creationId xmlns:p14="http://schemas.microsoft.com/office/powerpoint/2010/main" val="36487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We see the sampling of the Horseshoe MCMC is severely biased</a:t>
            </a:r>
          </a:p>
        </p:txBody>
      </p:sp>
    </p:spTree>
    <p:extLst>
      <p:ext uri="{BB962C8B-B14F-4D97-AF65-F5344CB8AC3E}">
        <p14:creationId xmlns:p14="http://schemas.microsoft.com/office/powerpoint/2010/main" val="13268144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50</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Last term is a constant, doesn’t affect </a:t>
            </a:r>
            <a:r>
              <a:rPr lang="en-US" altLang="en-US" dirty="0" err="1">
                <a:solidFill>
                  <a:srgbClr val="000000"/>
                </a:solidFill>
                <a:latin typeface="Helvetica" pitchFamily="2" charset="0"/>
              </a:rPr>
              <a:t>arg</a:t>
            </a:r>
            <a:r>
              <a:rPr lang="en-US" altLang="en-US" dirty="0">
                <a:solidFill>
                  <a:srgbClr val="000000"/>
                </a:solidFill>
                <a:latin typeface="Helvetica" pitchFamily="2" charset="0"/>
              </a:rPr>
              <a:t> min</a:t>
            </a:r>
          </a:p>
        </p:txBody>
      </p:sp>
    </p:spTree>
    <p:extLst>
      <p:ext uri="{BB962C8B-B14F-4D97-AF65-F5344CB8AC3E}">
        <p14:creationId xmlns:p14="http://schemas.microsoft.com/office/powerpoint/2010/main" val="18031019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51</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14721971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52</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2824492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53</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Sometimes there’s an analog regularization for a prior, but not necessarily (Horseshoe is unbounded)</a:t>
            </a:r>
          </a:p>
        </p:txBody>
      </p:sp>
    </p:spTree>
    <p:extLst>
      <p:ext uri="{BB962C8B-B14F-4D97-AF65-F5344CB8AC3E}">
        <p14:creationId xmlns:p14="http://schemas.microsoft.com/office/powerpoint/2010/main" val="23938394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1772792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55</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VI: good to capture a few modes, variance is not necessarily accurate </a:t>
            </a:r>
          </a:p>
          <a:p>
            <a:r>
              <a:rPr lang="en-US" altLang="en-US" dirty="0">
                <a:solidFill>
                  <a:srgbClr val="000000"/>
                </a:solidFill>
                <a:latin typeface="Helvetica" pitchFamily="2" charset="0"/>
              </a:rPr>
              <a:t>MCMC: really costly!</a:t>
            </a:r>
          </a:p>
        </p:txBody>
      </p:sp>
    </p:spTree>
    <p:extLst>
      <p:ext uri="{BB962C8B-B14F-4D97-AF65-F5344CB8AC3E}">
        <p14:creationId xmlns:p14="http://schemas.microsoft.com/office/powerpoint/2010/main" val="37870959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endParaRPr lang="en-US" altLang="en-US" i="1" dirty="0">
              <a:solidFill>
                <a:srgbClr val="000000"/>
              </a:solidFill>
              <a:latin typeface="Helvetica" pitchFamily="2" charset="0"/>
            </a:endParaRPr>
          </a:p>
        </p:txBody>
      </p:sp>
    </p:spTree>
    <p:extLst>
      <p:ext uri="{BB962C8B-B14F-4D97-AF65-F5344CB8AC3E}">
        <p14:creationId xmlns:p14="http://schemas.microsoft.com/office/powerpoint/2010/main" val="33584639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57</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Horseshoe: non-zero </a:t>
            </a:r>
            <a:r>
              <a:rPr lang="en-US" altLang="en-US" i="1" dirty="0"/>
              <a:t>probability mass</a:t>
            </a:r>
            <a:r>
              <a:rPr lang="en-US" altLang="en-US" i="0" dirty="0"/>
              <a:t> on zero, heavy tails</a:t>
            </a:r>
          </a:p>
          <a:p>
            <a:r>
              <a:rPr lang="en-US" altLang="en-US" i="0" dirty="0">
                <a:solidFill>
                  <a:srgbClr val="000000"/>
                </a:solidFill>
                <a:latin typeface="Helvetica" pitchFamily="2" charset="0"/>
              </a:rPr>
              <a:t>Student-t: Cauchy</a:t>
            </a:r>
            <a:endParaRPr lang="en-US" altLang="en-US" i="1" dirty="0">
              <a:solidFill>
                <a:srgbClr val="000000"/>
              </a:solidFill>
              <a:latin typeface="Helvetica" pitchFamily="2" charset="0"/>
            </a:endParaRPr>
          </a:p>
        </p:txBody>
      </p:sp>
    </p:spTree>
    <p:extLst>
      <p:ext uri="{BB962C8B-B14F-4D97-AF65-F5344CB8AC3E}">
        <p14:creationId xmlns:p14="http://schemas.microsoft.com/office/powerpoint/2010/main" val="11486944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58</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Horseshoe: non-zero </a:t>
            </a:r>
            <a:r>
              <a:rPr lang="en-US" altLang="en-US" i="1" dirty="0"/>
              <a:t>probability mass</a:t>
            </a:r>
            <a:r>
              <a:rPr lang="en-US" altLang="en-US" i="0" dirty="0"/>
              <a:t> on zero, heavy tails</a:t>
            </a:r>
          </a:p>
          <a:p>
            <a:r>
              <a:rPr lang="en-US" altLang="en-US" i="0" dirty="0">
                <a:solidFill>
                  <a:srgbClr val="000000"/>
                </a:solidFill>
                <a:latin typeface="Helvetica" pitchFamily="2" charset="0"/>
              </a:rPr>
              <a:t>Student-t: Cauchy</a:t>
            </a:r>
            <a:endParaRPr lang="en-US" altLang="en-US" i="1" dirty="0">
              <a:solidFill>
                <a:srgbClr val="000000"/>
              </a:solidFill>
              <a:latin typeface="Helvetica" pitchFamily="2" charset="0"/>
            </a:endParaRPr>
          </a:p>
        </p:txBody>
      </p:sp>
    </p:spTree>
    <p:extLst>
      <p:ext uri="{BB962C8B-B14F-4D97-AF65-F5344CB8AC3E}">
        <p14:creationId xmlns:p14="http://schemas.microsoft.com/office/powerpoint/2010/main" val="2634584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59</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Horseshoe: non-zero </a:t>
            </a:r>
            <a:r>
              <a:rPr lang="en-US" altLang="en-US" i="1" dirty="0"/>
              <a:t>probability mass</a:t>
            </a:r>
            <a:r>
              <a:rPr lang="en-US" altLang="en-US" i="0" dirty="0"/>
              <a:t> on zero, heavy tails</a:t>
            </a:r>
          </a:p>
          <a:p>
            <a:r>
              <a:rPr lang="en-US" altLang="en-US" i="0" dirty="0">
                <a:solidFill>
                  <a:srgbClr val="000000"/>
                </a:solidFill>
                <a:latin typeface="Helvetica" pitchFamily="2" charset="0"/>
              </a:rPr>
              <a:t>Student-t: Cauchy</a:t>
            </a:r>
            <a:endParaRPr lang="en-US" altLang="en-US" i="1" dirty="0">
              <a:solidFill>
                <a:srgbClr val="000000"/>
              </a:solidFill>
              <a:latin typeface="Helvetica" pitchFamily="2" charset="0"/>
            </a:endParaRPr>
          </a:p>
        </p:txBody>
      </p:sp>
    </p:spTree>
    <p:extLst>
      <p:ext uri="{BB962C8B-B14F-4D97-AF65-F5344CB8AC3E}">
        <p14:creationId xmlns:p14="http://schemas.microsoft.com/office/powerpoint/2010/main" val="2606716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We see the sampling of the Horseshoe MCMC is severely biased</a:t>
            </a:r>
          </a:p>
        </p:txBody>
      </p:sp>
    </p:spTree>
    <p:extLst>
      <p:ext uri="{BB962C8B-B14F-4D97-AF65-F5344CB8AC3E}">
        <p14:creationId xmlns:p14="http://schemas.microsoft.com/office/powerpoint/2010/main" val="3113832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7</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We see the sampling of the Horseshoe MCMC is severely biased</a:t>
            </a:r>
          </a:p>
        </p:txBody>
      </p:sp>
    </p:spTree>
    <p:extLst>
      <p:ext uri="{BB962C8B-B14F-4D97-AF65-F5344CB8AC3E}">
        <p14:creationId xmlns:p14="http://schemas.microsoft.com/office/powerpoint/2010/main" val="3250681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8</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We see the sampling of the Horseshoe MCMC is severely biased</a:t>
            </a:r>
          </a:p>
        </p:txBody>
      </p:sp>
    </p:spTree>
    <p:extLst>
      <p:ext uri="{BB962C8B-B14F-4D97-AF65-F5344CB8AC3E}">
        <p14:creationId xmlns:p14="http://schemas.microsoft.com/office/powerpoint/2010/main" val="247476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9</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We see the sampling of the Horseshoe MCMC is severely biased</a:t>
            </a:r>
          </a:p>
        </p:txBody>
      </p:sp>
    </p:spTree>
    <p:extLst>
      <p:ext uri="{BB962C8B-B14F-4D97-AF65-F5344CB8AC3E}">
        <p14:creationId xmlns:p14="http://schemas.microsoft.com/office/powerpoint/2010/main" val="18568743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B3E6110-0F43-B86D-8A72-1516C7150EDE}"/>
              </a:ext>
            </a:extLst>
          </p:cNvPr>
          <p:cNvSpPr>
            <a:spLocks noGrp="1" noChangeArrowheads="1"/>
          </p:cNvSpPr>
          <p:nvPr>
            <p:ph type="ctrTitle"/>
          </p:nvPr>
        </p:nvSpPr>
        <p:spPr>
          <a:xfrm>
            <a:off x="457200" y="1752600"/>
            <a:ext cx="8229600" cy="1143000"/>
          </a:xfrm>
        </p:spPr>
        <p:txBody>
          <a:bodyPr anchor="ctr"/>
          <a:lstStyle>
            <a:lvl1pPr algn="ctr">
              <a:defRPr sz="4400"/>
            </a:lvl1pPr>
          </a:lstStyle>
          <a:p>
            <a:pPr lvl="0"/>
            <a:r>
              <a:rPr lang="en-US" altLang="en-US" noProof="0"/>
              <a:t>Click to edit Master title style</a:t>
            </a:r>
          </a:p>
        </p:txBody>
      </p:sp>
      <p:sp>
        <p:nvSpPr>
          <p:cNvPr id="6147" name="Rectangle 3">
            <a:extLst>
              <a:ext uri="{FF2B5EF4-FFF2-40B4-BE49-F238E27FC236}">
                <a16:creationId xmlns:a16="http://schemas.microsoft.com/office/drawing/2014/main" id="{39E85C6F-CACE-D4DE-A788-28D09FC3C276}"/>
              </a:ext>
            </a:extLst>
          </p:cNvPr>
          <p:cNvSpPr>
            <a:spLocks noGrp="1" noChangeArrowheads="1"/>
          </p:cNvSpPr>
          <p:nvPr>
            <p:ph type="subTitle" idx="1"/>
          </p:nvPr>
        </p:nvSpPr>
        <p:spPr>
          <a:xfrm>
            <a:off x="1371600" y="3352800"/>
            <a:ext cx="6400800" cy="1752600"/>
          </a:xfrm>
        </p:spPr>
        <p:txBody>
          <a:bodyPr/>
          <a:lstStyle>
            <a:lvl1pPr marL="0" indent="0" algn="ctr">
              <a:buFont typeface="Times" pitchFamily="2" charset="0"/>
              <a:buNone/>
              <a:defRPr sz="3200"/>
            </a:lvl1pPr>
          </a:lstStyle>
          <a:p>
            <a:pPr lvl="0"/>
            <a:r>
              <a:rPr lang="en-US" altLang="en-US" noProof="0"/>
              <a:t>Click to edit Master subtitle style</a:t>
            </a:r>
          </a:p>
        </p:txBody>
      </p:sp>
      <p:sp>
        <p:nvSpPr>
          <p:cNvPr id="6150" name="Text Box 6">
            <a:extLst>
              <a:ext uri="{FF2B5EF4-FFF2-40B4-BE49-F238E27FC236}">
                <a16:creationId xmlns:a16="http://schemas.microsoft.com/office/drawing/2014/main" id="{AF7BB2BF-77AA-D9DE-2B5B-39DDFE44DFBF}"/>
              </a:ext>
            </a:extLst>
          </p:cNvPr>
          <p:cNvSpPr txBox="1">
            <a:spLocks noChangeArrowheads="1"/>
          </p:cNvSpPr>
          <p:nvPr userDrawn="1"/>
        </p:nvSpPr>
        <p:spPr bwMode="auto">
          <a:xfrm>
            <a:off x="3632200" y="38100"/>
            <a:ext cx="1828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solidFill>
                  <a:schemeClr val="bg2"/>
                </a:solidFill>
                <a:latin typeface="Arial" panose="020B0604020202020204" pitchFamily="34" charset="0"/>
              </a:rPr>
              <a:t>U N C L A S S I F I E D</a:t>
            </a:r>
            <a:endParaRPr lang="en-US" altLang="en-US" sz="1000">
              <a:solidFill>
                <a:schemeClr val="bg2"/>
              </a:solidFill>
            </a:endParaRPr>
          </a:p>
        </p:txBody>
      </p:sp>
      <p:pic>
        <p:nvPicPr>
          <p:cNvPr id="6155" name="Picture 11">
            <a:extLst>
              <a:ext uri="{FF2B5EF4-FFF2-40B4-BE49-F238E27FC236}">
                <a16:creationId xmlns:a16="http://schemas.microsoft.com/office/drawing/2014/main" id="{51B46917-664D-9860-E4ED-AE4DC9BB9F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8275" y="6496050"/>
            <a:ext cx="920750" cy="212725"/>
          </a:xfrm>
          <a:prstGeom prst="rect">
            <a:avLst/>
          </a:prstGeom>
          <a:noFill/>
          <a:extLst>
            <a:ext uri="{909E8E84-426E-40DD-AFC4-6F175D3DCCD1}">
              <a14:hiddenFill xmlns:a14="http://schemas.microsoft.com/office/drawing/2010/main">
                <a:solidFill>
                  <a:srgbClr val="FFFFFF"/>
                </a:solidFill>
              </a14:hiddenFill>
            </a:ext>
          </a:extLst>
        </p:spPr>
      </p:pic>
      <p:sp>
        <p:nvSpPr>
          <p:cNvPr id="6156" name="Text Box 12">
            <a:extLst>
              <a:ext uri="{FF2B5EF4-FFF2-40B4-BE49-F238E27FC236}">
                <a16:creationId xmlns:a16="http://schemas.microsoft.com/office/drawing/2014/main" id="{61C0712D-620C-BA16-D490-8E85D911BC43}"/>
              </a:ext>
            </a:extLst>
          </p:cNvPr>
          <p:cNvSpPr txBox="1">
            <a:spLocks noChangeArrowheads="1"/>
          </p:cNvSpPr>
          <p:nvPr userDrawn="1"/>
        </p:nvSpPr>
        <p:spPr bwMode="auto">
          <a:xfrm>
            <a:off x="3708400" y="6188075"/>
            <a:ext cx="1828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solidFill>
                  <a:schemeClr val="bg2"/>
                </a:solidFill>
                <a:latin typeface="Arial" panose="020B0604020202020204" pitchFamily="34" charset="0"/>
              </a:rPr>
              <a:t>U N C L A S S I F I E D</a:t>
            </a:r>
            <a:endParaRPr lang="en-US" altLang="en-US" sz="1000">
              <a:solidFill>
                <a:schemeClr val="bg2"/>
              </a:solidFill>
            </a:endParaRPr>
          </a:p>
        </p:txBody>
      </p:sp>
      <p:pic>
        <p:nvPicPr>
          <p:cNvPr id="6157" name="Picture 13">
            <a:extLst>
              <a:ext uri="{FF2B5EF4-FFF2-40B4-BE49-F238E27FC236}">
                <a16:creationId xmlns:a16="http://schemas.microsoft.com/office/drawing/2014/main" id="{0A51C95B-D9E5-A35B-C756-91E135A0AE6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0500" y="5791200"/>
            <a:ext cx="1430338" cy="6604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8228E54A-8AB8-E097-2063-F21BAB219B4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57200" y="6497638"/>
            <a:ext cx="2733675" cy="133350"/>
          </a:xfrm>
          <a:prstGeom prst="rect">
            <a:avLst/>
          </a:prstGeom>
          <a:noFill/>
          <a:extLst>
            <a:ext uri="{909E8E84-426E-40DD-AFC4-6F175D3DCCD1}">
              <a14:hiddenFill xmlns:a14="http://schemas.microsoft.com/office/drawing/2010/main">
                <a:solidFill>
                  <a:srgbClr val="FFFFFF"/>
                </a:solidFill>
              </a14:hiddenFill>
            </a:ext>
          </a:extLst>
        </p:spPr>
      </p:pic>
      <p:sp>
        <p:nvSpPr>
          <p:cNvPr id="6159" name="Line 15">
            <a:extLst>
              <a:ext uri="{FF2B5EF4-FFF2-40B4-BE49-F238E27FC236}">
                <a16:creationId xmlns:a16="http://schemas.microsoft.com/office/drawing/2014/main" id="{C1F50346-6997-9F79-A600-77BF2B66A157}"/>
              </a:ext>
            </a:extLst>
          </p:cNvPr>
          <p:cNvSpPr>
            <a:spLocks noChangeShapeType="1"/>
          </p:cNvSpPr>
          <p:nvPr userDrawn="1"/>
        </p:nvSpPr>
        <p:spPr bwMode="auto">
          <a:xfrm>
            <a:off x="1241425" y="6430963"/>
            <a:ext cx="7445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0" name="Line 16">
            <a:extLst>
              <a:ext uri="{FF2B5EF4-FFF2-40B4-BE49-F238E27FC236}">
                <a16:creationId xmlns:a16="http://schemas.microsoft.com/office/drawing/2014/main" id="{5AA66BBB-2424-0170-5FC0-E5DFF7431E94}"/>
              </a:ext>
            </a:extLst>
          </p:cNvPr>
          <p:cNvSpPr>
            <a:spLocks noChangeShapeType="1"/>
          </p:cNvSpPr>
          <p:nvPr userDrawn="1"/>
        </p:nvSpPr>
        <p:spPr bwMode="auto">
          <a:xfrm>
            <a:off x="463550" y="6430963"/>
            <a:ext cx="35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8EBE-5138-56D6-E026-E319072EE4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CDD685-F3A0-E713-A507-4314A0CB59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6A44C8-605E-4FF5-A3EB-3455BA54BFA9}"/>
              </a:ext>
            </a:extLst>
          </p:cNvPr>
          <p:cNvSpPr>
            <a:spLocks noGrp="1"/>
          </p:cNvSpPr>
          <p:nvPr>
            <p:ph type="title" orient="vert"/>
          </p:nvPr>
        </p:nvSpPr>
        <p:spPr>
          <a:xfrm>
            <a:off x="6600825" y="304800"/>
            <a:ext cx="2085975" cy="5308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8BE2DD-7A89-7159-9CBE-A1B3485C2C39}"/>
              </a:ext>
            </a:extLst>
          </p:cNvPr>
          <p:cNvSpPr>
            <a:spLocks noGrp="1"/>
          </p:cNvSpPr>
          <p:nvPr>
            <p:ph type="body" orient="vert" idx="1"/>
          </p:nvPr>
        </p:nvSpPr>
        <p:spPr>
          <a:xfrm>
            <a:off x="342900" y="304800"/>
            <a:ext cx="6105525" cy="530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59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EA68-65A5-3446-4846-E0E79AC049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9B932-D9FA-629A-D4C5-AD246A8173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28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1FCF-F09C-241E-993F-B1B55287075E}"/>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68D4E2-EF2F-ABB2-5479-7251FFA80D2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33850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AE0D-B484-0D83-F9BF-15FD117DC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0FD3A-4681-0E9F-188F-8C737DCEC2B5}"/>
              </a:ext>
            </a:extLst>
          </p:cNvPr>
          <p:cNvSpPr>
            <a:spLocks noGrp="1"/>
          </p:cNvSpPr>
          <p:nvPr>
            <p:ph sz="half" idx="1"/>
          </p:nvPr>
        </p:nvSpPr>
        <p:spPr>
          <a:xfrm>
            <a:off x="342900" y="1460500"/>
            <a:ext cx="4095750"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521C03-7385-E122-F0B5-B564EC9657BC}"/>
              </a:ext>
            </a:extLst>
          </p:cNvPr>
          <p:cNvSpPr>
            <a:spLocks noGrp="1"/>
          </p:cNvSpPr>
          <p:nvPr>
            <p:ph sz="half" idx="2"/>
          </p:nvPr>
        </p:nvSpPr>
        <p:spPr>
          <a:xfrm>
            <a:off x="4591050" y="1460500"/>
            <a:ext cx="4095750"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89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1EA0-FDD6-2A95-0B5A-590D5C0AF5C6}"/>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F53ADD-14BE-9BE7-C468-158D3E659D3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DA8040-5EF7-731E-8FB9-48582C2716A7}"/>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1EDBCB-F42B-9127-6395-72D0BD7B940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6AB27A-C6A3-8373-3386-F23BCCF7B11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53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DDC6-BE41-28F1-E577-0F53A9080B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6196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89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4AF0C-73A2-FAFE-9E5A-4144156B55C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AFE35E-7026-112C-14F5-0C937C0EB6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930701-D0B9-4C5C-0B89-44B07882780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7492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59A1-A0C2-4E63-FA76-1601F4A3108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635B13-D1CC-8573-E3A9-4B9075AA0E1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AD9E9D-FEB9-E900-EA81-2DE3596DA4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07912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6A1903D-69B7-C6FE-4683-627A5072F27C}"/>
              </a:ext>
            </a:extLst>
          </p:cNvPr>
          <p:cNvSpPr>
            <a:spLocks noGrp="1" noChangeArrowheads="1"/>
          </p:cNvSpPr>
          <p:nvPr>
            <p:ph type="title"/>
          </p:nvPr>
        </p:nvSpPr>
        <p:spPr bwMode="auto">
          <a:xfrm>
            <a:off x="342900" y="304800"/>
            <a:ext cx="8343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2FE1D88-B2C4-BD85-0DFF-D7EB0D8F9293}"/>
              </a:ext>
            </a:extLst>
          </p:cNvPr>
          <p:cNvSpPr>
            <a:spLocks noGrp="1" noChangeArrowheads="1"/>
          </p:cNvSpPr>
          <p:nvPr>
            <p:ph type="body" idx="1"/>
          </p:nvPr>
        </p:nvSpPr>
        <p:spPr bwMode="auto">
          <a:xfrm>
            <a:off x="342900" y="1460500"/>
            <a:ext cx="83439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pic>
        <p:nvPicPr>
          <p:cNvPr id="1031" name="Picture 7">
            <a:extLst>
              <a:ext uri="{FF2B5EF4-FFF2-40B4-BE49-F238E27FC236}">
                <a16:creationId xmlns:a16="http://schemas.microsoft.com/office/drawing/2014/main" id="{BFCCF86A-01C0-5458-B51E-D9193DA65B0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788275" y="6496050"/>
            <a:ext cx="920750" cy="212725"/>
          </a:xfrm>
          <a:prstGeom prst="rect">
            <a:avLst/>
          </a:prstGeom>
          <a:noFill/>
          <a:extLst>
            <a:ext uri="{909E8E84-426E-40DD-AFC4-6F175D3DCCD1}">
              <a14:hiddenFill xmlns:a14="http://schemas.microsoft.com/office/drawing/2010/main">
                <a:solidFill>
                  <a:srgbClr val="FFFFFF"/>
                </a:solidFill>
              </a14:hiddenFill>
            </a:ext>
          </a:extLst>
        </p:spPr>
      </p:pic>
      <p:sp>
        <p:nvSpPr>
          <p:cNvPr id="1032" name="Text Box 8">
            <a:extLst>
              <a:ext uri="{FF2B5EF4-FFF2-40B4-BE49-F238E27FC236}">
                <a16:creationId xmlns:a16="http://schemas.microsoft.com/office/drawing/2014/main" id="{DDB218BD-1757-4B29-0A1F-88D496B59F12}"/>
              </a:ext>
            </a:extLst>
          </p:cNvPr>
          <p:cNvSpPr txBox="1">
            <a:spLocks noChangeArrowheads="1"/>
          </p:cNvSpPr>
          <p:nvPr userDrawn="1"/>
        </p:nvSpPr>
        <p:spPr bwMode="auto">
          <a:xfrm>
            <a:off x="3708400" y="6188075"/>
            <a:ext cx="1828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solidFill>
                  <a:schemeClr val="bg2"/>
                </a:solidFill>
                <a:latin typeface="Arial" panose="020B0604020202020204" pitchFamily="34" charset="0"/>
              </a:rPr>
              <a:t>U N C L A S S I F I E D</a:t>
            </a:r>
            <a:endParaRPr lang="en-US" altLang="en-US" sz="1000">
              <a:solidFill>
                <a:schemeClr val="bg2"/>
              </a:solidFill>
            </a:endParaRPr>
          </a:p>
        </p:txBody>
      </p:sp>
      <p:sp>
        <p:nvSpPr>
          <p:cNvPr id="1033" name="Text Box 9">
            <a:extLst>
              <a:ext uri="{FF2B5EF4-FFF2-40B4-BE49-F238E27FC236}">
                <a16:creationId xmlns:a16="http://schemas.microsoft.com/office/drawing/2014/main" id="{3903CFC9-7345-A99B-D8F5-5B870FF2CE42}"/>
              </a:ext>
            </a:extLst>
          </p:cNvPr>
          <p:cNvSpPr txBox="1">
            <a:spLocks noChangeArrowheads="1"/>
          </p:cNvSpPr>
          <p:nvPr userDrawn="1"/>
        </p:nvSpPr>
        <p:spPr bwMode="auto">
          <a:xfrm>
            <a:off x="3632200" y="38100"/>
            <a:ext cx="1828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solidFill>
                  <a:schemeClr val="bg2"/>
                </a:solidFill>
                <a:latin typeface="Arial" panose="020B0604020202020204" pitchFamily="34" charset="0"/>
              </a:rPr>
              <a:t>U N C L A S S I F I E D</a:t>
            </a:r>
            <a:endParaRPr lang="en-US" altLang="en-US" sz="1000">
              <a:solidFill>
                <a:schemeClr val="bg2"/>
              </a:solidFill>
            </a:endParaRPr>
          </a:p>
        </p:txBody>
      </p:sp>
      <p:pic>
        <p:nvPicPr>
          <p:cNvPr id="1034" name="Picture 10">
            <a:extLst>
              <a:ext uri="{FF2B5EF4-FFF2-40B4-BE49-F238E27FC236}">
                <a16:creationId xmlns:a16="http://schemas.microsoft.com/office/drawing/2014/main" id="{48B2DDE0-D797-31CC-B7DF-85148AF3329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90500" y="5791200"/>
            <a:ext cx="1430338" cy="6604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E037FE94-90C5-848A-C6BA-DE95A782282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57200" y="6497638"/>
            <a:ext cx="2733675" cy="133350"/>
          </a:xfrm>
          <a:prstGeom prst="rect">
            <a:avLst/>
          </a:prstGeom>
          <a:noFill/>
          <a:extLst>
            <a:ext uri="{909E8E84-426E-40DD-AFC4-6F175D3DCCD1}">
              <a14:hiddenFill xmlns:a14="http://schemas.microsoft.com/office/drawing/2010/main">
                <a:solidFill>
                  <a:srgbClr val="FFFFFF"/>
                </a:solidFill>
              </a14:hiddenFill>
            </a:ext>
          </a:extLst>
        </p:spPr>
      </p:pic>
      <p:sp>
        <p:nvSpPr>
          <p:cNvPr id="1036" name="Line 12">
            <a:extLst>
              <a:ext uri="{FF2B5EF4-FFF2-40B4-BE49-F238E27FC236}">
                <a16:creationId xmlns:a16="http://schemas.microsoft.com/office/drawing/2014/main" id="{6670BE40-2D55-9A28-64B5-56DAAD1F8B7F}"/>
              </a:ext>
            </a:extLst>
          </p:cNvPr>
          <p:cNvSpPr>
            <a:spLocks noChangeShapeType="1"/>
          </p:cNvSpPr>
          <p:nvPr userDrawn="1"/>
        </p:nvSpPr>
        <p:spPr bwMode="auto">
          <a:xfrm>
            <a:off x="1241425" y="6430963"/>
            <a:ext cx="7445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Line 13">
            <a:extLst>
              <a:ext uri="{FF2B5EF4-FFF2-40B4-BE49-F238E27FC236}">
                <a16:creationId xmlns:a16="http://schemas.microsoft.com/office/drawing/2014/main" id="{1BB47108-4A0B-1B12-D56F-F047601BC07A}"/>
              </a:ext>
            </a:extLst>
          </p:cNvPr>
          <p:cNvSpPr>
            <a:spLocks noChangeShapeType="1"/>
          </p:cNvSpPr>
          <p:nvPr userDrawn="1"/>
        </p:nvSpPr>
        <p:spPr bwMode="auto">
          <a:xfrm>
            <a:off x="463550" y="6430963"/>
            <a:ext cx="35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Line 14">
            <a:extLst>
              <a:ext uri="{FF2B5EF4-FFF2-40B4-BE49-F238E27FC236}">
                <a16:creationId xmlns:a16="http://schemas.microsoft.com/office/drawing/2014/main" id="{AF7CA35A-ABDD-575E-DB78-78C5164C2A7E}"/>
              </a:ext>
            </a:extLst>
          </p:cNvPr>
          <p:cNvSpPr>
            <a:spLocks noChangeShapeType="1"/>
          </p:cNvSpPr>
          <p:nvPr userDrawn="1"/>
        </p:nvSpPr>
        <p:spPr bwMode="auto">
          <a:xfrm flipV="1">
            <a:off x="457200" y="1257300"/>
            <a:ext cx="8229600" cy="12700"/>
          </a:xfrm>
          <a:prstGeom prst="line">
            <a:avLst/>
          </a:prstGeom>
          <a:noFill/>
          <a:ln w="38100">
            <a:solidFill>
              <a:srgbClr val="FFB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800" b="1" kern="1200">
          <a:solidFill>
            <a:srgbClr val="24459C"/>
          </a:solidFill>
          <a:latin typeface="+mj-lt"/>
          <a:ea typeface="+mj-ea"/>
          <a:cs typeface="+mj-cs"/>
        </a:defRPr>
      </a:lvl1pPr>
      <a:lvl2pPr algn="l" rtl="0" fontAlgn="base">
        <a:spcBef>
          <a:spcPct val="0"/>
        </a:spcBef>
        <a:spcAft>
          <a:spcPct val="0"/>
        </a:spcAft>
        <a:defRPr sz="2800" b="1">
          <a:solidFill>
            <a:srgbClr val="24459C"/>
          </a:solidFill>
          <a:latin typeface="Arial" panose="020B0604020202020204" pitchFamily="34" charset="0"/>
        </a:defRPr>
      </a:lvl2pPr>
      <a:lvl3pPr algn="l" rtl="0" fontAlgn="base">
        <a:spcBef>
          <a:spcPct val="0"/>
        </a:spcBef>
        <a:spcAft>
          <a:spcPct val="0"/>
        </a:spcAft>
        <a:defRPr sz="2800" b="1">
          <a:solidFill>
            <a:srgbClr val="24459C"/>
          </a:solidFill>
          <a:latin typeface="Arial" panose="020B0604020202020204" pitchFamily="34" charset="0"/>
        </a:defRPr>
      </a:lvl3pPr>
      <a:lvl4pPr algn="l" rtl="0" fontAlgn="base">
        <a:spcBef>
          <a:spcPct val="0"/>
        </a:spcBef>
        <a:spcAft>
          <a:spcPct val="0"/>
        </a:spcAft>
        <a:defRPr sz="2800" b="1">
          <a:solidFill>
            <a:srgbClr val="24459C"/>
          </a:solidFill>
          <a:latin typeface="Arial" panose="020B0604020202020204" pitchFamily="34" charset="0"/>
        </a:defRPr>
      </a:lvl4pPr>
      <a:lvl5pPr algn="l" rtl="0" fontAlgn="base">
        <a:spcBef>
          <a:spcPct val="0"/>
        </a:spcBef>
        <a:spcAft>
          <a:spcPct val="0"/>
        </a:spcAft>
        <a:defRPr sz="2800" b="1">
          <a:solidFill>
            <a:srgbClr val="24459C"/>
          </a:solidFill>
          <a:latin typeface="Arial" panose="020B0604020202020204" pitchFamily="34" charset="0"/>
        </a:defRPr>
      </a:lvl5pPr>
      <a:lvl6pPr marL="457200" algn="l" rtl="0" fontAlgn="base">
        <a:spcBef>
          <a:spcPct val="0"/>
        </a:spcBef>
        <a:spcAft>
          <a:spcPct val="0"/>
        </a:spcAft>
        <a:defRPr sz="2800" b="1">
          <a:solidFill>
            <a:srgbClr val="24459C"/>
          </a:solidFill>
          <a:latin typeface="Arial" panose="020B0604020202020204" pitchFamily="34" charset="0"/>
        </a:defRPr>
      </a:lvl6pPr>
      <a:lvl7pPr marL="914400" algn="l" rtl="0" fontAlgn="base">
        <a:spcBef>
          <a:spcPct val="0"/>
        </a:spcBef>
        <a:spcAft>
          <a:spcPct val="0"/>
        </a:spcAft>
        <a:defRPr sz="2800" b="1">
          <a:solidFill>
            <a:srgbClr val="24459C"/>
          </a:solidFill>
          <a:latin typeface="Arial" panose="020B0604020202020204" pitchFamily="34" charset="0"/>
        </a:defRPr>
      </a:lvl7pPr>
      <a:lvl8pPr marL="1371600" algn="l" rtl="0" fontAlgn="base">
        <a:spcBef>
          <a:spcPct val="0"/>
        </a:spcBef>
        <a:spcAft>
          <a:spcPct val="0"/>
        </a:spcAft>
        <a:defRPr sz="2800" b="1">
          <a:solidFill>
            <a:srgbClr val="24459C"/>
          </a:solidFill>
          <a:latin typeface="Arial" panose="020B0604020202020204" pitchFamily="34" charset="0"/>
        </a:defRPr>
      </a:lvl8pPr>
      <a:lvl9pPr marL="1828800" algn="l" rtl="0" fontAlgn="base">
        <a:spcBef>
          <a:spcPct val="0"/>
        </a:spcBef>
        <a:spcAft>
          <a:spcPct val="0"/>
        </a:spcAft>
        <a:defRPr sz="2800" b="1">
          <a:solidFill>
            <a:srgbClr val="24459C"/>
          </a:solidFill>
          <a:latin typeface="Arial" panose="020B0604020202020204" pitchFamily="34" charset="0"/>
        </a:defRPr>
      </a:lvl9pPr>
    </p:titleStyle>
    <p:body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45.png"/><Relationship Id="rId1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svg"/><Relationship Id="rId9" Type="http://schemas.openxmlformats.org/officeDocument/2006/relationships/image" Target="../media/image69.jpeg"/></Relationships>
</file>

<file path=ppt/slides/_rels/slide1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73.png"/><Relationship Id="rId18" Type="http://schemas.openxmlformats.org/officeDocument/2006/relationships/image" Target="../media/image78.png"/><Relationship Id="rId3" Type="http://schemas.microsoft.com/office/2007/relationships/media" Target="../media/media3.mp4"/><Relationship Id="rId7" Type="http://schemas.openxmlformats.org/officeDocument/2006/relationships/slideLayout" Target="../slideLayouts/slideLayout2.xml"/><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video" Target="../media/media2.mp4"/><Relationship Id="rId16" Type="http://schemas.openxmlformats.org/officeDocument/2006/relationships/image" Target="../media/image76.png"/><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71.png"/><Relationship Id="rId5" Type="http://schemas.microsoft.com/office/2007/relationships/media" Target="../media/media4.mp4"/><Relationship Id="rId15" Type="http://schemas.openxmlformats.org/officeDocument/2006/relationships/image" Target="../media/image75.png"/><Relationship Id="rId10" Type="http://schemas.openxmlformats.org/officeDocument/2006/relationships/image" Target="../media/image570.png"/><Relationship Id="rId4" Type="http://schemas.openxmlformats.org/officeDocument/2006/relationships/video" Target="../media/media3.mp4"/><Relationship Id="rId1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75.png"/><Relationship Id="rId3" Type="http://schemas.microsoft.com/office/2007/relationships/media" Target="../media/media6.mp4"/><Relationship Id="rId7" Type="http://schemas.openxmlformats.org/officeDocument/2006/relationships/slideLayout" Target="../slideLayouts/slideLayout2.xml"/><Relationship Id="rId12" Type="http://schemas.openxmlformats.org/officeDocument/2006/relationships/image" Target="../media/image82.png"/><Relationship Id="rId17" Type="http://schemas.openxmlformats.org/officeDocument/2006/relationships/image" Target="../media/image84.png"/><Relationship Id="rId2" Type="http://schemas.openxmlformats.org/officeDocument/2006/relationships/video" Target="../media/media5.mp4"/><Relationship Id="rId16" Type="http://schemas.openxmlformats.org/officeDocument/2006/relationships/image" Target="../media/image83.png"/><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81.png"/><Relationship Id="rId5" Type="http://schemas.microsoft.com/office/2007/relationships/media" Target="../media/media7.mp4"/><Relationship Id="rId15" Type="http://schemas.openxmlformats.org/officeDocument/2006/relationships/image" Target="../media/image77.png"/><Relationship Id="rId10" Type="http://schemas.openxmlformats.org/officeDocument/2006/relationships/image" Target="../media/image80.png"/><Relationship Id="rId4" Type="http://schemas.openxmlformats.org/officeDocument/2006/relationships/video" Target="../media/media6.mp4"/><Relationship Id="rId9" Type="http://schemas.openxmlformats.org/officeDocument/2006/relationships/image" Target="../media/image79.pn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2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6.png"/><Relationship Id="rId3" Type="http://schemas.openxmlformats.org/officeDocument/2006/relationships/image" Target="../media/image85.png"/><Relationship Id="rId7" Type="http://schemas.openxmlformats.org/officeDocument/2006/relationships/image" Target="../media/image88.png"/><Relationship Id="rId12"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4.png"/><Relationship Id="rId5" Type="http://schemas.openxmlformats.org/officeDocument/2006/relationships/image" Target="../media/image86.png"/><Relationship Id="rId10" Type="http://schemas.openxmlformats.org/officeDocument/2006/relationships/image" Target="../media/image90.png"/><Relationship Id="rId4" Type="http://schemas.openxmlformats.org/officeDocument/2006/relationships/image" Target="../media/image92.png"/><Relationship Id="rId9" Type="http://schemas.openxmlformats.org/officeDocument/2006/relationships/image" Target="../media/image93.png"/><Relationship Id="rId14"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8.png"/><Relationship Id="rId18" Type="http://schemas.openxmlformats.org/officeDocument/2006/relationships/image" Target="../media/image91.png"/><Relationship Id="rId3" Type="http://schemas.openxmlformats.org/officeDocument/2006/relationships/slideLayout" Target="../slideLayouts/slideLayout2.xml"/><Relationship Id="rId7" Type="http://schemas.openxmlformats.org/officeDocument/2006/relationships/image" Target="../media/image92.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video" Target="../media/media8.mp4"/><Relationship Id="rId16" Type="http://schemas.openxmlformats.org/officeDocument/2006/relationships/image" Target="../media/image94.png"/><Relationship Id="rId1" Type="http://schemas.microsoft.com/office/2007/relationships/media" Target="../media/media8.mp4"/><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97.png"/><Relationship Id="rId15" Type="http://schemas.openxmlformats.org/officeDocument/2006/relationships/image" Target="../media/image100.png"/><Relationship Id="rId10" Type="http://schemas.openxmlformats.org/officeDocument/2006/relationships/image" Target="../media/image88.png"/><Relationship Id="rId19" Type="http://schemas.openxmlformats.org/officeDocument/2006/relationships/image" Target="../media/image96.png"/><Relationship Id="rId4" Type="http://schemas.openxmlformats.org/officeDocument/2006/relationships/notesSlide" Target="../notesSlides/notesSlide25.xml"/><Relationship Id="rId9" Type="http://schemas.openxmlformats.org/officeDocument/2006/relationships/image" Target="../media/image87.png"/><Relationship Id="rId14" Type="http://schemas.openxmlformats.org/officeDocument/2006/relationships/image" Target="../media/image99.png"/></Relationships>
</file>

<file path=ppt/slides/_rels/slide2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openxmlformats.org/officeDocument/2006/relationships/image" Target="../media/image102.png"/><Relationship Id="rId3" Type="http://schemas.openxmlformats.org/officeDocument/2006/relationships/image" Target="../media/image101.png"/><Relationship Id="rId7" Type="http://schemas.openxmlformats.org/officeDocument/2006/relationships/image" Target="../media/image86.png"/><Relationship Id="rId12" Type="http://schemas.openxmlformats.org/officeDocument/2006/relationships/image" Target="../media/image95.png"/><Relationship Id="rId17" Type="http://schemas.openxmlformats.org/officeDocument/2006/relationships/image" Target="../media/image96.png"/><Relationship Id="rId2" Type="http://schemas.openxmlformats.org/officeDocument/2006/relationships/notesSlide" Target="../notesSlides/notesSlide26.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100.png"/><Relationship Id="rId10" Type="http://schemas.openxmlformats.org/officeDocument/2006/relationships/image" Target="../media/image88.png"/><Relationship Id="rId4" Type="http://schemas.openxmlformats.org/officeDocument/2006/relationships/image" Target="../media/image97.png"/><Relationship Id="rId9" Type="http://schemas.openxmlformats.org/officeDocument/2006/relationships/image" Target="../media/image94.png"/><Relationship Id="rId14" Type="http://schemas.openxmlformats.org/officeDocument/2006/relationships/image" Target="../media/image99.png"/></Relationships>
</file>

<file path=ppt/slides/_rels/slide2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101.png"/><Relationship Id="rId7" Type="http://schemas.openxmlformats.org/officeDocument/2006/relationships/image" Target="../media/image86.png"/><Relationship Id="rId12" Type="http://schemas.openxmlformats.org/officeDocument/2006/relationships/image" Target="../media/image95.png"/><Relationship Id="rId17" Type="http://schemas.openxmlformats.org/officeDocument/2006/relationships/image" Target="../media/image103.png"/><Relationship Id="rId2" Type="http://schemas.openxmlformats.org/officeDocument/2006/relationships/notesSlide" Target="../notesSlides/notesSlide27.xml"/><Relationship Id="rId16"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91.png"/><Relationship Id="rId10" Type="http://schemas.openxmlformats.org/officeDocument/2006/relationships/image" Target="../media/image88.png"/><Relationship Id="rId19"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94.png"/><Relationship Id="rId14" Type="http://schemas.openxmlformats.org/officeDocument/2006/relationships/image" Target="../media/image100.png"/></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openxmlformats.org/officeDocument/2006/relationships/image" Target="../media/image96.png"/><Relationship Id="rId3" Type="http://schemas.openxmlformats.org/officeDocument/2006/relationships/image" Target="../media/image101.png"/><Relationship Id="rId7" Type="http://schemas.openxmlformats.org/officeDocument/2006/relationships/image" Target="../media/image86.png"/><Relationship Id="rId12" Type="http://schemas.openxmlformats.org/officeDocument/2006/relationships/image" Target="../media/image95.png"/><Relationship Id="rId17" Type="http://schemas.openxmlformats.org/officeDocument/2006/relationships/image" Target="../media/image91.png"/><Relationship Id="rId2" Type="http://schemas.openxmlformats.org/officeDocument/2006/relationships/notesSlide" Target="../notesSlides/notesSlide28.xml"/><Relationship Id="rId16" Type="http://schemas.openxmlformats.org/officeDocument/2006/relationships/image" Target="../media/image103.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100.png"/><Relationship Id="rId10" Type="http://schemas.openxmlformats.org/officeDocument/2006/relationships/image" Target="../media/image88.png"/><Relationship Id="rId19" Type="http://schemas.openxmlformats.org/officeDocument/2006/relationships/image" Target="../media/image104.png"/><Relationship Id="rId4" Type="http://schemas.openxmlformats.org/officeDocument/2006/relationships/image" Target="../media/image97.png"/><Relationship Id="rId9" Type="http://schemas.openxmlformats.org/officeDocument/2006/relationships/image" Target="../media/image94.png"/><Relationship Id="rId14" Type="http://schemas.openxmlformats.org/officeDocument/2006/relationships/image" Target="../media/image99.png"/></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9.png"/><Relationship Id="rId18" Type="http://schemas.openxmlformats.org/officeDocument/2006/relationships/image" Target="../media/image108.png"/><Relationship Id="rId3" Type="http://schemas.openxmlformats.org/officeDocument/2006/relationships/image" Target="../media/image101.png"/><Relationship Id="rId21" Type="http://schemas.openxmlformats.org/officeDocument/2006/relationships/image" Target="../media/image103.png"/><Relationship Id="rId7" Type="http://schemas.openxmlformats.org/officeDocument/2006/relationships/image" Target="../media/image86.png"/><Relationship Id="rId12" Type="http://schemas.openxmlformats.org/officeDocument/2006/relationships/image" Target="../media/image90.png"/><Relationship Id="rId17" Type="http://schemas.openxmlformats.org/officeDocument/2006/relationships/image" Target="../media/image107.png"/><Relationship Id="rId2" Type="http://schemas.openxmlformats.org/officeDocument/2006/relationships/notesSlide" Target="../notesSlides/notesSlide29.xml"/><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105.png"/><Relationship Id="rId23" Type="http://schemas.openxmlformats.org/officeDocument/2006/relationships/image" Target="../media/image111.png"/><Relationship Id="rId10" Type="http://schemas.openxmlformats.org/officeDocument/2006/relationships/image" Target="../media/image88.png"/><Relationship Id="rId19" Type="http://schemas.openxmlformats.org/officeDocument/2006/relationships/image" Target="../media/image109.png"/><Relationship Id="rId4" Type="http://schemas.openxmlformats.org/officeDocument/2006/relationships/image" Target="../media/image97.png"/><Relationship Id="rId9" Type="http://schemas.openxmlformats.org/officeDocument/2006/relationships/image" Target="../media/image91.png"/><Relationship Id="rId14" Type="http://schemas.openxmlformats.org/officeDocument/2006/relationships/image" Target="../media/image100.png"/><Relationship Id="rId22" Type="http://schemas.openxmlformats.org/officeDocument/2006/relationships/image" Target="../media/image10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image" Target="../media/image7.jp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18" Type="http://schemas.openxmlformats.org/officeDocument/2006/relationships/image" Target="../media/image114.png"/><Relationship Id="rId3" Type="http://schemas.openxmlformats.org/officeDocument/2006/relationships/slideLayout" Target="../slideLayouts/slideLayout2.xml"/><Relationship Id="rId21" Type="http://schemas.openxmlformats.org/officeDocument/2006/relationships/image" Target="../media/image117.png"/><Relationship Id="rId7" Type="http://schemas.openxmlformats.org/officeDocument/2006/relationships/image" Target="../media/image97.png"/><Relationship Id="rId12" Type="http://schemas.openxmlformats.org/officeDocument/2006/relationships/image" Target="../media/image88.png"/><Relationship Id="rId17" Type="http://schemas.openxmlformats.org/officeDocument/2006/relationships/image" Target="../media/image105.png"/><Relationship Id="rId2" Type="http://schemas.openxmlformats.org/officeDocument/2006/relationships/video" Target="../media/media9.mp4"/><Relationship Id="rId16" Type="http://schemas.openxmlformats.org/officeDocument/2006/relationships/image" Target="../media/image100.png"/><Relationship Id="rId20" Type="http://schemas.openxmlformats.org/officeDocument/2006/relationships/image" Target="../media/image116.png"/><Relationship Id="rId1" Type="http://schemas.microsoft.com/office/2007/relationships/media" Target="../media/media9.mp4"/><Relationship Id="rId6" Type="http://schemas.openxmlformats.org/officeDocument/2006/relationships/image" Target="../media/image101.png"/><Relationship Id="rId11" Type="http://schemas.openxmlformats.org/officeDocument/2006/relationships/image" Target="../media/image87.png"/><Relationship Id="rId5" Type="http://schemas.openxmlformats.org/officeDocument/2006/relationships/image" Target="../media/image112.png"/><Relationship Id="rId15" Type="http://schemas.openxmlformats.org/officeDocument/2006/relationships/image" Target="../media/image113.png"/><Relationship Id="rId10" Type="http://schemas.openxmlformats.org/officeDocument/2006/relationships/image" Target="../media/image86.png"/><Relationship Id="rId19" Type="http://schemas.openxmlformats.org/officeDocument/2006/relationships/image" Target="../media/image115.png"/><Relationship Id="rId4" Type="http://schemas.openxmlformats.org/officeDocument/2006/relationships/notesSlide" Target="../notesSlides/notesSlide30.xml"/><Relationship Id="rId9" Type="http://schemas.openxmlformats.org/officeDocument/2006/relationships/image" Target="../media/image92.png"/><Relationship Id="rId14"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18" Type="http://schemas.openxmlformats.org/officeDocument/2006/relationships/image" Target="../media/image115.png"/><Relationship Id="rId3" Type="http://schemas.openxmlformats.org/officeDocument/2006/relationships/slideLayout" Target="../slideLayouts/slideLayout2.xml"/><Relationship Id="rId21" Type="http://schemas.openxmlformats.org/officeDocument/2006/relationships/image" Target="../media/image120.png"/><Relationship Id="rId7" Type="http://schemas.openxmlformats.org/officeDocument/2006/relationships/image" Target="../media/image97.png"/><Relationship Id="rId12" Type="http://schemas.openxmlformats.org/officeDocument/2006/relationships/image" Target="../media/image88.png"/><Relationship Id="rId17" Type="http://schemas.openxmlformats.org/officeDocument/2006/relationships/image" Target="../media/image114.png"/><Relationship Id="rId2" Type="http://schemas.openxmlformats.org/officeDocument/2006/relationships/video" Target="../media/media10.mp4"/><Relationship Id="rId16" Type="http://schemas.openxmlformats.org/officeDocument/2006/relationships/image" Target="../media/image105.png"/><Relationship Id="rId20" Type="http://schemas.openxmlformats.org/officeDocument/2006/relationships/image" Target="../media/image119.png"/><Relationship Id="rId1" Type="http://schemas.microsoft.com/office/2007/relationships/media" Target="../media/media10.mp4"/><Relationship Id="rId6" Type="http://schemas.openxmlformats.org/officeDocument/2006/relationships/image" Target="../media/image101.png"/><Relationship Id="rId11" Type="http://schemas.openxmlformats.org/officeDocument/2006/relationships/image" Target="../media/image87.png"/><Relationship Id="rId24" Type="http://schemas.openxmlformats.org/officeDocument/2006/relationships/image" Target="../media/image113.png"/><Relationship Id="rId5" Type="http://schemas.openxmlformats.org/officeDocument/2006/relationships/image" Target="../media/image118.png"/><Relationship Id="rId15" Type="http://schemas.openxmlformats.org/officeDocument/2006/relationships/image" Target="../media/image100.png"/><Relationship Id="rId23" Type="http://schemas.openxmlformats.org/officeDocument/2006/relationships/image" Target="../media/image122.png"/><Relationship Id="rId10" Type="http://schemas.openxmlformats.org/officeDocument/2006/relationships/image" Target="../media/image86.png"/><Relationship Id="rId19" Type="http://schemas.openxmlformats.org/officeDocument/2006/relationships/image" Target="../media/image116.png"/><Relationship Id="rId4" Type="http://schemas.openxmlformats.org/officeDocument/2006/relationships/notesSlide" Target="../notesSlides/notesSlide31.xml"/><Relationship Id="rId9" Type="http://schemas.openxmlformats.org/officeDocument/2006/relationships/image" Target="../media/image92.png"/><Relationship Id="rId14" Type="http://schemas.openxmlformats.org/officeDocument/2006/relationships/image" Target="../media/image90.png"/><Relationship Id="rId22" Type="http://schemas.openxmlformats.org/officeDocument/2006/relationships/image" Target="../media/image121.png"/></Relationships>
</file>

<file path=ppt/slides/_rels/slide3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26.png"/><Relationship Id="rId18" Type="http://schemas.openxmlformats.org/officeDocument/2006/relationships/image" Target="../media/image113.png"/><Relationship Id="rId3" Type="http://schemas.openxmlformats.org/officeDocument/2006/relationships/image" Target="../media/image123.png"/><Relationship Id="rId21" Type="http://schemas.openxmlformats.org/officeDocument/2006/relationships/image" Target="../media/image114.png"/><Relationship Id="rId7" Type="http://schemas.openxmlformats.org/officeDocument/2006/relationships/image" Target="../media/image89.png"/><Relationship Id="rId12" Type="http://schemas.openxmlformats.org/officeDocument/2006/relationships/image" Target="../media/image125.png"/><Relationship Id="rId17" Type="http://schemas.openxmlformats.org/officeDocument/2006/relationships/image" Target="../media/image85.png"/><Relationship Id="rId2" Type="http://schemas.openxmlformats.org/officeDocument/2006/relationships/notesSlide" Target="../notesSlides/notesSlide32.xml"/><Relationship Id="rId16" Type="http://schemas.openxmlformats.org/officeDocument/2006/relationships/image" Target="../media/image97.png"/><Relationship Id="rId20"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24.png"/><Relationship Id="rId5" Type="http://schemas.openxmlformats.org/officeDocument/2006/relationships/image" Target="../media/image87.png"/><Relationship Id="rId15" Type="http://schemas.openxmlformats.org/officeDocument/2006/relationships/image" Target="../media/image101.png"/><Relationship Id="rId10" Type="http://schemas.openxmlformats.org/officeDocument/2006/relationships/image" Target="../media/image122.png"/><Relationship Id="rId19"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121.png"/><Relationship Id="rId14" Type="http://schemas.openxmlformats.org/officeDocument/2006/relationships/image" Target="../media/image118.png"/></Relationships>
</file>

<file path=ppt/slides/_rels/slide33.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image" Target="../media/image86.png"/><Relationship Id="rId21" Type="http://schemas.openxmlformats.org/officeDocument/2006/relationships/image" Target="../media/image129.png"/><Relationship Id="rId7" Type="http://schemas.openxmlformats.org/officeDocument/2006/relationships/image" Target="../media/image90.png"/><Relationship Id="rId12" Type="http://schemas.openxmlformats.org/officeDocument/2006/relationships/image" Target="../media/image101.png"/><Relationship Id="rId17" Type="http://schemas.openxmlformats.org/officeDocument/2006/relationships/image" Target="../media/image100.png"/><Relationship Id="rId2" Type="http://schemas.openxmlformats.org/officeDocument/2006/relationships/notesSlide" Target="../notesSlides/notesSlide33.xml"/><Relationship Id="rId16" Type="http://schemas.openxmlformats.org/officeDocument/2006/relationships/image" Target="../media/image92.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118.png"/><Relationship Id="rId5" Type="http://schemas.openxmlformats.org/officeDocument/2006/relationships/image" Target="../media/image88.png"/><Relationship Id="rId15" Type="http://schemas.openxmlformats.org/officeDocument/2006/relationships/image" Target="../media/image113.png"/><Relationship Id="rId10" Type="http://schemas.openxmlformats.org/officeDocument/2006/relationships/image" Target="../media/image122.png"/><Relationship Id="rId19" Type="http://schemas.openxmlformats.org/officeDocument/2006/relationships/image" Target="../media/image127.png"/><Relationship Id="rId4" Type="http://schemas.openxmlformats.org/officeDocument/2006/relationships/image" Target="../media/image87.png"/><Relationship Id="rId9" Type="http://schemas.openxmlformats.org/officeDocument/2006/relationships/image" Target="../media/image121.png"/><Relationship Id="rId1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image" Target="../media/image86.png"/><Relationship Id="rId21" Type="http://schemas.openxmlformats.org/officeDocument/2006/relationships/image" Target="../media/image129.png"/><Relationship Id="rId7" Type="http://schemas.openxmlformats.org/officeDocument/2006/relationships/image" Target="../media/image90.png"/><Relationship Id="rId12" Type="http://schemas.openxmlformats.org/officeDocument/2006/relationships/image" Target="../media/image101.png"/><Relationship Id="rId17" Type="http://schemas.openxmlformats.org/officeDocument/2006/relationships/image" Target="../media/image100.png"/><Relationship Id="rId2" Type="http://schemas.openxmlformats.org/officeDocument/2006/relationships/notesSlide" Target="../notesSlides/notesSlide34.xml"/><Relationship Id="rId16" Type="http://schemas.openxmlformats.org/officeDocument/2006/relationships/image" Target="../media/image92.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118.png"/><Relationship Id="rId24" Type="http://schemas.openxmlformats.org/officeDocument/2006/relationships/image" Target="../media/image132.png"/><Relationship Id="rId5" Type="http://schemas.openxmlformats.org/officeDocument/2006/relationships/image" Target="../media/image88.png"/><Relationship Id="rId15" Type="http://schemas.openxmlformats.org/officeDocument/2006/relationships/image" Target="../media/image113.png"/><Relationship Id="rId23" Type="http://schemas.openxmlformats.org/officeDocument/2006/relationships/image" Target="../media/image131.png"/><Relationship Id="rId10" Type="http://schemas.openxmlformats.org/officeDocument/2006/relationships/image" Target="../media/image122.png"/><Relationship Id="rId19" Type="http://schemas.openxmlformats.org/officeDocument/2006/relationships/image" Target="../media/image127.png"/><Relationship Id="rId4" Type="http://schemas.openxmlformats.org/officeDocument/2006/relationships/image" Target="../media/image87.png"/><Relationship Id="rId9" Type="http://schemas.openxmlformats.org/officeDocument/2006/relationships/image" Target="../media/image121.png"/><Relationship Id="rId14" Type="http://schemas.openxmlformats.org/officeDocument/2006/relationships/image" Target="../media/image85.png"/><Relationship Id="rId22" Type="http://schemas.openxmlformats.org/officeDocument/2006/relationships/image" Target="../media/image130.png"/></Relationships>
</file>

<file path=ppt/slides/_rels/slide35.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97.png"/><Relationship Id="rId18" Type="http://schemas.openxmlformats.org/officeDocument/2006/relationships/image" Target="../media/image114.png"/><Relationship Id="rId3" Type="http://schemas.openxmlformats.org/officeDocument/2006/relationships/image" Target="../media/image86.png"/><Relationship Id="rId21" Type="http://schemas.openxmlformats.org/officeDocument/2006/relationships/image" Target="../media/image129.png"/><Relationship Id="rId7" Type="http://schemas.openxmlformats.org/officeDocument/2006/relationships/image" Target="../media/image90.png"/><Relationship Id="rId12" Type="http://schemas.openxmlformats.org/officeDocument/2006/relationships/image" Target="../media/image101.png"/><Relationship Id="rId17" Type="http://schemas.openxmlformats.org/officeDocument/2006/relationships/image" Target="../media/image100.png"/><Relationship Id="rId25" Type="http://schemas.openxmlformats.org/officeDocument/2006/relationships/image" Target="../media/image133.png"/><Relationship Id="rId2" Type="http://schemas.openxmlformats.org/officeDocument/2006/relationships/notesSlide" Target="../notesSlides/notesSlide35.xml"/><Relationship Id="rId16" Type="http://schemas.openxmlformats.org/officeDocument/2006/relationships/image" Target="../media/image92.png"/><Relationship Id="rId20"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118.png"/><Relationship Id="rId24" Type="http://schemas.openxmlformats.org/officeDocument/2006/relationships/image" Target="../media/image132.png"/><Relationship Id="rId5" Type="http://schemas.openxmlformats.org/officeDocument/2006/relationships/image" Target="../media/image88.png"/><Relationship Id="rId15" Type="http://schemas.openxmlformats.org/officeDocument/2006/relationships/image" Target="../media/image113.png"/><Relationship Id="rId23" Type="http://schemas.openxmlformats.org/officeDocument/2006/relationships/image" Target="../media/image131.png"/><Relationship Id="rId10" Type="http://schemas.openxmlformats.org/officeDocument/2006/relationships/image" Target="../media/image122.png"/><Relationship Id="rId19" Type="http://schemas.openxmlformats.org/officeDocument/2006/relationships/image" Target="../media/image127.png"/><Relationship Id="rId4" Type="http://schemas.openxmlformats.org/officeDocument/2006/relationships/image" Target="../media/image87.png"/><Relationship Id="rId9" Type="http://schemas.openxmlformats.org/officeDocument/2006/relationships/image" Target="../media/image121.png"/><Relationship Id="rId14" Type="http://schemas.openxmlformats.org/officeDocument/2006/relationships/image" Target="../media/image85.png"/><Relationship Id="rId22" Type="http://schemas.openxmlformats.org/officeDocument/2006/relationships/image" Target="../media/image130.png"/></Relationships>
</file>

<file path=ppt/slides/_rels/slide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90.png"/><Relationship Id="rId7"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44.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jp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14.png"/><Relationship Id="rId15" Type="http://schemas.openxmlformats.org/officeDocument/2006/relationships/image" Target="../media/image17.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9.pn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70.png"/></Relationships>
</file>

<file path=ppt/slides/_rels/slide4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png"/><Relationship Id="rId4" Type="http://schemas.openxmlformats.org/officeDocument/2006/relationships/image" Target="../media/image670.png"/></Relationships>
</file>

<file path=ppt/slides/_rels/slide42.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70.png"/><Relationship Id="rId4" Type="http://schemas.openxmlformats.org/officeDocument/2006/relationships/image" Target="../media/image560.png"/></Relationships>
</file>

<file path=ppt/slides/_rels/slide4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1000.png"/><Relationship Id="rId4" Type="http://schemas.openxmlformats.org/officeDocument/2006/relationships/image" Target="../media/image670.png"/></Relationships>
</file>

<file path=ppt/slides/_rels/slide44.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560.png"/><Relationship Id="rId7" Type="http://schemas.openxmlformats.org/officeDocument/2006/relationships/image" Target="../media/image121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00.png"/><Relationship Id="rId4" Type="http://schemas.openxmlformats.org/officeDocument/2006/relationships/image" Target="../media/image670.png"/><Relationship Id="rId9" Type="http://schemas.openxmlformats.org/officeDocument/2006/relationships/image" Target="../media/image900.png"/></Relationships>
</file>

<file path=ppt/slides/_rels/slide45.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560.png"/><Relationship Id="rId7" Type="http://schemas.openxmlformats.org/officeDocument/2006/relationships/image" Target="../media/image121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00.png"/><Relationship Id="rId4" Type="http://schemas.openxmlformats.org/officeDocument/2006/relationships/image" Target="../media/image670.png"/><Relationship Id="rId9" Type="http://schemas.openxmlformats.org/officeDocument/2006/relationships/image" Target="../media/image900.png"/></Relationships>
</file>

<file path=ppt/slides/_rels/slide46.xml.rels><?xml version="1.0" encoding="UTF-8" standalone="yes"?>
<Relationships xmlns="http://schemas.openxmlformats.org/package/2006/relationships"><Relationship Id="rId8" Type="http://schemas.openxmlformats.org/officeDocument/2006/relationships/image" Target="../media/image1300.png"/><Relationship Id="rId3" Type="http://schemas.openxmlformats.org/officeDocument/2006/relationships/image" Target="../media/image560.png"/><Relationship Id="rId7" Type="http://schemas.openxmlformats.org/officeDocument/2006/relationships/image" Target="../media/image121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000.png"/><Relationship Id="rId10" Type="http://schemas.openxmlformats.org/officeDocument/2006/relationships/image" Target="../media/image145.png"/><Relationship Id="rId4" Type="http://schemas.openxmlformats.org/officeDocument/2006/relationships/image" Target="../media/image670.png"/><Relationship Id="rId9" Type="http://schemas.openxmlformats.org/officeDocument/2006/relationships/image" Target="../media/image900.png"/></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70.png"/><Relationship Id="rId7" Type="http://schemas.openxmlformats.org/officeDocument/2006/relationships/image" Target="../media/image16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4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60.png"/><Relationship Id="rId7"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220.png"/><Relationship Id="rId9" Type="http://schemas.openxmlformats.org/officeDocument/2006/relationships/image" Target="../media/image2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9.png"/><Relationship Id="rId18" Type="http://schemas.openxmlformats.org/officeDocument/2006/relationships/image" Target="../media/image22.png"/><Relationship Id="rId3" Type="http://schemas.openxmlformats.org/officeDocument/2006/relationships/image" Target="../media/image7.jpg"/><Relationship Id="rId7" Type="http://schemas.openxmlformats.org/officeDocument/2006/relationships/image" Target="../media/image19.png"/><Relationship Id="rId12" Type="http://schemas.openxmlformats.org/officeDocument/2006/relationships/image" Target="../media/image13.png"/><Relationship Id="rId17" Type="http://schemas.openxmlformats.org/officeDocument/2006/relationships/image" Target="../media/image6.png"/><Relationship Id="rId2" Type="http://schemas.openxmlformats.org/officeDocument/2006/relationships/notesSlide" Target="../notesSlides/notesSlide5.xml"/><Relationship Id="rId16"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11.png"/><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8.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60.png"/><Relationship Id="rId7" Type="http://schemas.openxmlformats.org/officeDocument/2006/relationships/image" Target="../media/image19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220.png"/><Relationship Id="rId9" Type="http://schemas.openxmlformats.org/officeDocument/2006/relationships/image" Target="../media/image210.png"/></Relationships>
</file>

<file path=ppt/slides/_rels/slide5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60.png"/><Relationship Id="rId7" Type="http://schemas.openxmlformats.org/officeDocument/2006/relationships/image" Target="../media/image19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10" Type="http://schemas.openxmlformats.org/officeDocument/2006/relationships/image" Target="../media/image240.png"/><Relationship Id="rId4" Type="http://schemas.openxmlformats.org/officeDocument/2006/relationships/image" Target="../media/image230.png"/><Relationship Id="rId9" Type="http://schemas.openxmlformats.org/officeDocument/2006/relationships/image" Target="../media/image210.png"/></Relationships>
</file>

<file path=ppt/slides/_rels/slide5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60.png"/><Relationship Id="rId7" Type="http://schemas.openxmlformats.org/officeDocument/2006/relationships/image" Target="../media/image19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10" Type="http://schemas.openxmlformats.org/officeDocument/2006/relationships/image" Target="../media/image240.png"/><Relationship Id="rId4" Type="http://schemas.openxmlformats.org/officeDocument/2006/relationships/image" Target="../media/image230.png"/><Relationship Id="rId9" Type="http://schemas.openxmlformats.org/officeDocument/2006/relationships/image" Target="../media/image210.png"/></Relationships>
</file>

<file path=ppt/slides/_rels/slide53.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10" Type="http://schemas.openxmlformats.org/officeDocument/2006/relationships/image" Target="../media/image240.png"/><Relationship Id="rId4" Type="http://schemas.openxmlformats.org/officeDocument/2006/relationships/image" Target="../media/image170.png"/><Relationship Id="rId9" Type="http://schemas.openxmlformats.org/officeDocument/2006/relationships/image" Target="../media/image230.png"/></Relationships>
</file>

<file path=ppt/slides/_rels/slide5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 Id="rId9" Type="http://schemas.openxmlformats.org/officeDocument/2006/relationships/image" Target="../media/image290.png"/></Relationships>
</file>

<file path=ppt/slides/_rels/slide5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 Id="rId9" Type="http://schemas.openxmlformats.org/officeDocument/2006/relationships/image" Target="../media/image290.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300.png"/></Relationships>
</file>

<file path=ppt/slides/_rels/slide5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47.png"/><Relationship Id="rId7"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148.png"/><Relationship Id="rId9" Type="http://schemas.openxmlformats.org/officeDocument/2006/relationships/image" Target="../media/image146.png"/></Relationships>
</file>

<file path=ppt/slides/_rels/slide58.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47.png"/><Relationship Id="rId7"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148.png"/><Relationship Id="rId9" Type="http://schemas.openxmlformats.org/officeDocument/2006/relationships/image" Target="../media/image146.png"/></Relationships>
</file>

<file path=ppt/slides/_rels/slide5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47.png"/><Relationship Id="rId7"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148.png"/><Relationship Id="rId9" Type="http://schemas.openxmlformats.org/officeDocument/2006/relationships/image" Target="../media/image14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8.png"/><Relationship Id="rId18" Type="http://schemas.openxmlformats.org/officeDocument/2006/relationships/image" Target="../media/image16.png"/><Relationship Id="rId3" Type="http://schemas.openxmlformats.org/officeDocument/2006/relationships/image" Target="../media/image7.jpg"/><Relationship Id="rId7" Type="http://schemas.openxmlformats.org/officeDocument/2006/relationships/image" Target="../media/image18.png"/><Relationship Id="rId12" Type="http://schemas.openxmlformats.org/officeDocument/2006/relationships/image" Target="../media/image6.png"/><Relationship Id="rId17" Type="http://schemas.openxmlformats.org/officeDocument/2006/relationships/image" Target="../media/image9.png"/><Relationship Id="rId2" Type="http://schemas.openxmlformats.org/officeDocument/2006/relationships/notesSlide" Target="../notesSlides/notesSlide6.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2.png"/><Relationship Id="rId15" Type="http://schemas.openxmlformats.org/officeDocument/2006/relationships/image" Target="../media/image11.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24.png"/><Relationship Id="rId1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8.png"/><Relationship Id="rId1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12.png"/><Relationship Id="rId12" Type="http://schemas.openxmlformats.org/officeDocument/2006/relationships/image" Target="../media/image19.png"/><Relationship Id="rId17" Type="http://schemas.openxmlformats.org/officeDocument/2006/relationships/image" Target="../media/image16.png"/><Relationship Id="rId2" Type="http://schemas.openxmlformats.org/officeDocument/2006/relationships/video" Target="../media/media1.mp4"/><Relationship Id="rId16" Type="http://schemas.openxmlformats.org/officeDocument/2006/relationships/image" Target="../media/image7.jpg"/><Relationship Id="rId1" Type="http://schemas.microsoft.com/office/2007/relationships/media" Target="../media/media1.mp4"/><Relationship Id="rId6" Type="http://schemas.openxmlformats.org/officeDocument/2006/relationships/image" Target="../media/image25.png"/><Relationship Id="rId11" Type="http://schemas.openxmlformats.org/officeDocument/2006/relationships/image" Target="../media/image23.png"/><Relationship Id="rId5" Type="http://schemas.openxmlformats.org/officeDocument/2006/relationships/image" Target="../media/image5.png"/><Relationship Id="rId15" Type="http://schemas.openxmlformats.org/officeDocument/2006/relationships/image" Target="../media/image24.png"/><Relationship Id="rId10" Type="http://schemas.openxmlformats.org/officeDocument/2006/relationships/image" Target="../media/image27.png"/><Relationship Id="rId19" Type="http://schemas.openxmlformats.org/officeDocument/2006/relationships/image" Target="../media/image30.png"/><Relationship Id="rId4" Type="http://schemas.openxmlformats.org/officeDocument/2006/relationships/notesSlide" Target="../notesSlides/notesSlide7.xml"/><Relationship Id="rId9" Type="http://schemas.openxmlformats.org/officeDocument/2006/relationships/image" Target="../media/image26.png"/><Relationship Id="rId1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3.png"/><Relationship Id="rId18" Type="http://schemas.openxmlformats.org/officeDocument/2006/relationships/image" Target="../media/image36.png"/><Relationship Id="rId3" Type="http://schemas.openxmlformats.org/officeDocument/2006/relationships/slideLayout" Target="../slideLayouts/slideLayout2.xml"/><Relationship Id="rId21" Type="http://schemas.openxmlformats.org/officeDocument/2006/relationships/image" Target="../media/image37.png"/><Relationship Id="rId7" Type="http://schemas.openxmlformats.org/officeDocument/2006/relationships/image" Target="../media/image12.png"/><Relationship Id="rId12" Type="http://schemas.openxmlformats.org/officeDocument/2006/relationships/image" Target="../media/image23.png"/><Relationship Id="rId17" Type="http://schemas.openxmlformats.org/officeDocument/2006/relationships/image" Target="../media/image35.png"/><Relationship Id="rId2" Type="http://schemas.openxmlformats.org/officeDocument/2006/relationships/video" Target="../media/media1.mp4"/><Relationship Id="rId16" Type="http://schemas.openxmlformats.org/officeDocument/2006/relationships/image" Target="../media/image28.png"/><Relationship Id="rId20" Type="http://schemas.openxmlformats.org/officeDocument/2006/relationships/image" Target="../media/image24.png"/><Relationship Id="rId1" Type="http://schemas.microsoft.com/office/2007/relationships/media" Target="../media/media1.mp4"/><Relationship Id="rId6" Type="http://schemas.openxmlformats.org/officeDocument/2006/relationships/image" Target="../media/image25.png"/><Relationship Id="rId11" Type="http://schemas.openxmlformats.org/officeDocument/2006/relationships/image" Target="../media/image32.svg"/><Relationship Id="rId5" Type="http://schemas.openxmlformats.org/officeDocument/2006/relationships/image" Target="../media/image5.png"/><Relationship Id="rId15" Type="http://schemas.openxmlformats.org/officeDocument/2006/relationships/image" Target="../media/image19.png"/><Relationship Id="rId10" Type="http://schemas.openxmlformats.org/officeDocument/2006/relationships/image" Target="../media/image31.png"/><Relationship Id="rId19" Type="http://schemas.openxmlformats.org/officeDocument/2006/relationships/image" Target="../media/image6.png"/><Relationship Id="rId4" Type="http://schemas.openxmlformats.org/officeDocument/2006/relationships/notesSlide" Target="../notesSlides/notesSlide8.xml"/><Relationship Id="rId9" Type="http://schemas.openxmlformats.org/officeDocument/2006/relationships/image" Target="../media/image14.png"/><Relationship Id="rId14" Type="http://schemas.openxmlformats.org/officeDocument/2006/relationships/image" Target="../media/image34.png"/><Relationship Id="rId22"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slideLayout" Target="../slideLayouts/slideLayout2.xml"/><Relationship Id="rId21"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23.png"/><Relationship Id="rId17" Type="http://schemas.openxmlformats.org/officeDocument/2006/relationships/image" Target="../media/image35.png"/><Relationship Id="rId2" Type="http://schemas.openxmlformats.org/officeDocument/2006/relationships/video" Target="../media/media1.mp4"/><Relationship Id="rId16" Type="http://schemas.openxmlformats.org/officeDocument/2006/relationships/image" Target="../media/image28.png"/><Relationship Id="rId20" Type="http://schemas.openxmlformats.org/officeDocument/2006/relationships/image" Target="../media/image6.png"/><Relationship Id="rId1" Type="http://schemas.microsoft.com/office/2007/relationships/media" Target="../media/media1.mp4"/><Relationship Id="rId6" Type="http://schemas.openxmlformats.org/officeDocument/2006/relationships/image" Target="../media/image25.png"/><Relationship Id="rId11" Type="http://schemas.openxmlformats.org/officeDocument/2006/relationships/image" Target="../media/image32.svg"/><Relationship Id="rId5" Type="http://schemas.openxmlformats.org/officeDocument/2006/relationships/image" Target="../media/image5.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31.png"/><Relationship Id="rId19" Type="http://schemas.openxmlformats.org/officeDocument/2006/relationships/image" Target="../media/image36.png"/><Relationship Id="rId4" Type="http://schemas.openxmlformats.org/officeDocument/2006/relationships/notesSlide" Target="../notesSlides/notesSlide9.xml"/><Relationship Id="rId9" Type="http://schemas.openxmlformats.org/officeDocument/2006/relationships/image" Target="../media/image14.png"/><Relationship Id="rId14" Type="http://schemas.openxmlformats.org/officeDocument/2006/relationships/image" Target="../media/image34.png"/><Relationship Id="rId22"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2" name="Rectangle 1127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C721FB-CB63-AFF6-FCA2-E44B7E9D05C1}"/>
              </a:ext>
            </a:extLst>
          </p:cNvPr>
          <p:cNvSpPr/>
          <p:nvPr/>
        </p:nvSpPr>
        <p:spPr bwMode="auto">
          <a:xfrm>
            <a:off x="-2287" y="-42715"/>
            <a:ext cx="9144000" cy="2569354"/>
          </a:xfrm>
          <a:prstGeom prst="rect">
            <a:avLst/>
          </a:prstGeom>
          <a:solidFill>
            <a:srgbClr val="E7AA7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5" name="Picture 2" descr="Artist's Concept of the SuperCam Instrument for Mars 2020 Rover – NASA Mars  Exploration">
            <a:extLst>
              <a:ext uri="{FF2B5EF4-FFF2-40B4-BE49-F238E27FC236}">
                <a16:creationId xmlns:a16="http://schemas.microsoft.com/office/drawing/2014/main" id="{26402D20-47C4-4286-EDA6-08159FB04C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77" b="273"/>
          <a:stretch/>
        </p:blipFill>
        <p:spPr bwMode="auto">
          <a:xfrm>
            <a:off x="-309822" y="2511141"/>
            <a:ext cx="9513969" cy="6369388"/>
          </a:xfrm>
          <a:prstGeom prst="rect">
            <a:avLst/>
          </a:prstGeom>
          <a:noFill/>
          <a:extLst>
            <a:ext uri="{909E8E84-426E-40DD-AFC4-6F175D3DCCD1}">
              <a14:hiddenFill xmlns:a14="http://schemas.microsoft.com/office/drawing/2010/main">
                <a:solidFill>
                  <a:srgbClr val="FFFFFF"/>
                </a:solidFill>
              </a14:hiddenFill>
            </a:ext>
          </a:extLst>
        </p:spPr>
      </p:pic>
      <p:sp>
        <p:nvSpPr>
          <p:cNvPr id="11274" name="Rectangle 1127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6" name="Rectangle 2">
            <a:extLst>
              <a:ext uri="{FF2B5EF4-FFF2-40B4-BE49-F238E27FC236}">
                <a16:creationId xmlns:a16="http://schemas.microsoft.com/office/drawing/2014/main" id="{E0094E0B-2311-A007-52F7-A66186E52F28}"/>
              </a:ext>
            </a:extLst>
          </p:cNvPr>
          <p:cNvSpPr>
            <a:spLocks noGrp="1" noChangeArrowheads="1"/>
          </p:cNvSpPr>
          <p:nvPr>
            <p:ph type="ctrTitle"/>
          </p:nvPr>
        </p:nvSpPr>
        <p:spPr>
          <a:xfrm>
            <a:off x="1011018" y="341632"/>
            <a:ext cx="7543800" cy="1611738"/>
          </a:xfrm>
          <a:effectLst>
            <a:outerShdw blurRad="50800" dist="38100" dir="2700000" algn="tl" rotWithShape="0">
              <a:prstClr val="black">
                <a:alpha val="40000"/>
              </a:prstClr>
            </a:outerShdw>
          </a:effectLst>
        </p:spPr>
        <p:txBody>
          <a:bodyPr>
            <a:normAutofit/>
          </a:bodyPr>
          <a:lstStyle/>
          <a:p>
            <a:r>
              <a:rPr lang="en-US" altLang="en-US" sz="4500" dirty="0">
                <a:solidFill>
                  <a:schemeClr val="tx1"/>
                </a:solidFill>
              </a:rPr>
              <a:t>Charting a Harsh</a:t>
            </a:r>
            <a:br>
              <a:rPr lang="en-US" altLang="en-US" sz="4500" dirty="0">
                <a:solidFill>
                  <a:schemeClr val="tx1"/>
                </a:solidFill>
              </a:rPr>
            </a:br>
            <a:r>
              <a:rPr lang="en-US" altLang="en-US" sz="4500" dirty="0">
                <a:solidFill>
                  <a:schemeClr val="tx1"/>
                </a:solidFill>
              </a:rPr>
              <a:t>Bayesian Landscape</a:t>
            </a:r>
            <a:endParaRPr lang="en-US" altLang="en-US" sz="4500" dirty="0">
              <a:solidFill>
                <a:schemeClr val="tx1"/>
              </a:solidFill>
              <a:highlight>
                <a:srgbClr val="FFFF00"/>
              </a:highlight>
            </a:endParaRPr>
          </a:p>
        </p:txBody>
      </p:sp>
      <p:sp>
        <p:nvSpPr>
          <p:cNvPr id="11267" name="Rectangle 3">
            <a:extLst>
              <a:ext uri="{FF2B5EF4-FFF2-40B4-BE49-F238E27FC236}">
                <a16:creationId xmlns:a16="http://schemas.microsoft.com/office/drawing/2014/main" id="{244F434E-675B-99CF-CE64-01249D5FC87F}"/>
              </a:ext>
            </a:extLst>
          </p:cNvPr>
          <p:cNvSpPr>
            <a:spLocks noGrp="1" noChangeArrowheads="1"/>
          </p:cNvSpPr>
          <p:nvPr>
            <p:ph type="subTitle" idx="1"/>
          </p:nvPr>
        </p:nvSpPr>
        <p:spPr>
          <a:xfrm>
            <a:off x="1011018" y="2030860"/>
            <a:ext cx="7543800" cy="1282707"/>
          </a:xfrm>
          <a:effectLst>
            <a:outerShdw blurRad="50800" dist="38100" dir="2700000" algn="tl" rotWithShape="0">
              <a:prstClr val="black">
                <a:alpha val="40000"/>
              </a:prstClr>
            </a:outerShdw>
          </a:effectLst>
        </p:spPr>
        <p:txBody>
          <a:bodyPr>
            <a:normAutofit fontScale="85000" lnSpcReduction="20000"/>
          </a:bodyPr>
          <a:lstStyle/>
          <a:p>
            <a:pPr>
              <a:lnSpc>
                <a:spcPct val="90000"/>
              </a:lnSpc>
              <a:spcBef>
                <a:spcPts val="600"/>
              </a:spcBef>
            </a:pPr>
            <a:r>
              <a:rPr lang="en-US" altLang="en-US" sz="2500" dirty="0"/>
              <a:t>Andrew Arnold</a:t>
            </a:r>
          </a:p>
          <a:p>
            <a:pPr>
              <a:lnSpc>
                <a:spcPct val="90000"/>
              </a:lnSpc>
              <a:spcBef>
                <a:spcPts val="600"/>
              </a:spcBef>
            </a:pPr>
            <a:r>
              <a:rPr lang="en-US" altLang="en-US" sz="2500" dirty="0"/>
              <a:t>University of Arizona</a:t>
            </a:r>
          </a:p>
          <a:p>
            <a:pPr>
              <a:lnSpc>
                <a:spcPct val="90000"/>
              </a:lnSpc>
              <a:spcBef>
                <a:spcPts val="600"/>
              </a:spcBef>
            </a:pPr>
            <a:r>
              <a:rPr lang="en-US" altLang="en-US" sz="2500" dirty="0"/>
              <a:t>Advised by Natalie Klein &amp; Casey Gibson</a:t>
            </a:r>
          </a:p>
          <a:p>
            <a:pPr>
              <a:lnSpc>
                <a:spcPct val="90000"/>
              </a:lnSpc>
              <a:spcBef>
                <a:spcPts val="600"/>
              </a:spcBef>
            </a:pPr>
            <a:r>
              <a:rPr lang="en-US" altLang="en-US" sz="2500" dirty="0"/>
              <a:t>Wednesday, Aug 2, 2023</a:t>
            </a:r>
          </a:p>
        </p:txBody>
      </p:sp>
      <p:sp>
        <p:nvSpPr>
          <p:cNvPr id="8" name="TextBox 7">
            <a:extLst>
              <a:ext uri="{FF2B5EF4-FFF2-40B4-BE49-F238E27FC236}">
                <a16:creationId xmlns:a16="http://schemas.microsoft.com/office/drawing/2014/main" id="{B67601F8-C7BC-1EC6-1EAA-31309D996FE4}"/>
              </a:ext>
            </a:extLst>
          </p:cNvPr>
          <p:cNvSpPr txBox="1"/>
          <p:nvPr/>
        </p:nvSpPr>
        <p:spPr>
          <a:xfrm>
            <a:off x="7267073" y="6481247"/>
            <a:ext cx="1609736" cy="276999"/>
          </a:xfrm>
          <a:prstGeom prst="rect">
            <a:avLst/>
          </a:prstGeom>
          <a:noFill/>
        </p:spPr>
        <p:txBody>
          <a:bodyPr wrap="none" rtlCol="0">
            <a:spAutoFit/>
          </a:bodyPr>
          <a:lstStyle/>
          <a:p>
            <a:r>
              <a:rPr lang="en-US" sz="1200" dirty="0">
                <a:solidFill>
                  <a:schemeClr val="bg1"/>
                </a:solidFill>
                <a:latin typeface="+mn-lt"/>
              </a:rPr>
              <a:t>Graphic credit: LANL</a:t>
            </a:r>
          </a:p>
        </p:txBody>
      </p:sp>
    </p:spTree>
    <p:extLst>
      <p:ext uri="{BB962C8B-B14F-4D97-AF65-F5344CB8AC3E}">
        <p14:creationId xmlns:p14="http://schemas.microsoft.com/office/powerpoint/2010/main" val="35415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Problem Statement: </a:t>
            </a:r>
            <a:r>
              <a:rPr lang="en-US" altLang="en-US" dirty="0"/>
              <a:t>Composition with </a:t>
            </a:r>
            <a:r>
              <a:rPr lang="en-US" altLang="en-US" u="sng" dirty="0"/>
              <a:t>UQ</a:t>
            </a:r>
          </a:p>
        </p:txBody>
      </p:sp>
      <p:pic>
        <p:nvPicPr>
          <p:cNvPr id="56" name="Picture 55" descr="A blue lines and a white background&#10;&#10;Description automatically generated with medium confidence">
            <a:extLst>
              <a:ext uri="{FF2B5EF4-FFF2-40B4-BE49-F238E27FC236}">
                <a16:creationId xmlns:a16="http://schemas.microsoft.com/office/drawing/2014/main" id="{D21E7549-A268-10EE-61D9-3C3DFB6B42E5}"/>
              </a:ext>
            </a:extLst>
          </p:cNvPr>
          <p:cNvPicPr>
            <a:picLocks noChangeAspect="1"/>
          </p:cNvPicPr>
          <p:nvPr/>
        </p:nvPicPr>
        <p:blipFill>
          <a:blip r:embed="rId3"/>
          <a:stretch>
            <a:fillRect/>
          </a:stretch>
        </p:blipFill>
        <p:spPr>
          <a:xfrm>
            <a:off x="2646349" y="2284846"/>
            <a:ext cx="3572963" cy="2565400"/>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61B8C8D-F683-E4FD-6126-FFE1BA30653C}"/>
                  </a:ext>
                </a:extLst>
              </p:cNvPr>
              <p:cNvSpPr txBox="1"/>
              <p:nvPr/>
            </p:nvSpPr>
            <p:spPr>
              <a:xfrm>
                <a:off x="692858" y="1736284"/>
                <a:ext cx="6048515" cy="369332"/>
              </a:xfrm>
              <a:prstGeom prst="rect">
                <a:avLst/>
              </a:prstGeom>
              <a:noFill/>
            </p:spPr>
            <p:txBody>
              <a:bodyPr wrap="none" lIns="0" tIns="0" rIns="0" bIns="0" rtlCol="0">
                <a:spAutoFit/>
              </a:bodyPr>
              <a:lstStyle/>
              <a:p>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𝜃</m:t>
                        </m:r>
                      </m:sub>
                    </m:sSub>
                    <m:d>
                      <m:dPr>
                        <m:ctrlPr>
                          <a:rPr lang="en-US"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r>
                  <a:rPr lang="en-US" i="1" dirty="0"/>
                  <a:t>gives a measure of aleatoric uncertainty…</a:t>
                </a:r>
              </a:p>
            </p:txBody>
          </p:sp>
        </mc:Choice>
        <mc:Fallback>
          <p:sp>
            <p:nvSpPr>
              <p:cNvPr id="17" name="TextBox 16">
                <a:extLst>
                  <a:ext uri="{FF2B5EF4-FFF2-40B4-BE49-F238E27FC236}">
                    <a16:creationId xmlns:a16="http://schemas.microsoft.com/office/drawing/2014/main" id="{E61B8C8D-F683-E4FD-6126-FFE1BA30653C}"/>
                  </a:ext>
                </a:extLst>
              </p:cNvPr>
              <p:cNvSpPr txBox="1">
                <a:spLocks noRot="1" noChangeAspect="1" noMove="1" noResize="1" noEditPoints="1" noAdjustHandles="1" noChangeArrowheads="1" noChangeShapeType="1" noTextEdit="1"/>
              </p:cNvSpPr>
              <p:nvPr/>
            </p:nvSpPr>
            <p:spPr>
              <a:xfrm>
                <a:off x="692858" y="1736284"/>
                <a:ext cx="6048515" cy="369332"/>
              </a:xfrm>
              <a:prstGeom prst="rect">
                <a:avLst/>
              </a:prstGeom>
              <a:blipFill>
                <a:blip r:embed="rId4"/>
                <a:stretch>
                  <a:fillRect l="-1258" t="-23333" r="-2516"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F5B2C44-10FF-BF38-F8BA-C247D5A3F15A}"/>
                  </a:ext>
                </a:extLst>
              </p:cNvPr>
              <p:cNvSpPr txBox="1"/>
              <p:nvPr/>
            </p:nvSpPr>
            <p:spPr>
              <a:xfrm>
                <a:off x="692858" y="5100506"/>
                <a:ext cx="77110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𝑏𝑢𝑡</m:t>
                      </m:r>
                      <m:r>
                        <a:rPr lang="en-US" b="0" i="1" smtClean="0">
                          <a:latin typeface="Cambria Math" panose="02040503050406030204" pitchFamily="18" charset="0"/>
                        </a:rPr>
                        <m:t> </m:t>
                      </m:r>
                      <m:r>
                        <a:rPr lang="en-US" b="0" i="1" smtClean="0">
                          <a:latin typeface="Cambria Math" panose="02040503050406030204" pitchFamily="18" charset="0"/>
                        </a:rPr>
                        <m:t>𝑑𝑜𝑒𝑠</m:t>
                      </m:r>
                      <m:r>
                        <a:rPr lang="en-US" b="0" i="1" smtClean="0">
                          <a:latin typeface="Cambria Math" panose="02040503050406030204" pitchFamily="18" charset="0"/>
                        </a:rPr>
                        <m:t> </m:t>
                      </m:r>
                      <m:r>
                        <a:rPr lang="en-US" b="0" i="1" smtClean="0">
                          <a:latin typeface="Cambria Math" panose="02040503050406030204" pitchFamily="18" charset="0"/>
                        </a:rPr>
                        <m:t>𝑖𝑡</m:t>
                      </m:r>
                      <m:r>
                        <a:rPr lang="en-US" b="0" i="1" smtClean="0">
                          <a:latin typeface="Cambria Math" panose="02040503050406030204" pitchFamily="18" charset="0"/>
                        </a:rPr>
                        <m:t> </m:t>
                      </m:r>
                      <m:r>
                        <a:rPr lang="en-US" b="0" i="1" smtClean="0">
                          <a:latin typeface="Cambria Math" panose="02040503050406030204" pitchFamily="18" charset="0"/>
                        </a:rPr>
                        <m:t>𝑔𝑖𝑣𝑒</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𝑚𝑒𝑎𝑠𝑢𝑟𝑒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𝑒𝑝𝑖𝑠𝑡𝑒𝑚𝑖𝑐</m:t>
                      </m:r>
                      <m:r>
                        <a:rPr lang="en-US" b="0" i="1" smtClean="0">
                          <a:latin typeface="Cambria Math" panose="02040503050406030204" pitchFamily="18" charset="0"/>
                        </a:rPr>
                        <m:t> </m:t>
                      </m:r>
                      <m:r>
                        <a:rPr lang="en-US" b="0" i="1" smtClean="0">
                          <a:latin typeface="Cambria Math" panose="02040503050406030204" pitchFamily="18" charset="0"/>
                        </a:rPr>
                        <m:t>𝑢𝑛𝑐𝑒𝑟𝑡𝑎𝑖𝑛𝑡𝑦</m:t>
                      </m:r>
                      <m:r>
                        <a:rPr lang="en-US" b="0" i="1" smtClean="0">
                          <a:latin typeface="Cambria Math" panose="02040503050406030204" pitchFamily="18" charset="0"/>
                        </a:rPr>
                        <m:t>?</m:t>
                      </m:r>
                    </m:oMath>
                  </m:oMathPara>
                </a14:m>
                <a:endParaRPr lang="en-US" dirty="0"/>
              </a:p>
            </p:txBody>
          </p:sp>
        </mc:Choice>
        <mc:Fallback>
          <p:sp>
            <p:nvSpPr>
              <p:cNvPr id="30" name="TextBox 29">
                <a:extLst>
                  <a:ext uri="{FF2B5EF4-FFF2-40B4-BE49-F238E27FC236}">
                    <a16:creationId xmlns:a16="http://schemas.microsoft.com/office/drawing/2014/main" id="{EF5B2C44-10FF-BF38-F8BA-C247D5A3F15A}"/>
                  </a:ext>
                </a:extLst>
              </p:cNvPr>
              <p:cNvSpPr txBox="1">
                <a:spLocks noRot="1" noChangeAspect="1" noMove="1" noResize="1" noEditPoints="1" noAdjustHandles="1" noChangeArrowheads="1" noChangeShapeType="1" noTextEdit="1"/>
              </p:cNvSpPr>
              <p:nvPr/>
            </p:nvSpPr>
            <p:spPr>
              <a:xfrm>
                <a:off x="692858" y="5100506"/>
                <a:ext cx="7711022" cy="369332"/>
              </a:xfrm>
              <a:prstGeom prst="rect">
                <a:avLst/>
              </a:prstGeom>
              <a:blipFill>
                <a:blip r:embed="rId5"/>
                <a:stretch>
                  <a:fillRect t="-10000" r="-329" b="-36667"/>
                </a:stretch>
              </a:blipFill>
            </p:spPr>
            <p:txBody>
              <a:bodyPr/>
              <a:lstStyle/>
              <a:p>
                <a:r>
                  <a:rPr lang="en-US">
                    <a:noFill/>
                  </a:rPr>
                  <a:t> </a:t>
                </a:r>
              </a:p>
            </p:txBody>
          </p:sp>
        </mc:Fallback>
      </mc:AlternateContent>
    </p:spTree>
    <p:extLst>
      <p:ext uri="{BB962C8B-B14F-4D97-AF65-F5344CB8AC3E}">
        <p14:creationId xmlns:p14="http://schemas.microsoft.com/office/powerpoint/2010/main" val="3882580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4238DCC-BF6F-A68F-A27A-BD3CE64104D0}"/>
                  </a:ext>
                </a:extLst>
              </p:cNvPr>
              <p:cNvSpPr txBox="1"/>
              <p:nvPr/>
            </p:nvSpPr>
            <p:spPr>
              <a:xfrm>
                <a:off x="1335463" y="2841090"/>
                <a:ext cx="3596434"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𝐿𝑜𝑠𝑠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ea typeface="Cambria Math" panose="02040503050406030204" pitchFamily="18" charset="0"/>
                              </a:rPr>
                              <m:t>))</m:t>
                            </m:r>
                          </m:e>
                        </m:func>
                      </m:e>
                    </m:func>
                  </m:oMath>
                </a14:m>
                <a:endParaRPr lang="en-US" dirty="0"/>
              </a:p>
            </p:txBody>
          </p:sp>
        </mc:Choice>
        <mc:Fallback>
          <p:sp>
            <p:nvSpPr>
              <p:cNvPr id="24" name="TextBox 23">
                <a:extLst>
                  <a:ext uri="{FF2B5EF4-FFF2-40B4-BE49-F238E27FC236}">
                    <a16:creationId xmlns:a16="http://schemas.microsoft.com/office/drawing/2014/main" id="{64238DCC-BF6F-A68F-A27A-BD3CE64104D0}"/>
                  </a:ext>
                </a:extLst>
              </p:cNvPr>
              <p:cNvSpPr txBox="1">
                <a:spLocks noRot="1" noChangeAspect="1" noMove="1" noResize="1" noEditPoints="1" noAdjustHandles="1" noChangeArrowheads="1" noChangeShapeType="1" noTextEdit="1"/>
              </p:cNvSpPr>
              <p:nvPr/>
            </p:nvSpPr>
            <p:spPr>
              <a:xfrm>
                <a:off x="1335463" y="2841090"/>
                <a:ext cx="3596434" cy="480773"/>
              </a:xfrm>
              <a:prstGeom prst="rect">
                <a:avLst/>
              </a:prstGeom>
              <a:blipFill>
                <a:blip r:embed="rId3"/>
                <a:stretch>
                  <a:fillRect t="-5128" r="-2817" b="-179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9845C71-F1F4-6F6E-668B-3A8CE5E9D15F}"/>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9" name="TextBox 28">
                <a:extLst>
                  <a:ext uri="{FF2B5EF4-FFF2-40B4-BE49-F238E27FC236}">
                    <a16:creationId xmlns:a16="http://schemas.microsoft.com/office/drawing/2014/main" id="{69845C71-F1F4-6F6E-668B-3A8CE5E9D15F}"/>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4"/>
                <a:stretch>
                  <a:fillRect l="-3125" t="-10345" r="-2083" b="-37931"/>
                </a:stretch>
              </a:blipFill>
            </p:spPr>
            <p:txBody>
              <a:bodyPr/>
              <a:lstStyle/>
              <a:p>
                <a:r>
                  <a:rPr lang="en-US">
                    <a:noFill/>
                  </a:rPr>
                  <a:t> </a:t>
                </a:r>
              </a:p>
            </p:txBody>
          </p:sp>
        </mc:Fallback>
      </mc:AlternateContent>
    </p:spTree>
    <p:extLst>
      <p:ext uri="{BB962C8B-B14F-4D97-AF65-F5344CB8AC3E}">
        <p14:creationId xmlns:p14="http://schemas.microsoft.com/office/powerpoint/2010/main" val="3218987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4238DCC-BF6F-A68F-A27A-BD3CE64104D0}"/>
                  </a:ext>
                </a:extLst>
              </p:cNvPr>
              <p:cNvSpPr txBox="1"/>
              <p:nvPr/>
            </p:nvSpPr>
            <p:spPr>
              <a:xfrm>
                <a:off x="1335463" y="2841090"/>
                <a:ext cx="4940776"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𝐿𝑜𝑠𝑠</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p:sp>
            <p:nvSpPr>
              <p:cNvPr id="24" name="TextBox 23">
                <a:extLst>
                  <a:ext uri="{FF2B5EF4-FFF2-40B4-BE49-F238E27FC236}">
                    <a16:creationId xmlns:a16="http://schemas.microsoft.com/office/drawing/2014/main" id="{64238DCC-BF6F-A68F-A27A-BD3CE64104D0}"/>
                  </a:ext>
                </a:extLst>
              </p:cNvPr>
              <p:cNvSpPr txBox="1">
                <a:spLocks noRot="1" noChangeAspect="1" noMove="1" noResize="1" noEditPoints="1" noAdjustHandles="1" noChangeArrowheads="1" noChangeShapeType="1" noTextEdit="1"/>
              </p:cNvSpPr>
              <p:nvPr/>
            </p:nvSpPr>
            <p:spPr>
              <a:xfrm>
                <a:off x="1335463" y="2841090"/>
                <a:ext cx="4940776" cy="480773"/>
              </a:xfrm>
              <a:prstGeom prst="rect">
                <a:avLst/>
              </a:prstGeom>
              <a:blipFill>
                <a:blip r:embed="rId3"/>
                <a:stretch>
                  <a:fillRect t="-5128" r="-1795" b="-179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9845C71-F1F4-6F6E-668B-3A8CE5E9D15F}"/>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9" name="TextBox 28">
                <a:extLst>
                  <a:ext uri="{FF2B5EF4-FFF2-40B4-BE49-F238E27FC236}">
                    <a16:creationId xmlns:a16="http://schemas.microsoft.com/office/drawing/2014/main" id="{69845C71-F1F4-6F6E-668B-3A8CE5E9D15F}"/>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4"/>
                <a:stretch>
                  <a:fillRect l="-3125" t="-10345" r="-2083" b="-37931"/>
                </a:stretch>
              </a:blipFill>
            </p:spPr>
            <p:txBody>
              <a:bodyPr/>
              <a:lstStyle/>
              <a:p>
                <a:r>
                  <a:rPr lang="en-US">
                    <a:noFill/>
                  </a:rPr>
                  <a:t> </a:t>
                </a:r>
              </a:p>
            </p:txBody>
          </p:sp>
        </mc:Fallback>
      </mc:AlternateContent>
    </p:spTree>
    <p:extLst>
      <p:ext uri="{BB962C8B-B14F-4D97-AF65-F5344CB8AC3E}">
        <p14:creationId xmlns:p14="http://schemas.microsoft.com/office/powerpoint/2010/main" val="1716641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4238DCC-BF6F-A68F-A27A-BD3CE64104D0}"/>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p:sp>
            <p:nvSpPr>
              <p:cNvPr id="24" name="TextBox 23">
                <a:extLst>
                  <a:ext uri="{FF2B5EF4-FFF2-40B4-BE49-F238E27FC236}">
                    <a16:creationId xmlns:a16="http://schemas.microsoft.com/office/drawing/2014/main" id="{64238DCC-BF6F-A68F-A27A-BD3CE64104D0}"/>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3"/>
                <a:stretch>
                  <a:fillRect t="-5128" r="-1671" b="-17949"/>
                </a:stretch>
              </a:blipFill>
            </p:spPr>
            <p:txBody>
              <a:bodyPr/>
              <a:lstStyle/>
              <a:p>
                <a:r>
                  <a:rPr lang="en-US">
                    <a:noFill/>
                  </a:rPr>
                  <a:t> </a:t>
                </a:r>
              </a:p>
            </p:txBody>
          </p:sp>
        </mc:Fallback>
      </mc:AlternateContent>
      <p:sp>
        <p:nvSpPr>
          <p:cNvPr id="25" name="Left Brace 24">
            <a:extLst>
              <a:ext uri="{FF2B5EF4-FFF2-40B4-BE49-F238E27FC236}">
                <a16:creationId xmlns:a16="http://schemas.microsoft.com/office/drawing/2014/main" id="{568B8EDB-F331-495D-EDE6-F4F5BDB42571}"/>
              </a:ext>
            </a:extLst>
          </p:cNvPr>
          <p:cNvSpPr/>
          <p:nvPr/>
        </p:nvSpPr>
        <p:spPr bwMode="auto">
          <a:xfrm rot="16200000">
            <a:off x="4263382" y="2572808"/>
            <a:ext cx="174727" cy="1739575"/>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6" name="Left Brace 25">
            <a:extLst>
              <a:ext uri="{FF2B5EF4-FFF2-40B4-BE49-F238E27FC236}">
                <a16:creationId xmlns:a16="http://schemas.microsoft.com/office/drawing/2014/main" id="{A477187A-35E3-70E8-0F37-F0E30CC85D36}"/>
              </a:ext>
            </a:extLst>
          </p:cNvPr>
          <p:cNvSpPr/>
          <p:nvPr/>
        </p:nvSpPr>
        <p:spPr bwMode="auto">
          <a:xfrm rot="16200000">
            <a:off x="5986676" y="2856312"/>
            <a:ext cx="174729" cy="1172306"/>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7" name="TextBox 26">
            <a:extLst>
              <a:ext uri="{FF2B5EF4-FFF2-40B4-BE49-F238E27FC236}">
                <a16:creationId xmlns:a16="http://schemas.microsoft.com/office/drawing/2014/main" id="{C0FE3B11-6349-CE84-B3A7-303E0627C5B5}"/>
              </a:ext>
            </a:extLst>
          </p:cNvPr>
          <p:cNvSpPr txBox="1"/>
          <p:nvPr/>
        </p:nvSpPr>
        <p:spPr>
          <a:xfrm>
            <a:off x="3961409" y="3527430"/>
            <a:ext cx="739545" cy="400110"/>
          </a:xfrm>
          <a:prstGeom prst="rect">
            <a:avLst/>
          </a:prstGeom>
          <a:noFill/>
        </p:spPr>
        <p:txBody>
          <a:bodyPr wrap="square">
            <a:spAutoFit/>
          </a:bodyPr>
          <a:lstStyle/>
          <a:p>
            <a:r>
              <a:rPr lang="en-US" sz="2000" i="1" dirty="0">
                <a:latin typeface="+mn-lt"/>
              </a:rPr>
              <a:t>Loss</a:t>
            </a:r>
            <a:endParaRPr lang="en-US" sz="2000" i="1" dirty="0"/>
          </a:p>
        </p:txBody>
      </p:sp>
      <p:sp>
        <p:nvSpPr>
          <p:cNvPr id="28" name="TextBox 27">
            <a:extLst>
              <a:ext uri="{FF2B5EF4-FFF2-40B4-BE49-F238E27FC236}">
                <a16:creationId xmlns:a16="http://schemas.microsoft.com/office/drawing/2014/main" id="{5FA984EF-C2F5-F6D0-022B-EB30256BF2D2}"/>
              </a:ext>
            </a:extLst>
          </p:cNvPr>
          <p:cNvSpPr txBox="1"/>
          <p:nvPr/>
        </p:nvSpPr>
        <p:spPr>
          <a:xfrm>
            <a:off x="5222423" y="3537268"/>
            <a:ext cx="1840523" cy="400110"/>
          </a:xfrm>
          <a:prstGeom prst="rect">
            <a:avLst/>
          </a:prstGeom>
          <a:noFill/>
        </p:spPr>
        <p:txBody>
          <a:bodyPr wrap="square">
            <a:spAutoFit/>
          </a:bodyPr>
          <a:lstStyle/>
          <a:p>
            <a:r>
              <a:rPr lang="en-US" sz="2000" i="1" dirty="0">
                <a:latin typeface="+mn-lt"/>
              </a:rPr>
              <a:t>Regularization</a:t>
            </a:r>
            <a:endParaRPr lang="en-US" sz="2000" i="1" dirty="0"/>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9845C71-F1F4-6F6E-668B-3A8CE5E9D15F}"/>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9" name="TextBox 28">
                <a:extLst>
                  <a:ext uri="{FF2B5EF4-FFF2-40B4-BE49-F238E27FC236}">
                    <a16:creationId xmlns:a16="http://schemas.microsoft.com/office/drawing/2014/main" id="{69845C71-F1F4-6F6E-668B-3A8CE5E9D15F}"/>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4"/>
                <a:stretch>
                  <a:fillRect l="-3125" t="-10345" r="-2083" b="-37931"/>
                </a:stretch>
              </a:blipFill>
            </p:spPr>
            <p:txBody>
              <a:bodyPr/>
              <a:lstStyle/>
              <a:p>
                <a:r>
                  <a:rPr lang="en-US">
                    <a:noFill/>
                  </a:rPr>
                  <a:t> </a:t>
                </a:r>
              </a:p>
            </p:txBody>
          </p:sp>
        </mc:Fallback>
      </mc:AlternateContent>
    </p:spTree>
    <p:extLst>
      <p:ext uri="{BB962C8B-B14F-4D97-AF65-F5344CB8AC3E}">
        <p14:creationId xmlns:p14="http://schemas.microsoft.com/office/powerpoint/2010/main" val="335262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4"/>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7"/>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4238DCC-BF6F-A68F-A27A-BD3CE64104D0}"/>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p:sp>
            <p:nvSpPr>
              <p:cNvPr id="24" name="TextBox 23">
                <a:extLst>
                  <a:ext uri="{FF2B5EF4-FFF2-40B4-BE49-F238E27FC236}">
                    <a16:creationId xmlns:a16="http://schemas.microsoft.com/office/drawing/2014/main" id="{64238DCC-BF6F-A68F-A27A-BD3CE64104D0}"/>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9"/>
                <a:stretch>
                  <a:fillRect t="-5128" r="-1671" b="-17949"/>
                </a:stretch>
              </a:blipFill>
            </p:spPr>
            <p:txBody>
              <a:bodyPr/>
              <a:lstStyle/>
              <a:p>
                <a:r>
                  <a:rPr lang="en-US">
                    <a:noFill/>
                  </a:rPr>
                  <a:t> </a:t>
                </a:r>
              </a:p>
            </p:txBody>
          </p:sp>
        </mc:Fallback>
      </mc:AlternateContent>
      <p:sp>
        <p:nvSpPr>
          <p:cNvPr id="25" name="Left Brace 24">
            <a:extLst>
              <a:ext uri="{FF2B5EF4-FFF2-40B4-BE49-F238E27FC236}">
                <a16:creationId xmlns:a16="http://schemas.microsoft.com/office/drawing/2014/main" id="{568B8EDB-F331-495D-EDE6-F4F5BDB42571}"/>
              </a:ext>
            </a:extLst>
          </p:cNvPr>
          <p:cNvSpPr/>
          <p:nvPr/>
        </p:nvSpPr>
        <p:spPr bwMode="auto">
          <a:xfrm rot="16200000">
            <a:off x="4263382" y="2572808"/>
            <a:ext cx="174727" cy="1739575"/>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6" name="Left Brace 25">
            <a:extLst>
              <a:ext uri="{FF2B5EF4-FFF2-40B4-BE49-F238E27FC236}">
                <a16:creationId xmlns:a16="http://schemas.microsoft.com/office/drawing/2014/main" id="{A477187A-35E3-70E8-0F37-F0E30CC85D36}"/>
              </a:ext>
            </a:extLst>
          </p:cNvPr>
          <p:cNvSpPr/>
          <p:nvPr/>
        </p:nvSpPr>
        <p:spPr bwMode="auto">
          <a:xfrm rot="16200000">
            <a:off x="5986676" y="2856312"/>
            <a:ext cx="174729" cy="1172306"/>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7" name="TextBox 26">
            <a:extLst>
              <a:ext uri="{FF2B5EF4-FFF2-40B4-BE49-F238E27FC236}">
                <a16:creationId xmlns:a16="http://schemas.microsoft.com/office/drawing/2014/main" id="{C0FE3B11-6349-CE84-B3A7-303E0627C5B5}"/>
              </a:ext>
            </a:extLst>
          </p:cNvPr>
          <p:cNvSpPr txBox="1"/>
          <p:nvPr/>
        </p:nvSpPr>
        <p:spPr>
          <a:xfrm>
            <a:off x="3961409" y="3527430"/>
            <a:ext cx="739545" cy="400110"/>
          </a:xfrm>
          <a:prstGeom prst="rect">
            <a:avLst/>
          </a:prstGeom>
          <a:noFill/>
        </p:spPr>
        <p:txBody>
          <a:bodyPr wrap="square">
            <a:spAutoFit/>
          </a:bodyPr>
          <a:lstStyle/>
          <a:p>
            <a:r>
              <a:rPr lang="en-US" sz="2000" i="1" dirty="0">
                <a:latin typeface="+mn-lt"/>
              </a:rPr>
              <a:t>Loss</a:t>
            </a:r>
            <a:endParaRPr lang="en-US" sz="2000" i="1" dirty="0"/>
          </a:p>
        </p:txBody>
      </p:sp>
      <p:sp>
        <p:nvSpPr>
          <p:cNvPr id="28" name="TextBox 27">
            <a:extLst>
              <a:ext uri="{FF2B5EF4-FFF2-40B4-BE49-F238E27FC236}">
                <a16:creationId xmlns:a16="http://schemas.microsoft.com/office/drawing/2014/main" id="{5FA984EF-C2F5-F6D0-022B-EB30256BF2D2}"/>
              </a:ext>
            </a:extLst>
          </p:cNvPr>
          <p:cNvSpPr txBox="1"/>
          <p:nvPr/>
        </p:nvSpPr>
        <p:spPr>
          <a:xfrm>
            <a:off x="5222423" y="3537268"/>
            <a:ext cx="1840523" cy="400110"/>
          </a:xfrm>
          <a:prstGeom prst="rect">
            <a:avLst/>
          </a:prstGeom>
          <a:noFill/>
        </p:spPr>
        <p:txBody>
          <a:bodyPr wrap="square">
            <a:spAutoFit/>
          </a:bodyPr>
          <a:lstStyle/>
          <a:p>
            <a:r>
              <a:rPr lang="en-US" sz="2000" i="1" dirty="0">
                <a:latin typeface="+mn-lt"/>
              </a:rPr>
              <a:t>Regularization</a:t>
            </a:r>
            <a:endParaRPr lang="en-US" sz="2000" i="1" dirty="0"/>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9845C71-F1F4-6F6E-668B-3A8CE5E9D15F}"/>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9" name="TextBox 28">
                <a:extLst>
                  <a:ext uri="{FF2B5EF4-FFF2-40B4-BE49-F238E27FC236}">
                    <a16:creationId xmlns:a16="http://schemas.microsoft.com/office/drawing/2014/main" id="{69845C71-F1F4-6F6E-668B-3A8CE5E9D15F}"/>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10"/>
                <a:stretch>
                  <a:fillRect l="-3125" t="-10345" r="-2083" b="-37931"/>
                </a:stretch>
              </a:blipFill>
            </p:spPr>
            <p:txBody>
              <a:bodyPr/>
              <a:lstStyle/>
              <a:p>
                <a:r>
                  <a:rPr lang="en-US">
                    <a:noFill/>
                  </a:rPr>
                  <a:t> </a:t>
                </a:r>
              </a:p>
            </p:txBody>
          </p:sp>
        </mc:Fallback>
      </mc:AlternateContent>
    </p:spTree>
    <p:extLst>
      <p:ext uri="{BB962C8B-B14F-4D97-AF65-F5344CB8AC3E}">
        <p14:creationId xmlns:p14="http://schemas.microsoft.com/office/powerpoint/2010/main" val="3100977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4"/>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7"/>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4238DCC-BF6F-A68F-A27A-BD3CE64104D0}"/>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p:sp>
            <p:nvSpPr>
              <p:cNvPr id="24" name="TextBox 23">
                <a:extLst>
                  <a:ext uri="{FF2B5EF4-FFF2-40B4-BE49-F238E27FC236}">
                    <a16:creationId xmlns:a16="http://schemas.microsoft.com/office/drawing/2014/main" id="{64238DCC-BF6F-A68F-A27A-BD3CE64104D0}"/>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9"/>
                <a:stretch>
                  <a:fillRect t="-5128" r="-1671" b="-17949"/>
                </a:stretch>
              </a:blipFill>
            </p:spPr>
            <p:txBody>
              <a:bodyPr/>
              <a:lstStyle/>
              <a:p>
                <a:r>
                  <a:rPr lang="en-US">
                    <a:noFill/>
                  </a:rPr>
                  <a:t> </a:t>
                </a:r>
              </a:p>
            </p:txBody>
          </p:sp>
        </mc:Fallback>
      </mc:AlternateContent>
      <p:sp>
        <p:nvSpPr>
          <p:cNvPr id="25" name="Left Brace 24">
            <a:extLst>
              <a:ext uri="{FF2B5EF4-FFF2-40B4-BE49-F238E27FC236}">
                <a16:creationId xmlns:a16="http://schemas.microsoft.com/office/drawing/2014/main" id="{568B8EDB-F331-495D-EDE6-F4F5BDB42571}"/>
              </a:ext>
            </a:extLst>
          </p:cNvPr>
          <p:cNvSpPr/>
          <p:nvPr/>
        </p:nvSpPr>
        <p:spPr bwMode="auto">
          <a:xfrm rot="16200000">
            <a:off x="4263382" y="2572808"/>
            <a:ext cx="174727" cy="1739575"/>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6" name="Left Brace 25">
            <a:extLst>
              <a:ext uri="{FF2B5EF4-FFF2-40B4-BE49-F238E27FC236}">
                <a16:creationId xmlns:a16="http://schemas.microsoft.com/office/drawing/2014/main" id="{A477187A-35E3-70E8-0F37-F0E30CC85D36}"/>
              </a:ext>
            </a:extLst>
          </p:cNvPr>
          <p:cNvSpPr/>
          <p:nvPr/>
        </p:nvSpPr>
        <p:spPr bwMode="auto">
          <a:xfrm rot="16200000">
            <a:off x="5986676" y="2856312"/>
            <a:ext cx="174729" cy="1172306"/>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7" name="TextBox 26">
            <a:extLst>
              <a:ext uri="{FF2B5EF4-FFF2-40B4-BE49-F238E27FC236}">
                <a16:creationId xmlns:a16="http://schemas.microsoft.com/office/drawing/2014/main" id="{C0FE3B11-6349-CE84-B3A7-303E0627C5B5}"/>
              </a:ext>
            </a:extLst>
          </p:cNvPr>
          <p:cNvSpPr txBox="1"/>
          <p:nvPr/>
        </p:nvSpPr>
        <p:spPr>
          <a:xfrm>
            <a:off x="3961409" y="3527430"/>
            <a:ext cx="739545" cy="400110"/>
          </a:xfrm>
          <a:prstGeom prst="rect">
            <a:avLst/>
          </a:prstGeom>
          <a:noFill/>
        </p:spPr>
        <p:txBody>
          <a:bodyPr wrap="square">
            <a:spAutoFit/>
          </a:bodyPr>
          <a:lstStyle/>
          <a:p>
            <a:r>
              <a:rPr lang="en-US" sz="2000" i="1" dirty="0">
                <a:latin typeface="+mn-lt"/>
              </a:rPr>
              <a:t>Loss</a:t>
            </a:r>
            <a:endParaRPr lang="en-US" sz="2000" i="1" dirty="0"/>
          </a:p>
        </p:txBody>
      </p:sp>
      <p:sp>
        <p:nvSpPr>
          <p:cNvPr id="28" name="TextBox 27">
            <a:extLst>
              <a:ext uri="{FF2B5EF4-FFF2-40B4-BE49-F238E27FC236}">
                <a16:creationId xmlns:a16="http://schemas.microsoft.com/office/drawing/2014/main" id="{5FA984EF-C2F5-F6D0-022B-EB30256BF2D2}"/>
              </a:ext>
            </a:extLst>
          </p:cNvPr>
          <p:cNvSpPr txBox="1"/>
          <p:nvPr/>
        </p:nvSpPr>
        <p:spPr>
          <a:xfrm>
            <a:off x="5222423" y="3537268"/>
            <a:ext cx="1840523" cy="400110"/>
          </a:xfrm>
          <a:prstGeom prst="rect">
            <a:avLst/>
          </a:prstGeom>
          <a:noFill/>
        </p:spPr>
        <p:txBody>
          <a:bodyPr wrap="square">
            <a:spAutoFit/>
          </a:bodyPr>
          <a:lstStyle/>
          <a:p>
            <a:r>
              <a:rPr lang="en-US" sz="2000" i="1" dirty="0">
                <a:latin typeface="+mn-lt"/>
              </a:rPr>
              <a:t>Regularization</a:t>
            </a:r>
            <a:endParaRPr lang="en-US" sz="2000" i="1" dirty="0"/>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9845C71-F1F4-6F6E-668B-3A8CE5E9D15F}"/>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9" name="TextBox 28">
                <a:extLst>
                  <a:ext uri="{FF2B5EF4-FFF2-40B4-BE49-F238E27FC236}">
                    <a16:creationId xmlns:a16="http://schemas.microsoft.com/office/drawing/2014/main" id="{69845C71-F1F4-6F6E-668B-3A8CE5E9D15F}"/>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10"/>
                <a:stretch>
                  <a:fillRect l="-3125" t="-10345" r="-2083" b="-37931"/>
                </a:stretch>
              </a:blipFill>
            </p:spPr>
            <p:txBody>
              <a:bodyPr/>
              <a:lstStyle/>
              <a:p>
                <a:r>
                  <a:rPr lang="en-US">
                    <a:noFill/>
                  </a:rPr>
                  <a:t> </a:t>
                </a:r>
              </a:p>
            </p:txBody>
          </p:sp>
        </mc:Fallback>
      </mc:AlternateContent>
      <p:pic>
        <p:nvPicPr>
          <p:cNvPr id="5" name="Picture 4" descr="A colorful square with black and yellow circles&#10;&#10;Description automatically generated">
            <a:extLst>
              <a:ext uri="{FF2B5EF4-FFF2-40B4-BE49-F238E27FC236}">
                <a16:creationId xmlns:a16="http://schemas.microsoft.com/office/drawing/2014/main" id="{26F3A5BB-F1F2-0F21-5DB0-876FE38727E2}"/>
              </a:ext>
            </a:extLst>
          </p:cNvPr>
          <p:cNvPicPr>
            <a:picLocks noChangeAspect="1"/>
          </p:cNvPicPr>
          <p:nvPr/>
        </p:nvPicPr>
        <p:blipFill rotWithShape="1">
          <a:blip r:embed="rId11"/>
          <a:srcRect l="14026" t="2401" r="9822" b="15774"/>
          <a:stretch/>
        </p:blipFill>
        <p:spPr>
          <a:xfrm>
            <a:off x="1740372" y="3917052"/>
            <a:ext cx="2208504" cy="2240198"/>
          </a:xfrm>
          <a:prstGeom prst="rect">
            <a:avLst/>
          </a:prstGeom>
          <a:ln w="57150">
            <a:solidFill>
              <a:srgbClr val="FFB300"/>
            </a:solidFill>
          </a:ln>
        </p:spPr>
      </p:pic>
      <p:pic>
        <p:nvPicPr>
          <p:cNvPr id="10" name="Picture 9" descr="A black dots on a white background&#10;&#10;Description automatically generated">
            <a:extLst>
              <a:ext uri="{FF2B5EF4-FFF2-40B4-BE49-F238E27FC236}">
                <a16:creationId xmlns:a16="http://schemas.microsoft.com/office/drawing/2014/main" id="{4BF8DC7D-5D74-5DC4-8DC1-623EDDF47105}"/>
              </a:ext>
            </a:extLst>
          </p:cNvPr>
          <p:cNvPicPr>
            <a:picLocks noChangeAspect="1"/>
          </p:cNvPicPr>
          <p:nvPr/>
        </p:nvPicPr>
        <p:blipFill>
          <a:blip r:embed="rId12"/>
          <a:stretch>
            <a:fillRect/>
          </a:stretch>
        </p:blipFill>
        <p:spPr>
          <a:xfrm>
            <a:off x="5313820" y="3936716"/>
            <a:ext cx="2208505" cy="2234487"/>
          </a:xfrm>
          <a:prstGeom prst="rect">
            <a:avLst/>
          </a:prstGeom>
          <a:ln w="57150">
            <a:solidFill>
              <a:srgbClr val="24459D"/>
            </a:solidFill>
          </a:ln>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8B345C4-3099-4F61-4ECA-6D050EFC8E89}"/>
                  </a:ext>
                </a:extLst>
              </p:cNvPr>
              <p:cNvSpPr txBox="1"/>
              <p:nvPr/>
            </p:nvSpPr>
            <p:spPr>
              <a:xfrm>
                <a:off x="1642694" y="5697209"/>
                <a:ext cx="234859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B300"/>
                          </a:solidFill>
                          <a:latin typeface="Cambria Math" panose="02040503050406030204" pitchFamily="18" charset="0"/>
                        </a:rPr>
                        <m:t>𝑳𝒐𝒔𝒔</m:t>
                      </m:r>
                      <m:d>
                        <m:dPr>
                          <m:ctrlPr>
                            <a:rPr lang="en-US" sz="2000" b="1" i="1" smtClean="0">
                              <a:solidFill>
                                <a:srgbClr val="FFB300"/>
                              </a:solidFill>
                              <a:latin typeface="Cambria Math" panose="02040503050406030204" pitchFamily="18" charset="0"/>
                            </a:rPr>
                          </m:ctrlPr>
                        </m:dPr>
                        <m:e>
                          <m:r>
                            <a:rPr lang="en-US" sz="2000" b="1" i="1" smtClean="0">
                              <a:solidFill>
                                <a:srgbClr val="FFB300"/>
                              </a:solidFill>
                              <a:latin typeface="Cambria Math" panose="02040503050406030204" pitchFamily="18" charset="0"/>
                            </a:rPr>
                            <m:t>𝜽</m:t>
                          </m:r>
                        </m:e>
                      </m:d>
                      <m:r>
                        <a:rPr lang="en-US" sz="2000" b="1" i="1" smtClean="0">
                          <a:solidFill>
                            <a:srgbClr val="1D0B42"/>
                          </a:solidFill>
                          <a:latin typeface="Cambria Math" panose="02040503050406030204" pitchFamily="18" charset="0"/>
                        </a:rPr>
                        <m:t>+</m:t>
                      </m:r>
                      <m:r>
                        <a:rPr lang="en-US" sz="2000" b="1" i="1" smtClean="0">
                          <a:solidFill>
                            <a:srgbClr val="1D0B42"/>
                          </a:solidFill>
                          <a:latin typeface="Cambria Math" panose="02040503050406030204" pitchFamily="18" charset="0"/>
                        </a:rPr>
                        <m:t>𝑹𝒆𝒈</m:t>
                      </m:r>
                      <m:r>
                        <a:rPr lang="en-US" sz="2000" b="1" i="1" smtClean="0">
                          <a:solidFill>
                            <a:srgbClr val="1D0B42"/>
                          </a:solidFill>
                          <a:latin typeface="Cambria Math" panose="02040503050406030204" pitchFamily="18" charset="0"/>
                        </a:rPr>
                        <m:t>(</m:t>
                      </m:r>
                      <m:r>
                        <a:rPr lang="en-US" sz="2000" b="1" i="1" smtClean="0">
                          <a:solidFill>
                            <a:srgbClr val="1D0B42"/>
                          </a:solidFill>
                          <a:latin typeface="Cambria Math" panose="02040503050406030204" pitchFamily="18" charset="0"/>
                        </a:rPr>
                        <m:t>𝜽</m:t>
                      </m:r>
                      <m:r>
                        <a:rPr lang="en-US" sz="2000" b="1" i="1" smtClean="0">
                          <a:solidFill>
                            <a:srgbClr val="1D0B42"/>
                          </a:solidFill>
                          <a:latin typeface="Cambria Math" panose="02040503050406030204" pitchFamily="18" charset="0"/>
                        </a:rPr>
                        <m:t>)</m:t>
                      </m:r>
                    </m:oMath>
                  </m:oMathPara>
                </a14:m>
                <a:endParaRPr lang="en-US" sz="2000" b="1" dirty="0">
                  <a:solidFill>
                    <a:srgbClr val="FFB300"/>
                  </a:solidFill>
                  <a:latin typeface="+mn-lt"/>
                </a:endParaRPr>
              </a:p>
            </p:txBody>
          </p:sp>
        </mc:Choice>
        <mc:Fallback>
          <p:sp>
            <p:nvSpPr>
              <p:cNvPr id="11" name="TextBox 10">
                <a:extLst>
                  <a:ext uri="{FF2B5EF4-FFF2-40B4-BE49-F238E27FC236}">
                    <a16:creationId xmlns:a16="http://schemas.microsoft.com/office/drawing/2014/main" id="{B8B345C4-3099-4F61-4ECA-6D050EFC8E89}"/>
                  </a:ext>
                </a:extLst>
              </p:cNvPr>
              <p:cNvSpPr txBox="1">
                <a:spLocks noRot="1" noChangeAspect="1" noMove="1" noResize="1" noEditPoints="1" noAdjustHandles="1" noChangeArrowheads="1" noChangeShapeType="1" noTextEdit="1"/>
              </p:cNvSpPr>
              <p:nvPr/>
            </p:nvSpPr>
            <p:spPr>
              <a:xfrm>
                <a:off x="1642694" y="5697209"/>
                <a:ext cx="2348592" cy="400110"/>
              </a:xfrm>
              <a:prstGeom prst="rect">
                <a:avLst/>
              </a:prstGeom>
              <a:blipFill>
                <a:blip r:embed="rId13"/>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6199ACD-70ED-D8E1-61B5-42FB02D4EC76}"/>
                  </a:ext>
                </a:extLst>
              </p:cNvPr>
              <p:cNvSpPr txBox="1"/>
              <p:nvPr/>
            </p:nvSpPr>
            <p:spPr>
              <a:xfrm>
                <a:off x="5181999" y="5709538"/>
                <a:ext cx="25138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24459D"/>
                          </a:solidFill>
                          <a:latin typeface="Cambria Math" panose="02040503050406030204" pitchFamily="18" charset="0"/>
                        </a:rPr>
                        <m:t>𝑷𝒐𝒔𝒕𝒆𝒓𝒊𝒐𝒓</m:t>
                      </m:r>
                      <m:d>
                        <m:dPr>
                          <m:ctrlPr>
                            <a:rPr lang="en-US" i="1" smtClean="0">
                              <a:solidFill>
                                <a:srgbClr val="24459D"/>
                              </a:solidFill>
                              <a:latin typeface="Cambria Math" panose="02040503050406030204" pitchFamily="18" charset="0"/>
                            </a:rPr>
                          </m:ctrlPr>
                        </m:dPr>
                        <m:e>
                          <m:r>
                            <a:rPr lang="en-US" i="1">
                              <a:solidFill>
                                <a:srgbClr val="24459D"/>
                              </a:solidFill>
                              <a:latin typeface="Cambria Math" panose="02040503050406030204" pitchFamily="18" charset="0"/>
                            </a:rPr>
                            <m:t>𝜃</m:t>
                          </m:r>
                          <m:r>
                            <a:rPr lang="en-US" i="1">
                              <a:solidFill>
                                <a:srgbClr val="24459D"/>
                              </a:solidFill>
                              <a:latin typeface="Cambria Math" panose="02040503050406030204" pitchFamily="18" charset="0"/>
                            </a:rPr>
                            <m:t>|</m:t>
                          </m:r>
                          <m:r>
                            <a:rPr lang="en-US" i="1">
                              <a:solidFill>
                                <a:srgbClr val="24459D"/>
                              </a:solidFill>
                              <a:latin typeface="Cambria Math" panose="02040503050406030204" pitchFamily="18" charset="0"/>
                              <a:ea typeface="Cambria Math" panose="02040503050406030204" pitchFamily="18" charset="0"/>
                            </a:rPr>
                            <m:t>𝔇</m:t>
                          </m:r>
                        </m:e>
                      </m:d>
                    </m:oMath>
                  </m:oMathPara>
                </a14:m>
                <a:endParaRPr lang="en-US" b="1" dirty="0">
                  <a:solidFill>
                    <a:srgbClr val="24459D"/>
                  </a:solidFill>
                  <a:latin typeface="+mn-lt"/>
                </a:endParaRPr>
              </a:p>
            </p:txBody>
          </p:sp>
        </mc:Choice>
        <mc:Fallback>
          <p:sp>
            <p:nvSpPr>
              <p:cNvPr id="14" name="TextBox 13">
                <a:extLst>
                  <a:ext uri="{FF2B5EF4-FFF2-40B4-BE49-F238E27FC236}">
                    <a16:creationId xmlns:a16="http://schemas.microsoft.com/office/drawing/2014/main" id="{A6199ACD-70ED-D8E1-61B5-42FB02D4EC76}"/>
                  </a:ext>
                </a:extLst>
              </p:cNvPr>
              <p:cNvSpPr txBox="1">
                <a:spLocks noRot="1" noChangeAspect="1" noMove="1" noResize="1" noEditPoints="1" noAdjustHandles="1" noChangeArrowheads="1" noChangeShapeType="1" noTextEdit="1"/>
              </p:cNvSpPr>
              <p:nvPr/>
            </p:nvSpPr>
            <p:spPr>
              <a:xfrm>
                <a:off x="5181999" y="5709538"/>
                <a:ext cx="2513830" cy="461665"/>
              </a:xfrm>
              <a:prstGeom prst="rect">
                <a:avLst/>
              </a:prstGeom>
              <a:blipFill>
                <a:blip r:embed="rId14"/>
                <a:stretch>
                  <a:fillRect b="-18919"/>
                </a:stretch>
              </a:blipFill>
            </p:spPr>
            <p:txBody>
              <a:bodyPr/>
              <a:lstStyle/>
              <a:p>
                <a:r>
                  <a:rPr lang="en-US">
                    <a:noFill/>
                  </a:rPr>
                  <a:t> </a:t>
                </a:r>
              </a:p>
            </p:txBody>
          </p:sp>
        </mc:Fallback>
      </mc:AlternateContent>
      <p:sp>
        <p:nvSpPr>
          <p:cNvPr id="15" name="Freeform 14">
            <a:extLst>
              <a:ext uri="{FF2B5EF4-FFF2-40B4-BE49-F238E27FC236}">
                <a16:creationId xmlns:a16="http://schemas.microsoft.com/office/drawing/2014/main" id="{FF21CBDB-6CCC-5FB7-649A-FC101135F9CB}"/>
              </a:ext>
            </a:extLst>
          </p:cNvPr>
          <p:cNvSpPr/>
          <p:nvPr/>
        </p:nvSpPr>
        <p:spPr bwMode="auto">
          <a:xfrm>
            <a:off x="2438400" y="4581832"/>
            <a:ext cx="1081548" cy="953729"/>
          </a:xfrm>
          <a:custGeom>
            <a:avLst/>
            <a:gdLst>
              <a:gd name="connsiteX0" fmla="*/ 0 w 1081548"/>
              <a:gd name="connsiteY0" fmla="*/ 953729 h 953729"/>
              <a:gd name="connsiteX1" fmla="*/ 383458 w 1081548"/>
              <a:gd name="connsiteY1" fmla="*/ 550607 h 953729"/>
              <a:gd name="connsiteX2" fmla="*/ 648929 w 1081548"/>
              <a:gd name="connsiteY2" fmla="*/ 580103 h 953729"/>
              <a:gd name="connsiteX3" fmla="*/ 707923 w 1081548"/>
              <a:gd name="connsiteY3" fmla="*/ 226142 h 953729"/>
              <a:gd name="connsiteX4" fmla="*/ 1052052 w 1081548"/>
              <a:gd name="connsiteY4" fmla="*/ 167149 h 953729"/>
              <a:gd name="connsiteX5" fmla="*/ 983226 w 1081548"/>
              <a:gd name="connsiteY5" fmla="*/ 0 h 953729"/>
              <a:gd name="connsiteX6" fmla="*/ 1081548 w 1081548"/>
              <a:gd name="connsiteY6" fmla="*/ 0 h 9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1548" h="953729">
                <a:moveTo>
                  <a:pt x="0" y="953729"/>
                </a:moveTo>
                <a:lnTo>
                  <a:pt x="383458" y="550607"/>
                </a:lnTo>
                <a:lnTo>
                  <a:pt x="648929" y="580103"/>
                </a:lnTo>
                <a:lnTo>
                  <a:pt x="707923" y="226142"/>
                </a:lnTo>
                <a:lnTo>
                  <a:pt x="1052052" y="167149"/>
                </a:lnTo>
                <a:lnTo>
                  <a:pt x="983226" y="0"/>
                </a:lnTo>
                <a:lnTo>
                  <a:pt x="1081548" y="0"/>
                </a:lnTo>
              </a:path>
            </a:pathLst>
          </a:custGeom>
          <a:noFill/>
          <a:ln w="19050" cap="flat" cmpd="sng" algn="ctr">
            <a:solidFill>
              <a:srgbClr val="FFB300"/>
            </a:solidFill>
            <a:prstDash val="solid"/>
            <a:round/>
            <a:headEnd type="diamond"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3" name="Freeform 22">
            <a:extLst>
              <a:ext uri="{FF2B5EF4-FFF2-40B4-BE49-F238E27FC236}">
                <a16:creationId xmlns:a16="http://schemas.microsoft.com/office/drawing/2014/main" id="{903D7CF3-6CB8-5152-C06F-257B0E39D66D}"/>
              </a:ext>
            </a:extLst>
          </p:cNvPr>
          <p:cNvSpPr/>
          <p:nvPr/>
        </p:nvSpPr>
        <p:spPr bwMode="auto">
          <a:xfrm>
            <a:off x="1946787" y="4041058"/>
            <a:ext cx="403123" cy="580103"/>
          </a:xfrm>
          <a:custGeom>
            <a:avLst/>
            <a:gdLst>
              <a:gd name="connsiteX0" fmla="*/ 0 w 403123"/>
              <a:gd name="connsiteY0" fmla="*/ 580103 h 580103"/>
              <a:gd name="connsiteX1" fmla="*/ 403123 w 403123"/>
              <a:gd name="connsiteY1" fmla="*/ 511277 h 580103"/>
              <a:gd name="connsiteX2" fmla="*/ 304800 w 403123"/>
              <a:gd name="connsiteY2" fmla="*/ 226142 h 580103"/>
              <a:gd name="connsiteX3" fmla="*/ 393290 w 403123"/>
              <a:gd name="connsiteY3" fmla="*/ 0 h 580103"/>
            </a:gdLst>
            <a:ahLst/>
            <a:cxnLst>
              <a:cxn ang="0">
                <a:pos x="connsiteX0" y="connsiteY0"/>
              </a:cxn>
              <a:cxn ang="0">
                <a:pos x="connsiteX1" y="connsiteY1"/>
              </a:cxn>
              <a:cxn ang="0">
                <a:pos x="connsiteX2" y="connsiteY2"/>
              </a:cxn>
              <a:cxn ang="0">
                <a:pos x="connsiteX3" y="connsiteY3"/>
              </a:cxn>
            </a:cxnLst>
            <a:rect l="l" t="t" r="r" b="b"/>
            <a:pathLst>
              <a:path w="403123" h="580103">
                <a:moveTo>
                  <a:pt x="0" y="580103"/>
                </a:moveTo>
                <a:lnTo>
                  <a:pt x="403123" y="511277"/>
                </a:lnTo>
                <a:lnTo>
                  <a:pt x="304800" y="226142"/>
                </a:lnTo>
                <a:lnTo>
                  <a:pt x="393290" y="0"/>
                </a:lnTo>
              </a:path>
            </a:pathLst>
          </a:custGeom>
          <a:noFill/>
          <a:ln w="19050" cap="flat" cmpd="sng" algn="ctr">
            <a:solidFill>
              <a:srgbClr val="FFB300"/>
            </a:solidFill>
            <a:prstDash val="solid"/>
            <a:round/>
            <a:headEnd type="diamond"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0" name="Freeform 29">
            <a:extLst>
              <a:ext uri="{FF2B5EF4-FFF2-40B4-BE49-F238E27FC236}">
                <a16:creationId xmlns:a16="http://schemas.microsoft.com/office/drawing/2014/main" id="{F7266AF2-29F1-C3A4-5112-434D86F25869}"/>
              </a:ext>
            </a:extLst>
          </p:cNvPr>
          <p:cNvSpPr/>
          <p:nvPr/>
        </p:nvSpPr>
        <p:spPr bwMode="auto">
          <a:xfrm>
            <a:off x="7688826" y="2025445"/>
            <a:ext cx="924232" cy="3008671"/>
          </a:xfrm>
          <a:custGeom>
            <a:avLst/>
            <a:gdLst>
              <a:gd name="connsiteX0" fmla="*/ 570271 w 924232"/>
              <a:gd name="connsiteY0" fmla="*/ 0 h 3008671"/>
              <a:gd name="connsiteX1" fmla="*/ 924232 w 924232"/>
              <a:gd name="connsiteY1" fmla="*/ 0 h 3008671"/>
              <a:gd name="connsiteX2" fmla="*/ 924232 w 924232"/>
              <a:gd name="connsiteY2" fmla="*/ 3008671 h 3008671"/>
              <a:gd name="connsiteX3" fmla="*/ 0 w 924232"/>
              <a:gd name="connsiteY3" fmla="*/ 3008671 h 3008671"/>
            </a:gdLst>
            <a:ahLst/>
            <a:cxnLst>
              <a:cxn ang="0">
                <a:pos x="connsiteX0" y="connsiteY0"/>
              </a:cxn>
              <a:cxn ang="0">
                <a:pos x="connsiteX1" y="connsiteY1"/>
              </a:cxn>
              <a:cxn ang="0">
                <a:pos x="connsiteX2" y="connsiteY2"/>
              </a:cxn>
              <a:cxn ang="0">
                <a:pos x="connsiteX3" y="connsiteY3"/>
              </a:cxn>
            </a:cxnLst>
            <a:rect l="l" t="t" r="r" b="b"/>
            <a:pathLst>
              <a:path w="924232" h="3008671">
                <a:moveTo>
                  <a:pt x="570271" y="0"/>
                </a:moveTo>
                <a:lnTo>
                  <a:pt x="924232" y="0"/>
                </a:lnTo>
                <a:lnTo>
                  <a:pt x="924232" y="3008671"/>
                </a:lnTo>
                <a:lnTo>
                  <a:pt x="0" y="3008671"/>
                </a:lnTo>
              </a:path>
            </a:pathLst>
          </a:custGeom>
          <a:noFill/>
          <a:ln w="28575" cap="flat" cmpd="sng" algn="ctr">
            <a:solidFill>
              <a:srgbClr val="24459D"/>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1" name="Freeform 30">
            <a:extLst>
              <a:ext uri="{FF2B5EF4-FFF2-40B4-BE49-F238E27FC236}">
                <a16:creationId xmlns:a16="http://schemas.microsoft.com/office/drawing/2014/main" id="{7527086D-8512-06BC-80CB-EB602E509210}"/>
              </a:ext>
            </a:extLst>
          </p:cNvPr>
          <p:cNvSpPr/>
          <p:nvPr/>
        </p:nvSpPr>
        <p:spPr bwMode="auto">
          <a:xfrm>
            <a:off x="963561" y="3215148"/>
            <a:ext cx="609600" cy="1848465"/>
          </a:xfrm>
          <a:custGeom>
            <a:avLst/>
            <a:gdLst>
              <a:gd name="connsiteX0" fmla="*/ 0 w 609600"/>
              <a:gd name="connsiteY0" fmla="*/ 0 h 1848465"/>
              <a:gd name="connsiteX1" fmla="*/ 0 w 609600"/>
              <a:gd name="connsiteY1" fmla="*/ 1848465 h 1848465"/>
              <a:gd name="connsiteX2" fmla="*/ 609600 w 609600"/>
              <a:gd name="connsiteY2" fmla="*/ 1848465 h 1848465"/>
            </a:gdLst>
            <a:ahLst/>
            <a:cxnLst>
              <a:cxn ang="0">
                <a:pos x="connsiteX0" y="connsiteY0"/>
              </a:cxn>
              <a:cxn ang="0">
                <a:pos x="connsiteX1" y="connsiteY1"/>
              </a:cxn>
              <a:cxn ang="0">
                <a:pos x="connsiteX2" y="connsiteY2"/>
              </a:cxn>
            </a:cxnLst>
            <a:rect l="l" t="t" r="r" b="b"/>
            <a:pathLst>
              <a:path w="609600" h="1848465">
                <a:moveTo>
                  <a:pt x="0" y="0"/>
                </a:moveTo>
                <a:lnTo>
                  <a:pt x="0" y="1848465"/>
                </a:lnTo>
                <a:lnTo>
                  <a:pt x="609600" y="1848465"/>
                </a:lnTo>
              </a:path>
            </a:pathLst>
          </a:custGeom>
          <a:noFill/>
          <a:ln w="28575" cap="flat" cmpd="sng" algn="ctr">
            <a:solidFill>
              <a:srgbClr val="FFB3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Tree>
    <p:extLst>
      <p:ext uri="{BB962C8B-B14F-4D97-AF65-F5344CB8AC3E}">
        <p14:creationId xmlns:p14="http://schemas.microsoft.com/office/powerpoint/2010/main" val="874614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Priors: </a:t>
            </a:r>
            <a:r>
              <a:rPr lang="en-US" altLang="en-US" dirty="0"/>
              <a:t>Bayesian Neural Networks</a:t>
            </a:r>
          </a:p>
        </p:txBody>
      </p:sp>
      <p:sp>
        <p:nvSpPr>
          <p:cNvPr id="50" name="TextBox 49">
            <a:extLst>
              <a:ext uri="{FF2B5EF4-FFF2-40B4-BE49-F238E27FC236}">
                <a16:creationId xmlns:a16="http://schemas.microsoft.com/office/drawing/2014/main" id="{1C3ED4E2-9CA0-C96A-507D-52612FF1F677}"/>
              </a:ext>
            </a:extLst>
          </p:cNvPr>
          <p:cNvSpPr txBox="1"/>
          <p:nvPr/>
        </p:nvSpPr>
        <p:spPr>
          <a:xfrm>
            <a:off x="1416328" y="1777983"/>
            <a:ext cx="6311343" cy="707886"/>
          </a:xfrm>
          <a:prstGeom prst="rect">
            <a:avLst/>
          </a:prstGeom>
          <a:noFill/>
        </p:spPr>
        <p:txBody>
          <a:bodyPr wrap="none" rtlCol="0">
            <a:spAutoFit/>
          </a:bodyPr>
          <a:lstStyle/>
          <a:p>
            <a:pPr algn="ctr"/>
            <a:r>
              <a:rPr lang="en-US" sz="2000" dirty="0">
                <a:latin typeface="+mn-lt"/>
              </a:rPr>
              <a:t>Many different choices and ideas for priors in BNN</a:t>
            </a:r>
          </a:p>
          <a:p>
            <a:pPr algn="ctr"/>
            <a:r>
              <a:rPr lang="en-US" sz="2000" dirty="0">
                <a:latin typeface="+mn-lt"/>
              </a:rPr>
              <a:t>(see Fortuin, </a:t>
            </a:r>
            <a:r>
              <a:rPr lang="en-US" sz="2000" i="1" dirty="0">
                <a:latin typeface="+mn-lt"/>
              </a:rPr>
              <a:t>Priors in Bayesian Deep Learning</a:t>
            </a:r>
            <a:r>
              <a:rPr lang="en-US" sz="2000" dirty="0">
                <a:latin typeface="+mn-lt"/>
              </a:rPr>
              <a:t>, 2022)</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E34CF22-9AD3-0619-E475-B7F283F2A4A3}"/>
                  </a:ext>
                </a:extLst>
              </p:cNvPr>
              <p:cNvSpPr txBox="1"/>
              <p:nvPr/>
            </p:nvSpPr>
            <p:spPr>
              <a:xfrm>
                <a:off x="2017742" y="2713044"/>
                <a:ext cx="5108514" cy="400110"/>
              </a:xfrm>
              <a:prstGeom prst="rect">
                <a:avLst/>
              </a:prstGeom>
              <a:noFill/>
            </p:spPr>
            <p:txBody>
              <a:bodyPr wrap="none" rtlCol="0">
                <a:spAutoFit/>
              </a:bodyPr>
              <a:lstStyle/>
              <a:p>
                <a:pPr algn="ctr"/>
                <a:r>
                  <a:rPr lang="en-US" sz="2000" dirty="0">
                    <a:latin typeface="+mn-lt"/>
                  </a:rPr>
                  <a:t>For our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𝜃</m:t>
                    </m:r>
                    <m:r>
                      <a:rPr lang="en-US" sz="2000" b="0" i="1" smtClean="0">
                        <a:latin typeface="Cambria Math" panose="02040503050406030204" pitchFamily="18" charset="0"/>
                      </a:rPr>
                      <m:t>)</m:t>
                    </m:r>
                  </m:oMath>
                </a14:m>
                <a:r>
                  <a:rPr lang="en-US" sz="2000" dirty="0">
                    <a:latin typeface="+mn-lt"/>
                  </a:rPr>
                  <a:t>, we’ll use the Horseshoe prior:</a:t>
                </a:r>
              </a:p>
            </p:txBody>
          </p:sp>
        </mc:Choice>
        <mc:Fallback>
          <p:sp>
            <p:nvSpPr>
              <p:cNvPr id="51" name="TextBox 50">
                <a:extLst>
                  <a:ext uri="{FF2B5EF4-FFF2-40B4-BE49-F238E27FC236}">
                    <a16:creationId xmlns:a16="http://schemas.microsoft.com/office/drawing/2014/main" id="{DE34CF22-9AD3-0619-E475-B7F283F2A4A3}"/>
                  </a:ext>
                </a:extLst>
              </p:cNvPr>
              <p:cNvSpPr txBox="1">
                <a:spLocks noRot="1" noChangeAspect="1" noMove="1" noResize="1" noEditPoints="1" noAdjustHandles="1" noChangeArrowheads="1" noChangeShapeType="1" noTextEdit="1"/>
              </p:cNvSpPr>
              <p:nvPr/>
            </p:nvSpPr>
            <p:spPr>
              <a:xfrm>
                <a:off x="2017742" y="2713044"/>
                <a:ext cx="5108514" cy="400110"/>
              </a:xfrm>
              <a:prstGeom prst="rect">
                <a:avLst/>
              </a:prstGeom>
              <a:blipFill>
                <a:blip r:embed="rId3"/>
                <a:stretch>
                  <a:fillRect l="-495" t="-6061" r="-495" b="-24242"/>
                </a:stretch>
              </a:blipFill>
            </p:spPr>
            <p:txBody>
              <a:bodyPr/>
              <a:lstStyle/>
              <a:p>
                <a:r>
                  <a:rPr lang="en-US">
                    <a:noFill/>
                  </a:rPr>
                  <a:t> </a:t>
                </a:r>
              </a:p>
            </p:txBody>
          </p:sp>
        </mc:Fallback>
      </mc:AlternateContent>
    </p:spTree>
    <p:extLst>
      <p:ext uri="{BB962C8B-B14F-4D97-AF65-F5344CB8AC3E}">
        <p14:creationId xmlns:p14="http://schemas.microsoft.com/office/powerpoint/2010/main" val="3956415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CCACF9A-0DCD-63FC-185E-AF806428B940}"/>
                  </a:ext>
                </a:extLst>
              </p:cNvPr>
              <p:cNvSpPr txBox="1"/>
              <p:nvPr/>
            </p:nvSpPr>
            <p:spPr>
              <a:xfrm>
                <a:off x="2121665" y="4250922"/>
                <a:ext cx="2578796" cy="34830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solidFill>
                                <a:schemeClr val="accent6">
                                  <a:lumMod val="60000"/>
                                  <a:lumOff val="40000"/>
                                </a:schemeClr>
                              </a:solidFill>
                              <a:latin typeface="Cambria Math" panose="02040503050406030204" pitchFamily="18" charset="0"/>
                            </a:rPr>
                          </m:ctrlPr>
                        </m:sSubPr>
                        <m:e>
                          <m:r>
                            <a:rPr lang="en-US" sz="160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𝑘</m:t>
                          </m:r>
                        </m:sub>
                      </m:sSub>
                      <m:r>
                        <a:rPr lang="en-US" sz="1600" i="1">
                          <a:latin typeface="Cambria Math" panose="02040503050406030204" pitchFamily="18" charset="0"/>
                        </a:rPr>
                        <m:t>|</m:t>
                      </m:r>
                      <m:sSubSup>
                        <m:sSubSupPr>
                          <m:ctrlPr>
                            <a:rPr lang="en-US" sz="1600" b="0" i="1" smtClean="0">
                              <a:solidFill>
                                <a:srgbClr val="007E00"/>
                              </a:solidFill>
                              <a:latin typeface="Cambria Math" panose="02040503050406030204" pitchFamily="18" charset="0"/>
                            </a:rPr>
                          </m:ctrlPr>
                        </m:sSubSupPr>
                        <m:e>
                          <m:r>
                            <a:rPr lang="en-US" sz="1600" i="1">
                              <a:solidFill>
                                <a:srgbClr val="007E00"/>
                              </a:solidFill>
                              <a:latin typeface="Cambria Math" panose="02040503050406030204" pitchFamily="18" charset="0"/>
                            </a:rPr>
                            <m:t>𝜎</m:t>
                          </m:r>
                        </m:e>
                        <m:sub>
                          <m:r>
                            <a:rPr lang="en-US" sz="1600" b="0" i="1" smtClean="0">
                              <a:solidFill>
                                <a:srgbClr val="007E00"/>
                              </a:solidFill>
                              <a:latin typeface="Cambria Math" panose="02040503050406030204" pitchFamily="18" charset="0"/>
                            </a:rPr>
                            <m:t>𝑘</m:t>
                          </m:r>
                        </m:sub>
                        <m:sup>
                          <m:r>
                            <a:rPr lang="en-US" sz="1600" i="1">
                              <a:solidFill>
                                <a:srgbClr val="007E00"/>
                              </a:solidFill>
                              <a:latin typeface="Cambria Math" panose="02040503050406030204" pitchFamily="18" charset="0"/>
                            </a:rPr>
                            <m:t>2</m:t>
                          </m:r>
                        </m:sup>
                      </m:sSub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bSup>
                        <m:sSubSupPr>
                          <m:ctrlPr>
                            <a:rPr lang="en-US" sz="1600" b="0" i="1" smtClean="0">
                              <a:solidFill>
                                <a:srgbClr val="007E00"/>
                              </a:solidFill>
                              <a:latin typeface="Cambria Math" panose="02040503050406030204" pitchFamily="18" charset="0"/>
                            </a:rPr>
                          </m:ctrlPr>
                        </m:sSubSupPr>
                        <m:e>
                          <m:r>
                            <a:rPr lang="en-US" sz="1600" i="1">
                              <a:solidFill>
                                <a:srgbClr val="007E00"/>
                              </a:solidFill>
                              <a:latin typeface="Cambria Math" panose="02040503050406030204" pitchFamily="18" charset="0"/>
                            </a:rPr>
                            <m:t>𝜎</m:t>
                          </m:r>
                        </m:e>
                        <m:sub>
                          <m:r>
                            <a:rPr lang="en-US" sz="1600" b="0" i="1" smtClean="0">
                              <a:solidFill>
                                <a:srgbClr val="007E00"/>
                              </a:solidFill>
                              <a:latin typeface="Cambria Math" panose="02040503050406030204" pitchFamily="18" charset="0"/>
                            </a:rPr>
                            <m:t>𝑘</m:t>
                          </m:r>
                        </m:sub>
                        <m:sup>
                          <m:r>
                            <a:rPr lang="en-US" sz="1600" i="1">
                              <a:solidFill>
                                <a:srgbClr val="007E00"/>
                              </a:solidFill>
                              <a:latin typeface="Cambria Math" panose="02040503050406030204" pitchFamily="18" charset="0"/>
                            </a:rPr>
                            <m:t>2</m:t>
                          </m:r>
                        </m:sup>
                      </m:sSub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0" name="TextBox 39">
                <a:extLst>
                  <a:ext uri="{FF2B5EF4-FFF2-40B4-BE49-F238E27FC236}">
                    <a16:creationId xmlns:a16="http://schemas.microsoft.com/office/drawing/2014/main" id="{4CCACF9A-0DCD-63FC-185E-AF806428B940}"/>
                  </a:ext>
                </a:extLst>
              </p:cNvPr>
              <p:cNvSpPr txBox="1">
                <a:spLocks noRot="1" noChangeAspect="1" noMove="1" noResize="1" noEditPoints="1" noAdjustHandles="1" noChangeArrowheads="1" noChangeShapeType="1" noTextEdit="1"/>
              </p:cNvSpPr>
              <p:nvPr/>
            </p:nvSpPr>
            <p:spPr>
              <a:xfrm>
                <a:off x="2121665" y="4250922"/>
                <a:ext cx="2578796" cy="348300"/>
              </a:xfrm>
              <a:prstGeom prst="rect">
                <a:avLst/>
              </a:prstGeom>
              <a:blipFill>
                <a:blip r:embed="rId3"/>
                <a:stretch>
                  <a:fillRect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59E58423-FF88-145B-AAC7-93E0B34FBCE6}"/>
                  </a:ext>
                </a:extLst>
              </p:cNvPr>
              <p:cNvSpPr txBox="1"/>
              <p:nvPr/>
            </p:nvSpPr>
            <p:spPr>
              <a:xfrm>
                <a:off x="2217875" y="3626257"/>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1600" b="0" i="1" smtClean="0">
                              <a:solidFill>
                                <a:srgbClr val="007E00"/>
                              </a:solidFill>
                              <a:latin typeface="Cambria Math" panose="02040503050406030204" pitchFamily="18" charset="0"/>
                            </a:rPr>
                          </m:ctrlPr>
                        </m:sSubPr>
                        <m:e>
                          <m:r>
                            <a:rPr lang="en-US" sz="1600" i="1" smtClean="0">
                              <a:solidFill>
                                <a:srgbClr val="007E00"/>
                              </a:solidFill>
                              <a:latin typeface="Cambria Math" panose="02040503050406030204" pitchFamily="18" charset="0"/>
                            </a:rPr>
                            <m:t>𝜎</m:t>
                          </m:r>
                        </m:e>
                        <m:sub>
                          <m:r>
                            <a:rPr lang="en-US" sz="1600" b="0" i="1" smtClean="0">
                              <a:solidFill>
                                <a:srgbClr val="007E00"/>
                              </a:solidFill>
                              <a:latin typeface="Cambria Math" panose="02040503050406030204" pitchFamily="18" charset="0"/>
                            </a:rPr>
                            <m:t>𝑘</m:t>
                          </m:r>
                        </m:sub>
                      </m:sSub>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1" name="TextBox 40">
                <a:extLst>
                  <a:ext uri="{FF2B5EF4-FFF2-40B4-BE49-F238E27FC236}">
                    <a16:creationId xmlns:a16="http://schemas.microsoft.com/office/drawing/2014/main" id="{59E58423-FF88-145B-AAC7-93E0B34FBCE6}"/>
                  </a:ext>
                </a:extLst>
              </p:cNvPr>
              <p:cNvSpPr txBox="1">
                <a:spLocks noRot="1" noChangeAspect="1" noMove="1" noResize="1" noEditPoints="1" noAdjustHandles="1" noChangeArrowheads="1" noChangeShapeType="1" noTextEdit="1"/>
              </p:cNvSpPr>
              <p:nvPr/>
            </p:nvSpPr>
            <p:spPr>
              <a:xfrm>
                <a:off x="2217875" y="3626257"/>
                <a:ext cx="2232533" cy="338554"/>
              </a:xfrm>
              <a:prstGeom prst="rect">
                <a:avLst/>
              </a:prstGeom>
              <a:blipFill>
                <a:blip r:embed="rId4"/>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B5C0E7B4-5AFC-B975-30EC-CAA04476DF3C}"/>
                  </a:ext>
                </a:extLst>
              </p:cNvPr>
              <p:cNvSpPr txBox="1"/>
              <p:nvPr/>
            </p:nvSpPr>
            <p:spPr>
              <a:xfrm>
                <a:off x="2240734" y="3912185"/>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42" name="TextBox 41">
                <a:extLst>
                  <a:ext uri="{FF2B5EF4-FFF2-40B4-BE49-F238E27FC236}">
                    <a16:creationId xmlns:a16="http://schemas.microsoft.com/office/drawing/2014/main" id="{B5C0E7B4-5AFC-B975-30EC-CAA04476DF3C}"/>
                  </a:ext>
                </a:extLst>
              </p:cNvPr>
              <p:cNvSpPr txBox="1">
                <a:spLocks noRot="1" noChangeAspect="1" noMove="1" noResize="1" noEditPoints="1" noAdjustHandles="1" noChangeArrowheads="1" noChangeShapeType="1" noTextEdit="1"/>
              </p:cNvSpPr>
              <p:nvPr/>
            </p:nvSpPr>
            <p:spPr>
              <a:xfrm>
                <a:off x="2240734" y="3912185"/>
                <a:ext cx="2232533" cy="338554"/>
              </a:xfrm>
              <a:prstGeom prst="rect">
                <a:avLst/>
              </a:prstGeom>
              <a:blipFill>
                <a:blip r:embed="rId5"/>
                <a:stretch>
                  <a:fillRect t="-3704" b="-259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38854CE-DB50-0A24-114D-1CF2C2CA49DB}"/>
                  </a:ext>
                </a:extLst>
              </p:cNvPr>
              <p:cNvSpPr txBox="1"/>
              <p:nvPr/>
            </p:nvSpPr>
            <p:spPr>
              <a:xfrm>
                <a:off x="1756232" y="3912185"/>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43" name="TextBox 42">
                <a:extLst>
                  <a:ext uri="{FF2B5EF4-FFF2-40B4-BE49-F238E27FC236}">
                    <a16:creationId xmlns:a16="http://schemas.microsoft.com/office/drawing/2014/main" id="{738854CE-DB50-0A24-114D-1CF2C2CA49DB}"/>
                  </a:ext>
                </a:extLst>
              </p:cNvPr>
              <p:cNvSpPr txBox="1">
                <a:spLocks noRot="1" noChangeAspect="1" noMove="1" noResize="1" noEditPoints="1" noAdjustHandles="1" noChangeArrowheads="1" noChangeShapeType="1" noTextEdit="1"/>
              </p:cNvSpPr>
              <p:nvPr/>
            </p:nvSpPr>
            <p:spPr>
              <a:xfrm>
                <a:off x="1756232" y="3912185"/>
                <a:ext cx="285335" cy="369332"/>
              </a:xfrm>
              <a:prstGeom prst="rect">
                <a:avLst/>
              </a:prstGeom>
              <a:blipFill>
                <a:blip r:embed="rId6"/>
                <a:stretch>
                  <a:fillRect l="-26087" r="-21739" b="-6897"/>
                </a:stretch>
              </a:blipFill>
            </p:spPr>
            <p:txBody>
              <a:bodyPr/>
              <a:lstStyle/>
              <a:p>
                <a:r>
                  <a:rPr lang="en-US">
                    <a:noFill/>
                  </a:rPr>
                  <a:t> </a:t>
                </a:r>
              </a:p>
            </p:txBody>
          </p:sp>
        </mc:Fallback>
      </mc:AlternateContent>
      <p:sp>
        <p:nvSpPr>
          <p:cNvPr id="44" name="Left Brace 43">
            <a:extLst>
              <a:ext uri="{FF2B5EF4-FFF2-40B4-BE49-F238E27FC236}">
                <a16:creationId xmlns:a16="http://schemas.microsoft.com/office/drawing/2014/main" id="{42320F4E-F710-E3C9-5B03-2ABC56688BA1}"/>
              </a:ext>
            </a:extLst>
          </p:cNvPr>
          <p:cNvSpPr/>
          <p:nvPr/>
        </p:nvSpPr>
        <p:spPr bwMode="auto">
          <a:xfrm>
            <a:off x="2075857" y="3626257"/>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47" name="Picture 46">
            <a:extLst>
              <a:ext uri="{FF2B5EF4-FFF2-40B4-BE49-F238E27FC236}">
                <a16:creationId xmlns:a16="http://schemas.microsoft.com/office/drawing/2014/main" id="{4771D66C-37DD-788C-258F-0D40045D6008}"/>
              </a:ext>
            </a:extLst>
          </p:cNvPr>
          <p:cNvPicPr>
            <a:picLocks noChangeAspect="1"/>
          </p:cNvPicPr>
          <p:nvPr/>
        </p:nvPicPr>
        <p:blipFill>
          <a:blip r:embed="rId7"/>
          <a:stretch>
            <a:fillRect/>
          </a:stretch>
        </p:blipFill>
        <p:spPr>
          <a:xfrm>
            <a:off x="4811761" y="3175450"/>
            <a:ext cx="4076994" cy="2847543"/>
          </a:xfrm>
          <a:prstGeom prst="rect">
            <a:avLst/>
          </a:prstGeom>
        </p:spPr>
      </p:pic>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A78187D9-E210-3984-3E7A-2D529B3B7578}"/>
                  </a:ext>
                </a:extLst>
              </p:cNvPr>
              <p:cNvSpPr txBox="1"/>
              <p:nvPr/>
            </p:nvSpPr>
            <p:spPr>
              <a:xfrm>
                <a:off x="65974" y="4916500"/>
                <a:ext cx="5343126" cy="72962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a:rPr lang="en-US" sz="1600" i="1">
                              <a:solidFill>
                                <a:srgbClr val="C00000"/>
                              </a:solidFill>
                              <a:latin typeface="Cambria Math" panose="02040503050406030204" pitchFamily="18" charset="0"/>
                            </a:rPr>
                            <m:t>𝜏</m:t>
                          </m:r>
                        </m:e>
                      </m:d>
                      <m:r>
                        <a:rPr lang="en-US" sz="1600" b="0" i="1" smtClean="0">
                          <a:solidFill>
                            <a:schemeClr val="tx1"/>
                          </a:solidFill>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m:t>
                          </m:r>
                          <m:sSup>
                            <m:sSupPr>
                              <m:ctrlPr>
                                <a:rPr lang="en-US" sz="1600" b="0" i="1" smtClean="0">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den>
                      </m:f>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sub>
                        <m:sup/>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1+</m:t>
                              </m:r>
                              <m:sSubSup>
                                <m:sSubSupPr>
                                  <m:ctrlPr>
                                    <a:rPr lang="en-US" sz="1600" i="1">
                                      <a:solidFill>
                                        <a:srgbClr val="007E00"/>
                                      </a:solidFill>
                                      <a:latin typeface="Cambria Math" panose="02040503050406030204" pitchFamily="18" charset="0"/>
                                    </a:rPr>
                                  </m:ctrlPr>
                                </m:sSubSupPr>
                                <m:e>
                                  <m:r>
                                    <a:rPr lang="en-US" sz="1600" i="1">
                                      <a:solidFill>
                                        <a:srgbClr val="007E00"/>
                                      </a:solidFill>
                                      <a:latin typeface="Cambria Math" panose="02040503050406030204" pitchFamily="18" charset="0"/>
                                    </a:rPr>
                                    <m:t>𝜎</m:t>
                                  </m:r>
                                </m:e>
                                <m:sub>
                                  <m:r>
                                    <a:rPr lang="en-US" sz="1600" i="1">
                                      <a:solidFill>
                                        <a:srgbClr val="007E00"/>
                                      </a:solidFill>
                                      <a:latin typeface="Cambria Math" panose="02040503050406030204" pitchFamily="18" charset="0"/>
                                    </a:rPr>
                                    <m:t>𝑘</m:t>
                                  </m:r>
                                </m:sub>
                                <m:sup>
                                  <m:r>
                                    <a:rPr lang="en-US" sz="1600" i="1">
                                      <a:solidFill>
                                        <a:srgbClr val="007E00"/>
                                      </a:solidFill>
                                      <a:latin typeface="Cambria Math" panose="02040503050406030204" pitchFamily="18" charset="0"/>
                                    </a:rPr>
                                    <m:t>2</m:t>
                                  </m:r>
                                </m:sup>
                              </m:sSubSup>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d>
                                <m:dPr>
                                  <m:begChr m:val="|"/>
                                  <m:endChr m:val="|"/>
                                  <m:ctrlPr>
                                    <a:rPr lang="en-US" sz="1600" i="1">
                                      <a:latin typeface="Cambria Math" panose="02040503050406030204" pitchFamily="18" charset="0"/>
                                    </a:rPr>
                                  </m:ctrlPr>
                                </m:dPr>
                                <m:e>
                                  <m:sSub>
                                    <m:sSubPr>
                                      <m:ctrlPr>
                                        <a:rPr lang="en-US" sz="1600" i="1">
                                          <a:solidFill>
                                            <a:srgbClr val="007E00"/>
                                          </a:solidFill>
                                          <a:latin typeface="Cambria Math" panose="02040503050406030204" pitchFamily="18" charset="0"/>
                                        </a:rPr>
                                      </m:ctrlPr>
                                    </m:sSubPr>
                                    <m:e>
                                      <m:r>
                                        <a:rPr lang="en-US" sz="1600" i="1">
                                          <a:solidFill>
                                            <a:srgbClr val="007E00"/>
                                          </a:solidFill>
                                          <a:latin typeface="Cambria Math" panose="02040503050406030204" pitchFamily="18" charset="0"/>
                                        </a:rPr>
                                        <m:t>𝜎</m:t>
                                      </m:r>
                                    </m:e>
                                    <m:sub>
                                      <m:r>
                                        <a:rPr lang="en-US" sz="1600" i="1">
                                          <a:solidFill>
                                            <a:srgbClr val="007E00"/>
                                          </a:solidFill>
                                          <a:latin typeface="Cambria Math" panose="02040503050406030204" pitchFamily="18" charset="0"/>
                                        </a:rPr>
                                        <m:t>𝑘</m:t>
                                      </m:r>
                                    </m:sub>
                                  </m:sSub>
                                  <m:r>
                                    <a:rPr lang="en-US" sz="1600" i="1">
                                      <a:solidFill>
                                        <a:srgbClr val="C00000"/>
                                      </a:solidFill>
                                      <a:latin typeface="Cambria Math" panose="02040503050406030204" pitchFamily="18" charset="0"/>
                                    </a:rPr>
                                    <m:t>𝜏</m:t>
                                  </m:r>
                                </m:e>
                              </m:d>
                            </m:den>
                          </m:f>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exp</m:t>
                              </m:r>
                            </m:fName>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 </m:t>
                                          </m:r>
                                          <m:f>
                                            <m:fPr>
                                              <m:ctrlPr>
                                                <a:rPr lang="en-US" sz="1600" i="1">
                                                  <a:latin typeface="Cambria Math" panose="02040503050406030204" pitchFamily="18" charset="0"/>
                                                </a:rPr>
                                              </m:ctrlPr>
                                            </m:fPr>
                                            <m:num>
                                              <m:sSub>
                                                <m:sSubPr>
                                                  <m:ctrlPr>
                                                    <a:rPr lang="en-US" sz="1600" i="1">
                                                      <a:solidFill>
                                                        <a:schemeClr val="accent6">
                                                          <a:lumMod val="60000"/>
                                                          <a:lumOff val="40000"/>
                                                        </a:schemeClr>
                                                      </a:solidFill>
                                                      <a:latin typeface="Cambria Math" panose="02040503050406030204" pitchFamily="18" charset="0"/>
                                                    </a:rPr>
                                                  </m:ctrlPr>
                                                </m:sSubPr>
                                                <m:e>
                                                  <m:r>
                                                    <a:rPr lang="en-US" sz="1600" i="1">
                                                      <a:solidFill>
                                                        <a:schemeClr val="accent6">
                                                          <a:lumMod val="60000"/>
                                                          <a:lumOff val="40000"/>
                                                        </a:schemeClr>
                                                      </a:solidFill>
                                                      <a:latin typeface="Cambria Math" panose="02040503050406030204" pitchFamily="18" charset="0"/>
                                                    </a:rPr>
                                                    <m:t>𝜃</m:t>
                                                  </m:r>
                                                </m:e>
                                                <m:sub>
                                                  <m:r>
                                                    <a:rPr lang="en-US" sz="1600" i="1">
                                                      <a:solidFill>
                                                        <a:schemeClr val="accent6">
                                                          <a:lumMod val="60000"/>
                                                          <a:lumOff val="40000"/>
                                                        </a:schemeClr>
                                                      </a:solidFill>
                                                      <a:latin typeface="Cambria Math" panose="02040503050406030204" pitchFamily="18" charset="0"/>
                                                    </a:rPr>
                                                    <m:t>𝑘</m:t>
                                                  </m:r>
                                                </m:sub>
                                              </m:sSub>
                                            </m:num>
                                            <m:den>
                                              <m:sSub>
                                                <m:sSubPr>
                                                  <m:ctrlPr>
                                                    <a:rPr lang="en-US" sz="1600" i="1">
                                                      <a:solidFill>
                                                        <a:srgbClr val="007E00"/>
                                                      </a:solidFill>
                                                      <a:latin typeface="Cambria Math" panose="02040503050406030204" pitchFamily="18" charset="0"/>
                                                    </a:rPr>
                                                  </m:ctrlPr>
                                                </m:sSubPr>
                                                <m:e>
                                                  <m:r>
                                                    <a:rPr lang="en-US" sz="1600" i="1">
                                                      <a:solidFill>
                                                        <a:srgbClr val="007E00"/>
                                                      </a:solidFill>
                                                      <a:latin typeface="Cambria Math" panose="02040503050406030204" pitchFamily="18" charset="0"/>
                                                    </a:rPr>
                                                    <m:t>𝜎</m:t>
                                                  </m:r>
                                                </m:e>
                                                <m:sub>
                                                  <m:r>
                                                    <a:rPr lang="en-US" sz="1600" i="1">
                                                      <a:solidFill>
                                                        <a:srgbClr val="007E00"/>
                                                      </a:solidFill>
                                                      <a:latin typeface="Cambria Math" panose="02040503050406030204" pitchFamily="18" charset="0"/>
                                                    </a:rPr>
                                                    <m:t>𝑘</m:t>
                                                  </m:r>
                                                </m:sub>
                                              </m:sSub>
                                              <m:r>
                                                <a:rPr lang="en-US" sz="1600" i="1">
                                                  <a:solidFill>
                                                    <a:srgbClr val="C00000"/>
                                                  </a:solidFill>
                                                  <a:latin typeface="Cambria Math" panose="02040503050406030204" pitchFamily="18" charset="0"/>
                                                </a:rPr>
                                                <m:t>𝜏</m:t>
                                              </m:r>
                                            </m:den>
                                          </m:f>
                                          <m:r>
                                            <a:rPr lang="en-US" sz="1600" i="1">
                                              <a:latin typeface="Cambria Math" panose="02040503050406030204" pitchFamily="18" charset="0"/>
                                            </a:rPr>
                                            <m:t> </m:t>
                                          </m:r>
                                        </m:e>
                                      </m:d>
                                    </m:e>
                                    <m:sup>
                                      <m:r>
                                        <a:rPr lang="en-US" sz="1600" i="1">
                                          <a:latin typeface="Cambria Math" panose="02040503050406030204" pitchFamily="18" charset="0"/>
                                        </a:rPr>
                                        <m:t>2</m:t>
                                      </m:r>
                                    </m:sup>
                                  </m:sSup>
                                </m:e>
                              </m:d>
                            </m:e>
                          </m:func>
                        </m:e>
                      </m:nary>
                    </m:oMath>
                  </m:oMathPara>
                </a14:m>
                <a:endParaRPr lang="en-US" sz="1600" dirty="0"/>
              </a:p>
            </p:txBody>
          </p:sp>
        </mc:Choice>
        <mc:Fallback>
          <p:sp>
            <p:nvSpPr>
              <p:cNvPr id="45" name="TextBox 44">
                <a:extLst>
                  <a:ext uri="{FF2B5EF4-FFF2-40B4-BE49-F238E27FC236}">
                    <a16:creationId xmlns:a16="http://schemas.microsoft.com/office/drawing/2014/main" id="{A78187D9-E210-3984-3E7A-2D529B3B7578}"/>
                  </a:ext>
                </a:extLst>
              </p:cNvPr>
              <p:cNvSpPr txBox="1">
                <a:spLocks noRot="1" noChangeAspect="1" noMove="1" noResize="1" noEditPoints="1" noAdjustHandles="1" noChangeArrowheads="1" noChangeShapeType="1" noTextEdit="1"/>
              </p:cNvSpPr>
              <p:nvPr/>
            </p:nvSpPr>
            <p:spPr>
              <a:xfrm>
                <a:off x="65974" y="4916500"/>
                <a:ext cx="5343126" cy="729623"/>
              </a:xfrm>
              <a:prstGeom prst="rect">
                <a:avLst/>
              </a:prstGeom>
              <a:blipFill>
                <a:blip r:embed="rId8"/>
                <a:stretch>
                  <a:fillRect t="-112069" b="-163793"/>
                </a:stretch>
              </a:blipFill>
            </p:spPr>
            <p:txBody>
              <a:bodyPr/>
              <a:lstStyle/>
              <a:p>
                <a:r>
                  <a:rPr lang="en-US">
                    <a:noFill/>
                  </a:rPr>
                  <a:t> </a:t>
                </a:r>
              </a:p>
            </p:txBody>
          </p:sp>
        </mc:Fallback>
      </mc:AlternateContent>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Priors: </a:t>
            </a:r>
            <a:r>
              <a:rPr lang="en-US" altLang="en-US" dirty="0"/>
              <a:t>Bayesian Neural Networks</a:t>
            </a:r>
          </a:p>
        </p:txBody>
      </p:sp>
      <p:sp>
        <p:nvSpPr>
          <p:cNvPr id="49" name="TextBox 48">
            <a:extLst>
              <a:ext uri="{FF2B5EF4-FFF2-40B4-BE49-F238E27FC236}">
                <a16:creationId xmlns:a16="http://schemas.microsoft.com/office/drawing/2014/main" id="{99C5C0CF-501A-2822-B22E-9322B9B1FF99}"/>
              </a:ext>
            </a:extLst>
          </p:cNvPr>
          <p:cNvSpPr txBox="1"/>
          <p:nvPr/>
        </p:nvSpPr>
        <p:spPr>
          <a:xfrm>
            <a:off x="158404" y="3665963"/>
            <a:ext cx="1523522" cy="830997"/>
          </a:xfrm>
          <a:prstGeom prst="rect">
            <a:avLst/>
          </a:prstGeom>
          <a:noFill/>
        </p:spPr>
        <p:txBody>
          <a:bodyPr wrap="square" rtlCol="0">
            <a:spAutoFit/>
          </a:bodyPr>
          <a:lstStyle/>
          <a:p>
            <a:r>
              <a:rPr lang="en-US" dirty="0"/>
              <a:t>(Isotropic) Horseshoe</a:t>
            </a:r>
          </a:p>
        </p:txBody>
      </p:sp>
      <p:sp>
        <p:nvSpPr>
          <p:cNvPr id="50" name="TextBox 49">
            <a:extLst>
              <a:ext uri="{FF2B5EF4-FFF2-40B4-BE49-F238E27FC236}">
                <a16:creationId xmlns:a16="http://schemas.microsoft.com/office/drawing/2014/main" id="{1C3ED4E2-9CA0-C96A-507D-52612FF1F677}"/>
              </a:ext>
            </a:extLst>
          </p:cNvPr>
          <p:cNvSpPr txBox="1"/>
          <p:nvPr/>
        </p:nvSpPr>
        <p:spPr>
          <a:xfrm>
            <a:off x="1416328" y="1777983"/>
            <a:ext cx="6311343" cy="707886"/>
          </a:xfrm>
          <a:prstGeom prst="rect">
            <a:avLst/>
          </a:prstGeom>
          <a:noFill/>
        </p:spPr>
        <p:txBody>
          <a:bodyPr wrap="none" rtlCol="0">
            <a:spAutoFit/>
          </a:bodyPr>
          <a:lstStyle/>
          <a:p>
            <a:pPr algn="ctr"/>
            <a:r>
              <a:rPr lang="en-US" sz="2000" dirty="0">
                <a:latin typeface="+mn-lt"/>
              </a:rPr>
              <a:t>Many different choices and ideas for priors in BNN</a:t>
            </a:r>
          </a:p>
          <a:p>
            <a:pPr algn="ctr"/>
            <a:r>
              <a:rPr lang="en-US" sz="2000" dirty="0">
                <a:latin typeface="+mn-lt"/>
              </a:rPr>
              <a:t>(see Fortuin, </a:t>
            </a:r>
            <a:r>
              <a:rPr lang="en-US" sz="2000" i="1" dirty="0">
                <a:latin typeface="+mn-lt"/>
              </a:rPr>
              <a:t>Priors in Bayesian Deep Learning</a:t>
            </a:r>
            <a:r>
              <a:rPr lang="en-US" sz="2000" dirty="0">
                <a:latin typeface="+mn-lt"/>
              </a:rPr>
              <a:t>, 2022)</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DE34CF22-9AD3-0619-E475-B7F283F2A4A3}"/>
                  </a:ext>
                </a:extLst>
              </p:cNvPr>
              <p:cNvSpPr txBox="1"/>
              <p:nvPr/>
            </p:nvSpPr>
            <p:spPr>
              <a:xfrm>
                <a:off x="2017742" y="2713044"/>
                <a:ext cx="5108514" cy="400110"/>
              </a:xfrm>
              <a:prstGeom prst="rect">
                <a:avLst/>
              </a:prstGeom>
              <a:noFill/>
            </p:spPr>
            <p:txBody>
              <a:bodyPr wrap="none" rtlCol="0">
                <a:spAutoFit/>
              </a:bodyPr>
              <a:lstStyle/>
              <a:p>
                <a:pPr algn="ctr"/>
                <a:r>
                  <a:rPr lang="en-US" sz="2000" dirty="0">
                    <a:latin typeface="+mn-lt"/>
                  </a:rPr>
                  <a:t>For our </a:t>
                </a: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m:t>
                    </m:r>
                    <m:r>
                      <a:rPr lang="en-US" sz="2000" b="0" i="1" smtClean="0">
                        <a:latin typeface="Cambria Math" panose="02040503050406030204" pitchFamily="18" charset="0"/>
                      </a:rPr>
                      <m:t>𝜃</m:t>
                    </m:r>
                    <m:r>
                      <a:rPr lang="en-US" sz="2000" b="0" i="1" smtClean="0">
                        <a:latin typeface="Cambria Math" panose="02040503050406030204" pitchFamily="18" charset="0"/>
                      </a:rPr>
                      <m:t>)</m:t>
                    </m:r>
                  </m:oMath>
                </a14:m>
                <a:r>
                  <a:rPr lang="en-US" sz="2000" dirty="0">
                    <a:latin typeface="+mn-lt"/>
                  </a:rPr>
                  <a:t>, we’ll use the Horseshoe prior:</a:t>
                </a:r>
              </a:p>
            </p:txBody>
          </p:sp>
        </mc:Choice>
        <mc:Fallback>
          <p:sp>
            <p:nvSpPr>
              <p:cNvPr id="51" name="TextBox 50">
                <a:extLst>
                  <a:ext uri="{FF2B5EF4-FFF2-40B4-BE49-F238E27FC236}">
                    <a16:creationId xmlns:a16="http://schemas.microsoft.com/office/drawing/2014/main" id="{DE34CF22-9AD3-0619-E475-B7F283F2A4A3}"/>
                  </a:ext>
                </a:extLst>
              </p:cNvPr>
              <p:cNvSpPr txBox="1">
                <a:spLocks noRot="1" noChangeAspect="1" noMove="1" noResize="1" noEditPoints="1" noAdjustHandles="1" noChangeArrowheads="1" noChangeShapeType="1" noTextEdit="1"/>
              </p:cNvSpPr>
              <p:nvPr/>
            </p:nvSpPr>
            <p:spPr>
              <a:xfrm>
                <a:off x="2017742" y="2713044"/>
                <a:ext cx="5108514" cy="400110"/>
              </a:xfrm>
              <a:prstGeom prst="rect">
                <a:avLst/>
              </a:prstGeom>
              <a:blipFill>
                <a:blip r:embed="rId9"/>
                <a:stretch>
                  <a:fillRect l="-495" t="-6061" r="-495" b="-24242"/>
                </a:stretch>
              </a:blipFill>
            </p:spPr>
            <p:txBody>
              <a:bodyPr/>
              <a:lstStyle/>
              <a:p>
                <a:r>
                  <a:rPr lang="en-US">
                    <a:noFill/>
                  </a:rPr>
                  <a:t> </a:t>
                </a:r>
              </a:p>
            </p:txBody>
          </p:sp>
        </mc:Fallback>
      </mc:AlternateContent>
    </p:spTree>
    <p:extLst>
      <p:ext uri="{BB962C8B-B14F-4D97-AF65-F5344CB8AC3E}">
        <p14:creationId xmlns:p14="http://schemas.microsoft.com/office/powerpoint/2010/main" val="1909612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Side note: </a:t>
            </a:r>
            <a:r>
              <a:rPr lang="en-US" altLang="en-US" dirty="0"/>
              <a:t>Symmetries in the Loss Landscape</a:t>
            </a:r>
          </a:p>
        </p:txBody>
      </p:sp>
      <p:pic>
        <p:nvPicPr>
          <p:cNvPr id="5" name="Graphic 4">
            <a:extLst>
              <a:ext uri="{FF2B5EF4-FFF2-40B4-BE49-F238E27FC236}">
                <a16:creationId xmlns:a16="http://schemas.microsoft.com/office/drawing/2014/main" id="{29CF645D-4704-D332-767E-116A18762EAB}"/>
              </a:ext>
            </a:extLst>
          </p:cNvPr>
          <p:cNvPicPr>
            <a:picLocks noChangeAspect="1"/>
          </p:cNvPicPr>
          <p:nvPr/>
        </p:nvPicPr>
        <p:blipFill>
          <a:blip r:embed="rId3">
            <a:extLst>
              <a:ext uri="{96DAC541-7B7A-43D3-8B79-37D633B846F1}">
                <asvg:svgBlip xmlns:asvg="http://schemas.microsoft.com/office/drawing/2016/SVG/main" r:embed="rId4"/>
              </a:ext>
            </a:extLst>
          </a:blip>
          <a:srcRect t="6415" b="6415"/>
          <a:stretch/>
        </p:blipFill>
        <p:spPr>
          <a:xfrm>
            <a:off x="469363" y="3192033"/>
            <a:ext cx="3612305" cy="1571436"/>
          </a:xfrm>
          <a:prstGeom prst="rect">
            <a:avLst/>
          </a:prstGeom>
        </p:spPr>
      </p:pic>
      <p:pic>
        <p:nvPicPr>
          <p:cNvPr id="7" name="Picture 6" descr="A black line on a white background&#10;&#10;Description automatically generated">
            <a:extLst>
              <a:ext uri="{FF2B5EF4-FFF2-40B4-BE49-F238E27FC236}">
                <a16:creationId xmlns:a16="http://schemas.microsoft.com/office/drawing/2014/main" id="{F8EAB565-3C8F-723C-9FC8-43C970340C54}"/>
              </a:ext>
            </a:extLst>
          </p:cNvPr>
          <p:cNvPicPr>
            <a:picLocks noChangeAspect="1"/>
          </p:cNvPicPr>
          <p:nvPr/>
        </p:nvPicPr>
        <p:blipFill>
          <a:blip r:embed="rId5"/>
          <a:stretch>
            <a:fillRect/>
          </a:stretch>
        </p:blipFill>
        <p:spPr>
          <a:xfrm>
            <a:off x="5790839" y="1675056"/>
            <a:ext cx="1663688" cy="1108073"/>
          </a:xfrm>
          <a:prstGeom prst="rect">
            <a:avLst/>
          </a:prstGeom>
        </p:spPr>
      </p:pic>
      <p:pic>
        <p:nvPicPr>
          <p:cNvPr id="10" name="Picture 9" descr="A graph with a line&#10;&#10;Description automatically generated">
            <a:extLst>
              <a:ext uri="{FF2B5EF4-FFF2-40B4-BE49-F238E27FC236}">
                <a16:creationId xmlns:a16="http://schemas.microsoft.com/office/drawing/2014/main" id="{DA0D8499-455F-EE5B-3300-661ABADBF8B3}"/>
              </a:ext>
            </a:extLst>
          </p:cNvPr>
          <p:cNvPicPr>
            <a:picLocks noChangeAspect="1"/>
          </p:cNvPicPr>
          <p:nvPr/>
        </p:nvPicPr>
        <p:blipFill>
          <a:blip r:embed="rId6"/>
          <a:stretch>
            <a:fillRect/>
          </a:stretch>
        </p:blipFill>
        <p:spPr>
          <a:xfrm>
            <a:off x="5790839" y="3366933"/>
            <a:ext cx="1695069" cy="1108073"/>
          </a:xfrm>
          <a:prstGeom prst="rect">
            <a:avLst/>
          </a:prstGeom>
        </p:spPr>
      </p:pic>
      <p:pic>
        <p:nvPicPr>
          <p:cNvPr id="8" name="Graphic 7">
            <a:extLst>
              <a:ext uri="{FF2B5EF4-FFF2-40B4-BE49-F238E27FC236}">
                <a16:creationId xmlns:a16="http://schemas.microsoft.com/office/drawing/2014/main" id="{5EE21AC9-2F46-A35F-C15D-24EC2A73F505}"/>
              </a:ext>
            </a:extLst>
          </p:cNvPr>
          <p:cNvPicPr>
            <a:picLocks noChangeAspect="1"/>
          </p:cNvPicPr>
          <p:nvPr/>
        </p:nvPicPr>
        <p:blipFill>
          <a:blip r:embed="rId7">
            <a:extLst>
              <a:ext uri="{96DAC541-7B7A-43D3-8B79-37D633B846F1}">
                <asvg:svgBlip xmlns:asvg="http://schemas.microsoft.com/office/drawing/2016/SVG/main" r:embed="rId8"/>
              </a:ext>
            </a:extLst>
          </a:blip>
          <a:srcRect t="6415" b="6415"/>
          <a:stretch/>
        </p:blipFill>
        <p:spPr>
          <a:xfrm>
            <a:off x="469364" y="1443375"/>
            <a:ext cx="3612305" cy="1571436"/>
          </a:xfrm>
          <a:prstGeom prst="rect">
            <a:avLst/>
          </a:prstGeom>
        </p:spPr>
      </p:pic>
      <p:pic>
        <p:nvPicPr>
          <p:cNvPr id="9" name="Picture 4" descr="The Twin Peaks are modest-size hills to the southwest of the Mars Pathfinder landing site. They were discovered on the first panoramas taken by NASA's IMP camera on the 4th of July, 1997, and identified in Viking Orbiter images taken over 20 years ago.">
            <a:extLst>
              <a:ext uri="{FF2B5EF4-FFF2-40B4-BE49-F238E27FC236}">
                <a16:creationId xmlns:a16="http://schemas.microsoft.com/office/drawing/2014/main" id="{6F3F3D51-4B1C-4CCD-9E0C-7D0884F9682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0290" b="71502"/>
          <a:stretch/>
        </p:blipFill>
        <p:spPr bwMode="auto">
          <a:xfrm>
            <a:off x="-53009" y="4965207"/>
            <a:ext cx="9236766" cy="189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186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89BE9B-C14F-0A92-AC65-5252184D67EC}"/>
              </a:ext>
            </a:extLst>
          </p:cNvPr>
          <p:cNvSpPr/>
          <p:nvPr/>
        </p:nvSpPr>
        <p:spPr bwMode="auto">
          <a:xfrm>
            <a:off x="1" y="0"/>
            <a:ext cx="9144000" cy="6858000"/>
          </a:xfrm>
          <a:prstGeom prst="rect">
            <a:avLst/>
          </a:prstGeom>
          <a:gradFill flip="none" rotWithShape="1">
            <a:gsLst>
              <a:gs pos="0">
                <a:srgbClr val="DCDCDC"/>
              </a:gs>
              <a:gs pos="40000">
                <a:srgbClr val="E6E3E4"/>
              </a:gs>
              <a:gs pos="83000">
                <a:srgbClr val="F7F3F0"/>
              </a:gs>
              <a:gs pos="100000">
                <a:srgbClr val="F8F3F0"/>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6148" name="Picture 4">
            <a:extLst>
              <a:ext uri="{FF2B5EF4-FFF2-40B4-BE49-F238E27FC236}">
                <a16:creationId xmlns:a16="http://schemas.microsoft.com/office/drawing/2014/main" id="{E90777CD-00E9-A10C-F691-78C3D9F008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9" b="-335"/>
          <a:stretch/>
        </p:blipFill>
        <p:spPr bwMode="auto">
          <a:xfrm>
            <a:off x="-1" y="3902721"/>
            <a:ext cx="9144000" cy="29552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AE240C-E76F-996C-C0D9-2C43FDD0640F}"/>
              </a:ext>
            </a:extLst>
          </p:cNvPr>
          <p:cNvSpPr txBox="1"/>
          <p:nvPr/>
        </p:nvSpPr>
        <p:spPr>
          <a:xfrm>
            <a:off x="123403" y="924832"/>
            <a:ext cx="7953724" cy="830997"/>
          </a:xfrm>
          <a:prstGeom prst="rect">
            <a:avLst/>
          </a:prstGeom>
          <a:noFill/>
        </p:spPr>
        <p:txBody>
          <a:bodyPr wrap="square">
            <a:spAutoFit/>
          </a:bodyPr>
          <a:lstStyle/>
          <a:p>
            <a:r>
              <a:rPr lang="en-US" i="1" dirty="0">
                <a:latin typeface="+mn-lt"/>
              </a:rPr>
              <a:t>Learning the loss/posterior landscape is great – but high-dimensional Bayesian inference is no walk in the park!</a:t>
            </a:r>
            <a:endParaRPr lang="en-US" i="1" dirty="0"/>
          </a:p>
        </p:txBody>
      </p:sp>
      <p:sp>
        <p:nvSpPr>
          <p:cNvPr id="7" name="TextBox 6">
            <a:extLst>
              <a:ext uri="{FF2B5EF4-FFF2-40B4-BE49-F238E27FC236}">
                <a16:creationId xmlns:a16="http://schemas.microsoft.com/office/drawing/2014/main" id="{E38E835C-8AC7-D580-8666-56E4458A029F}"/>
              </a:ext>
            </a:extLst>
          </p:cNvPr>
          <p:cNvSpPr txBox="1"/>
          <p:nvPr/>
        </p:nvSpPr>
        <p:spPr>
          <a:xfrm>
            <a:off x="7168866" y="6244776"/>
            <a:ext cx="1816523" cy="276999"/>
          </a:xfrm>
          <a:prstGeom prst="rect">
            <a:avLst/>
          </a:prstGeom>
          <a:noFill/>
        </p:spPr>
        <p:txBody>
          <a:bodyPr wrap="none" rtlCol="0">
            <a:spAutoFit/>
          </a:bodyPr>
          <a:lstStyle/>
          <a:p>
            <a:r>
              <a:rPr lang="en-US" sz="1200" dirty="0">
                <a:solidFill>
                  <a:schemeClr val="bg1"/>
                </a:solidFill>
                <a:latin typeface="+mn-lt"/>
              </a:rPr>
              <a:t>Photo credit: NASA/JPL</a:t>
            </a:r>
          </a:p>
        </p:txBody>
      </p:sp>
    </p:spTree>
    <p:extLst>
      <p:ext uri="{BB962C8B-B14F-4D97-AF65-F5344CB8AC3E}">
        <p14:creationId xmlns:p14="http://schemas.microsoft.com/office/powerpoint/2010/main" val="909908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2" name="Rectangle 1127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C721FB-CB63-AFF6-FCA2-E44B7E9D05C1}"/>
              </a:ext>
            </a:extLst>
          </p:cNvPr>
          <p:cNvSpPr/>
          <p:nvPr/>
        </p:nvSpPr>
        <p:spPr bwMode="auto">
          <a:xfrm>
            <a:off x="-2287" y="-42715"/>
            <a:ext cx="9144000" cy="2569354"/>
          </a:xfrm>
          <a:prstGeom prst="rect">
            <a:avLst/>
          </a:prstGeom>
          <a:solidFill>
            <a:srgbClr val="E7AA7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5" name="Picture 2" descr="Artist's Concept of the SuperCam Instrument for Mars 2020 Rover – NASA Mars  Exploration">
            <a:extLst>
              <a:ext uri="{FF2B5EF4-FFF2-40B4-BE49-F238E27FC236}">
                <a16:creationId xmlns:a16="http://schemas.microsoft.com/office/drawing/2014/main" id="{26402D20-47C4-4286-EDA6-08159FB04C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77" b="273"/>
          <a:stretch/>
        </p:blipFill>
        <p:spPr bwMode="auto">
          <a:xfrm>
            <a:off x="-309822" y="2511141"/>
            <a:ext cx="9513969" cy="6369388"/>
          </a:xfrm>
          <a:prstGeom prst="rect">
            <a:avLst/>
          </a:prstGeom>
          <a:noFill/>
          <a:extLst>
            <a:ext uri="{909E8E84-426E-40DD-AFC4-6F175D3DCCD1}">
              <a14:hiddenFill xmlns:a14="http://schemas.microsoft.com/office/drawing/2010/main">
                <a:solidFill>
                  <a:srgbClr val="FFFFFF"/>
                </a:solidFill>
              </a14:hiddenFill>
            </a:ext>
          </a:extLst>
        </p:spPr>
      </p:pic>
      <p:sp>
        <p:nvSpPr>
          <p:cNvPr id="11274" name="Rectangle 1127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6" name="Rectangle 2">
            <a:extLst>
              <a:ext uri="{FF2B5EF4-FFF2-40B4-BE49-F238E27FC236}">
                <a16:creationId xmlns:a16="http://schemas.microsoft.com/office/drawing/2014/main" id="{E0094E0B-2311-A007-52F7-A66186E52F28}"/>
              </a:ext>
            </a:extLst>
          </p:cNvPr>
          <p:cNvSpPr>
            <a:spLocks noGrp="1" noChangeArrowheads="1"/>
          </p:cNvSpPr>
          <p:nvPr>
            <p:ph type="ctrTitle"/>
          </p:nvPr>
        </p:nvSpPr>
        <p:spPr>
          <a:xfrm>
            <a:off x="1011018" y="341632"/>
            <a:ext cx="7543800" cy="1611738"/>
          </a:xfrm>
          <a:effectLst>
            <a:outerShdw blurRad="50800" dist="38100" dir="2700000" algn="tl" rotWithShape="0">
              <a:prstClr val="black">
                <a:alpha val="40000"/>
              </a:prstClr>
            </a:outerShdw>
          </a:effectLst>
        </p:spPr>
        <p:txBody>
          <a:bodyPr>
            <a:normAutofit/>
          </a:bodyPr>
          <a:lstStyle/>
          <a:p>
            <a:r>
              <a:rPr lang="en-US" altLang="en-US" sz="4500" dirty="0">
                <a:solidFill>
                  <a:schemeClr val="tx1"/>
                </a:solidFill>
              </a:rPr>
              <a:t>Charting a Harsh</a:t>
            </a:r>
            <a:br>
              <a:rPr lang="en-US" altLang="en-US" sz="4500" dirty="0">
                <a:solidFill>
                  <a:schemeClr val="tx1"/>
                </a:solidFill>
              </a:rPr>
            </a:br>
            <a:r>
              <a:rPr lang="en-US" altLang="en-US" sz="4500" dirty="0">
                <a:solidFill>
                  <a:schemeClr val="tx1"/>
                </a:solidFill>
              </a:rPr>
              <a:t>Bayesian Landscape</a:t>
            </a:r>
            <a:endParaRPr lang="en-US" altLang="en-US" sz="4500" dirty="0">
              <a:solidFill>
                <a:schemeClr val="tx1"/>
              </a:solidFill>
              <a:highlight>
                <a:srgbClr val="FFFF00"/>
              </a:highlight>
            </a:endParaRPr>
          </a:p>
        </p:txBody>
      </p:sp>
      <p:sp>
        <p:nvSpPr>
          <p:cNvPr id="11267" name="Rectangle 3">
            <a:extLst>
              <a:ext uri="{FF2B5EF4-FFF2-40B4-BE49-F238E27FC236}">
                <a16:creationId xmlns:a16="http://schemas.microsoft.com/office/drawing/2014/main" id="{244F434E-675B-99CF-CE64-01249D5FC87F}"/>
              </a:ext>
            </a:extLst>
          </p:cNvPr>
          <p:cNvSpPr>
            <a:spLocks noGrp="1" noChangeArrowheads="1"/>
          </p:cNvSpPr>
          <p:nvPr>
            <p:ph type="subTitle" idx="1"/>
          </p:nvPr>
        </p:nvSpPr>
        <p:spPr>
          <a:xfrm>
            <a:off x="1011018" y="2030860"/>
            <a:ext cx="7543800" cy="1282707"/>
          </a:xfrm>
          <a:effectLst>
            <a:outerShdw blurRad="50800" dist="38100" dir="2700000" algn="tl" rotWithShape="0">
              <a:prstClr val="black">
                <a:alpha val="40000"/>
              </a:prstClr>
            </a:outerShdw>
          </a:effectLst>
        </p:spPr>
        <p:txBody>
          <a:bodyPr>
            <a:normAutofit fontScale="85000" lnSpcReduction="20000"/>
          </a:bodyPr>
          <a:lstStyle/>
          <a:p>
            <a:pPr>
              <a:lnSpc>
                <a:spcPct val="90000"/>
              </a:lnSpc>
              <a:spcBef>
                <a:spcPts val="600"/>
              </a:spcBef>
            </a:pPr>
            <a:r>
              <a:rPr lang="en-US" altLang="en-US" sz="2500" dirty="0"/>
              <a:t>Andrew Arnold</a:t>
            </a:r>
          </a:p>
          <a:p>
            <a:pPr>
              <a:lnSpc>
                <a:spcPct val="90000"/>
              </a:lnSpc>
              <a:spcBef>
                <a:spcPts val="600"/>
              </a:spcBef>
            </a:pPr>
            <a:r>
              <a:rPr lang="en-US" altLang="en-US" sz="2500" dirty="0"/>
              <a:t>University of Arizona</a:t>
            </a:r>
          </a:p>
          <a:p>
            <a:pPr>
              <a:lnSpc>
                <a:spcPct val="90000"/>
              </a:lnSpc>
              <a:spcBef>
                <a:spcPts val="600"/>
              </a:spcBef>
            </a:pPr>
            <a:r>
              <a:rPr lang="en-US" altLang="en-US" sz="2500" dirty="0"/>
              <a:t>Advised by Natalie Klein &amp; Casey Gibson</a:t>
            </a:r>
          </a:p>
          <a:p>
            <a:pPr>
              <a:lnSpc>
                <a:spcPct val="90000"/>
              </a:lnSpc>
              <a:spcBef>
                <a:spcPts val="600"/>
              </a:spcBef>
            </a:pPr>
            <a:r>
              <a:rPr lang="en-US" altLang="en-US" sz="2500" dirty="0"/>
              <a:t>Wednesday, Aug 2, 2023</a:t>
            </a:r>
          </a:p>
        </p:txBody>
      </p:sp>
      <p:pic>
        <p:nvPicPr>
          <p:cNvPr id="23" name="Picture 22">
            <a:extLst>
              <a:ext uri="{FF2B5EF4-FFF2-40B4-BE49-F238E27FC236}">
                <a16:creationId xmlns:a16="http://schemas.microsoft.com/office/drawing/2014/main" id="{1D9EBB6F-4797-8AF3-2D5E-AED928FA2342}"/>
              </a:ext>
            </a:extLst>
          </p:cNvPr>
          <p:cNvPicPr>
            <a:picLocks noChangeAspect="1"/>
          </p:cNvPicPr>
          <p:nvPr/>
        </p:nvPicPr>
        <p:blipFill rotWithShape="1">
          <a:blip r:embed="rId4"/>
          <a:srcRect l="1" r="68517"/>
          <a:stretch/>
        </p:blipFill>
        <p:spPr>
          <a:xfrm>
            <a:off x="306532" y="3996558"/>
            <a:ext cx="2446867" cy="935905"/>
          </a:xfrm>
          <a:prstGeom prst="rect">
            <a:avLst/>
          </a:prstGeom>
          <a:effectLst>
            <a:glow rad="101600">
              <a:schemeClr val="accent1">
                <a:satMod val="175000"/>
                <a:alpha val="40000"/>
              </a:schemeClr>
            </a:glow>
          </a:effectLst>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72684D0-3DD1-3C2F-D005-E82966C0F927}"/>
                  </a:ext>
                </a:extLst>
              </p:cNvPr>
              <p:cNvSpPr txBox="1"/>
              <p:nvPr/>
            </p:nvSpPr>
            <p:spPr>
              <a:xfrm>
                <a:off x="505326" y="3723521"/>
                <a:ext cx="23807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𝜉</m:t>
                      </m:r>
                    </m:oMath>
                  </m:oMathPara>
                </a14:m>
                <a:endParaRPr lang="en-US" dirty="0">
                  <a:solidFill>
                    <a:srgbClr val="FF0000"/>
                  </a:solidFill>
                </a:endParaRPr>
              </a:p>
            </p:txBody>
          </p:sp>
        </mc:Choice>
        <mc:Fallback>
          <p:sp>
            <p:nvSpPr>
              <p:cNvPr id="24" name="TextBox 23">
                <a:extLst>
                  <a:ext uri="{FF2B5EF4-FFF2-40B4-BE49-F238E27FC236}">
                    <a16:creationId xmlns:a16="http://schemas.microsoft.com/office/drawing/2014/main" id="{272684D0-3DD1-3C2F-D005-E82966C0F927}"/>
                  </a:ext>
                </a:extLst>
              </p:cNvPr>
              <p:cNvSpPr txBox="1">
                <a:spLocks noRot="1" noChangeAspect="1" noMove="1" noResize="1" noEditPoints="1" noAdjustHandles="1" noChangeArrowheads="1" noChangeShapeType="1" noTextEdit="1"/>
              </p:cNvSpPr>
              <p:nvPr/>
            </p:nvSpPr>
            <p:spPr>
              <a:xfrm>
                <a:off x="505326" y="3723521"/>
                <a:ext cx="238079" cy="369332"/>
              </a:xfrm>
              <a:prstGeom prst="rect">
                <a:avLst/>
              </a:prstGeom>
              <a:blipFill>
                <a:blip r:embed="rId5"/>
                <a:stretch>
                  <a:fillRect l="-40000" t="-3333" r="-35000" b="-3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8CD63A5B-17C7-49E1-E361-7B2CC57D7654}"/>
              </a:ext>
            </a:extLst>
          </p:cNvPr>
          <p:cNvSpPr txBox="1"/>
          <p:nvPr/>
        </p:nvSpPr>
        <p:spPr>
          <a:xfrm>
            <a:off x="7267073" y="6481247"/>
            <a:ext cx="1609736" cy="276999"/>
          </a:xfrm>
          <a:prstGeom prst="rect">
            <a:avLst/>
          </a:prstGeom>
          <a:noFill/>
        </p:spPr>
        <p:txBody>
          <a:bodyPr wrap="none" rtlCol="0">
            <a:spAutoFit/>
          </a:bodyPr>
          <a:lstStyle/>
          <a:p>
            <a:r>
              <a:rPr lang="en-US" sz="1200" dirty="0">
                <a:solidFill>
                  <a:schemeClr val="bg1"/>
                </a:solidFill>
                <a:latin typeface="+mn-lt"/>
              </a:rPr>
              <a:t>Graphic credit: LANL</a:t>
            </a:r>
          </a:p>
        </p:txBody>
      </p:sp>
    </p:spTree>
    <p:extLst>
      <p:ext uri="{BB962C8B-B14F-4D97-AF65-F5344CB8AC3E}">
        <p14:creationId xmlns:p14="http://schemas.microsoft.com/office/powerpoint/2010/main" val="2187977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89BE9B-C14F-0A92-AC65-5252184D67EC}"/>
              </a:ext>
            </a:extLst>
          </p:cNvPr>
          <p:cNvSpPr/>
          <p:nvPr/>
        </p:nvSpPr>
        <p:spPr bwMode="auto">
          <a:xfrm>
            <a:off x="1" y="0"/>
            <a:ext cx="9144000" cy="6858000"/>
          </a:xfrm>
          <a:prstGeom prst="rect">
            <a:avLst/>
          </a:prstGeom>
          <a:gradFill flip="none" rotWithShape="1">
            <a:gsLst>
              <a:gs pos="0">
                <a:srgbClr val="DCDCDC"/>
              </a:gs>
              <a:gs pos="40000">
                <a:srgbClr val="E6E3E4"/>
              </a:gs>
              <a:gs pos="83000">
                <a:srgbClr val="F7F3F0"/>
              </a:gs>
              <a:gs pos="100000">
                <a:srgbClr val="F8F3F0"/>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6148" name="Picture 4">
            <a:extLst>
              <a:ext uri="{FF2B5EF4-FFF2-40B4-BE49-F238E27FC236}">
                <a16:creationId xmlns:a16="http://schemas.microsoft.com/office/drawing/2014/main" id="{E90777CD-00E9-A10C-F691-78C3D9F008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9" b="-335"/>
          <a:stretch/>
        </p:blipFill>
        <p:spPr bwMode="auto">
          <a:xfrm>
            <a:off x="-1" y="3902721"/>
            <a:ext cx="9144000" cy="29552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AE240C-E76F-996C-C0D9-2C43FDD0640F}"/>
              </a:ext>
            </a:extLst>
          </p:cNvPr>
          <p:cNvSpPr txBox="1"/>
          <p:nvPr/>
        </p:nvSpPr>
        <p:spPr>
          <a:xfrm>
            <a:off x="123403" y="924832"/>
            <a:ext cx="7953724" cy="830997"/>
          </a:xfrm>
          <a:prstGeom prst="rect">
            <a:avLst/>
          </a:prstGeom>
          <a:noFill/>
        </p:spPr>
        <p:txBody>
          <a:bodyPr wrap="square">
            <a:spAutoFit/>
          </a:bodyPr>
          <a:lstStyle/>
          <a:p>
            <a:r>
              <a:rPr lang="en-US" i="1" dirty="0">
                <a:latin typeface="+mn-lt"/>
              </a:rPr>
              <a:t>Learning the loss/posterior landscape is great – but high-dimensional Bayesian inference is no walk in the park!</a:t>
            </a:r>
            <a:endParaRPr lang="en-US" i="1" dirty="0"/>
          </a:p>
        </p:txBody>
      </p:sp>
      <p:sp>
        <p:nvSpPr>
          <p:cNvPr id="7" name="TextBox 6">
            <a:extLst>
              <a:ext uri="{FF2B5EF4-FFF2-40B4-BE49-F238E27FC236}">
                <a16:creationId xmlns:a16="http://schemas.microsoft.com/office/drawing/2014/main" id="{E38E835C-8AC7-D580-8666-56E4458A029F}"/>
              </a:ext>
            </a:extLst>
          </p:cNvPr>
          <p:cNvSpPr txBox="1"/>
          <p:nvPr/>
        </p:nvSpPr>
        <p:spPr>
          <a:xfrm>
            <a:off x="7168866" y="6244776"/>
            <a:ext cx="1816523" cy="276999"/>
          </a:xfrm>
          <a:prstGeom prst="rect">
            <a:avLst/>
          </a:prstGeom>
          <a:noFill/>
        </p:spPr>
        <p:txBody>
          <a:bodyPr wrap="none" rtlCol="0">
            <a:spAutoFit/>
          </a:bodyPr>
          <a:lstStyle/>
          <a:p>
            <a:r>
              <a:rPr lang="en-US" sz="1200" dirty="0">
                <a:solidFill>
                  <a:schemeClr val="bg1"/>
                </a:solidFill>
                <a:latin typeface="+mn-lt"/>
              </a:rPr>
              <a:t>Photo credit: NASA/JPL</a:t>
            </a:r>
          </a:p>
        </p:txBody>
      </p:sp>
      <p:sp>
        <p:nvSpPr>
          <p:cNvPr id="2" name="TextBox 1">
            <a:extLst>
              <a:ext uri="{FF2B5EF4-FFF2-40B4-BE49-F238E27FC236}">
                <a16:creationId xmlns:a16="http://schemas.microsoft.com/office/drawing/2014/main" id="{C6000C56-AF71-ED36-1CAC-264A890877E8}"/>
              </a:ext>
            </a:extLst>
          </p:cNvPr>
          <p:cNvSpPr txBox="1"/>
          <p:nvPr/>
        </p:nvSpPr>
        <p:spPr>
          <a:xfrm>
            <a:off x="3163600" y="2680661"/>
            <a:ext cx="2816797" cy="1107996"/>
          </a:xfrm>
          <a:prstGeom prst="rect">
            <a:avLst/>
          </a:prstGeom>
          <a:noFill/>
        </p:spPr>
        <p:txBody>
          <a:bodyPr wrap="none" rtlCol="0">
            <a:spAutoFit/>
          </a:bodyPr>
          <a:lstStyle/>
          <a:p>
            <a:r>
              <a:rPr lang="en-US" sz="6600" dirty="0"/>
              <a:t>MCMC</a:t>
            </a:r>
          </a:p>
        </p:txBody>
      </p:sp>
    </p:spTree>
    <p:extLst>
      <p:ext uri="{BB962C8B-B14F-4D97-AF65-F5344CB8AC3E}">
        <p14:creationId xmlns:p14="http://schemas.microsoft.com/office/powerpoint/2010/main" val="3558859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7ADE8F9E-2FF0-B4BD-8160-3788D04D8875}"/>
              </a:ext>
            </a:extLst>
          </p:cNvPr>
          <p:cNvSpPr/>
          <p:nvPr/>
        </p:nvSpPr>
        <p:spPr bwMode="auto">
          <a:xfrm>
            <a:off x="5359395" y="5039604"/>
            <a:ext cx="3740736" cy="1342693"/>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1" name="Rounded Rectangle 10">
            <a:extLst>
              <a:ext uri="{FF2B5EF4-FFF2-40B4-BE49-F238E27FC236}">
                <a16:creationId xmlns:a16="http://schemas.microsoft.com/office/drawing/2014/main" id="{ED71DF12-27E4-1FDE-E6DC-B863BB720967}"/>
              </a:ext>
            </a:extLst>
          </p:cNvPr>
          <p:cNvSpPr/>
          <p:nvPr/>
        </p:nvSpPr>
        <p:spPr bwMode="auto">
          <a:xfrm>
            <a:off x="5117476" y="5018174"/>
            <a:ext cx="619954" cy="470000"/>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Times" pitchFamily="2" charset="0"/>
            </a:endParaRPr>
          </a:p>
        </p:txBody>
      </p:sp>
      <mc:AlternateContent xmlns:mc="http://schemas.openxmlformats.org/markup-compatibility/2006" xmlns:a14="http://schemas.microsoft.com/office/drawing/2010/main">
        <mc:Choice Requires="a14">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Random Walk,  </a:t>
                </a:r>
                <a14:m>
                  <m:oMath xmlns:m="http://schemas.openxmlformats.org/officeDocument/2006/math">
                    <m:r>
                      <a:rPr lang="en-US" i="1" dirty="0">
                        <a:latin typeface="Cambria Math" panose="02040503050406030204" pitchFamily="18" charset="0"/>
                        <a:ea typeface="Cambria Math" panose="02040503050406030204" pitchFamily="18" charset="0"/>
                      </a:rPr>
                      <m:t>ℙ</m:t>
                    </m:r>
                    <m:r>
                      <a:rPr lang="en-US" b="1" i="1" dirty="0" smtClean="0">
                        <a:latin typeface="Cambria Math" panose="02040503050406030204" pitchFamily="18" charset="0"/>
                      </a:rPr>
                      <m:t>(</m:t>
                    </m:r>
                    <m:r>
                      <a:rPr lang="en-US" i="1">
                        <a:latin typeface="Cambria Math" panose="02040503050406030204" pitchFamily="18" charset="0"/>
                      </a:rPr>
                      <m:t>𝜽</m:t>
                    </m:r>
                    <m:r>
                      <a:rPr lang="en-US" b="1" i="1" smtClean="0">
                        <a:latin typeface="Cambria Math" panose="02040503050406030204" pitchFamily="18" charset="0"/>
                      </a:rPr>
                      <m:t>|</m:t>
                    </m:r>
                    <m:r>
                      <a:rPr lang="en-US" b="1" i="1" smtClean="0">
                        <a:latin typeface="Cambria Math" panose="02040503050406030204" pitchFamily="18" charset="0"/>
                      </a:rPr>
                      <m:t>𝜽</m:t>
                    </m:r>
                    <m:r>
                      <a:rPr lang="en-US" b="1" i="1" smtClean="0">
                        <a:latin typeface="Cambria Math" panose="02040503050406030204" pitchFamily="18" charset="0"/>
                      </a:rPr>
                      <m:t>′</m:t>
                    </m:r>
                    <m:r>
                      <a:rPr lang="en-US" i="1">
                        <a:latin typeface="Cambria Math" panose="02040503050406030204" pitchFamily="18" charset="0"/>
                      </a:rPr>
                      <m:t>)</m:t>
                    </m:r>
                    <m:r>
                      <a:rPr lang="en-US" b="1" i="1" smtClean="0">
                        <a:latin typeface="Cambria Math" panose="02040503050406030204" pitchFamily="18" charset="0"/>
                      </a:rPr>
                      <m:t>=</m:t>
                    </m:r>
                    <m:r>
                      <a:rPr lang="en-US" b="1" i="1" smtClean="0">
                        <a:latin typeface="Cambria Math" panose="02040503050406030204" pitchFamily="18" charset="0"/>
                      </a:rPr>
                      <m:t>𝑰𝒔𝒐𝑵𝒐𝒓𝒎𝒂𝒍</m:t>
                    </m:r>
                    <m:r>
                      <a:rPr lang="en-US" b="1" i="1" smtClean="0">
                        <a:latin typeface="Cambria Math" panose="02040503050406030204" pitchFamily="18" charset="0"/>
                      </a:rPr>
                      <m:t>(</m:t>
                    </m:r>
                    <m:r>
                      <a:rPr lang="en-US" b="1" i="1" smtClean="0">
                        <a:latin typeface="Cambria Math" panose="02040503050406030204" pitchFamily="18" charset="0"/>
                      </a:rPr>
                      <m:t>𝜽</m:t>
                    </m:r>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𝝈</m:t>
                        </m:r>
                      </m:e>
                      <m:sup>
                        <m:r>
                          <a:rPr lang="en-US" b="1" i="1" smtClean="0">
                            <a:latin typeface="Cambria Math" panose="02040503050406030204" pitchFamily="18" charset="0"/>
                          </a:rPr>
                          <m:t>𝟐</m:t>
                        </m:r>
                      </m:sup>
                    </m:sSup>
                    <m:r>
                      <a:rPr lang="en-US" b="1" i="1" smtClean="0">
                        <a:latin typeface="Cambria Math" panose="02040503050406030204" pitchFamily="18" charset="0"/>
                      </a:rPr>
                      <m:t>)</m:t>
                    </m:r>
                  </m:oMath>
                </a14:m>
                <a:endParaRPr lang="en-US" altLang="en-US" dirty="0"/>
              </a:p>
            </p:txBody>
          </p:sp>
        </mc:Choice>
        <mc:Fallback xmlns="">
          <p:sp>
            <p:nvSpPr>
              <p:cNvPr id="10242" name="Rectangle 2">
                <a:extLst>
                  <a:ext uri="{FF2B5EF4-FFF2-40B4-BE49-F238E27FC236}">
                    <a16:creationId xmlns:a16="http://schemas.microsoft.com/office/drawing/2014/main" id="{C290712B-67E5-E1BC-617C-4760B16E100A}"/>
                  </a:ext>
                </a:extLst>
              </p:cNvPr>
              <p:cNvSpPr>
                <a:spLocks noGrp="1" noRot="1" noChangeAspect="1" noMove="1" noResize="1" noEditPoints="1" noAdjustHandles="1" noChangeArrowheads="1" noChangeShapeType="1" noTextEdit="1"/>
              </p:cNvSpPr>
              <p:nvPr>
                <p:ph type="title"/>
              </p:nvPr>
            </p:nvSpPr>
            <p:spPr>
              <a:xfrm>
                <a:off x="171450" y="351105"/>
                <a:ext cx="8801100" cy="838200"/>
              </a:xfrm>
              <a:blipFill>
                <a:blip r:embed="rId10"/>
                <a:stretch>
                  <a:fillRect l="-1441" t="-5970"/>
                </a:stretch>
              </a:blipFill>
            </p:spPr>
            <p:txBody>
              <a:bodyPr/>
              <a:lstStyle/>
              <a:p>
                <a:r>
                  <a:rPr lang="en-US">
                    <a:noFill/>
                  </a:rPr>
                  <a:t> </a:t>
                </a:r>
              </a:p>
            </p:txBody>
          </p:sp>
        </mc:Fallback>
      </mc:AlternateContent>
      <p:pic>
        <p:nvPicPr>
          <p:cNvPr id="4" name="random-walk_laplace.mp4">
            <a:hlinkClick r:id="" action="ppaction://media"/>
            <a:extLst>
              <a:ext uri="{FF2B5EF4-FFF2-40B4-BE49-F238E27FC236}">
                <a16:creationId xmlns:a16="http://schemas.microsoft.com/office/drawing/2014/main" id="{93E461B5-D7E9-BB8A-0A9B-AD391A0A5FFF}"/>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331867" y="3597331"/>
            <a:ext cx="2788290" cy="2788290"/>
          </a:xfrm>
          <a:prstGeom prst="rect">
            <a:avLst/>
          </a:prstGeom>
        </p:spPr>
      </p:pic>
      <p:sp>
        <p:nvSpPr>
          <p:cNvPr id="2" name="TextBox 1">
            <a:extLst>
              <a:ext uri="{FF2B5EF4-FFF2-40B4-BE49-F238E27FC236}">
                <a16:creationId xmlns:a16="http://schemas.microsoft.com/office/drawing/2014/main" id="{8B91C447-5BF7-95A4-5D9E-E08CD28F8797}"/>
              </a:ext>
            </a:extLst>
          </p:cNvPr>
          <p:cNvSpPr txBox="1"/>
          <p:nvPr/>
        </p:nvSpPr>
        <p:spPr>
          <a:xfrm>
            <a:off x="5760502" y="5039604"/>
            <a:ext cx="3362701" cy="707886"/>
          </a:xfrm>
          <a:prstGeom prst="rect">
            <a:avLst/>
          </a:prstGeom>
          <a:noFill/>
        </p:spPr>
        <p:txBody>
          <a:bodyPr wrap="square" rtlCol="0">
            <a:spAutoFit/>
          </a:bodyPr>
          <a:lstStyle/>
          <a:p>
            <a:r>
              <a:rPr lang="en-US" sz="2000" i="1" dirty="0">
                <a:solidFill>
                  <a:srgbClr val="00B050"/>
                </a:solidFill>
                <a:latin typeface="+mn-lt"/>
              </a:rPr>
              <a:t>Step too </a:t>
            </a:r>
            <a:r>
              <a:rPr lang="en-US" sz="1600" i="1" dirty="0">
                <a:solidFill>
                  <a:srgbClr val="00B050"/>
                </a:solidFill>
                <a:latin typeface="+mn-lt"/>
              </a:rPr>
              <a:t>small</a:t>
            </a:r>
            <a:r>
              <a:rPr lang="en-US" sz="2000" i="1" dirty="0">
                <a:solidFill>
                  <a:srgbClr val="00B050"/>
                </a:solidFill>
                <a:latin typeface="+mn-lt"/>
              </a:rPr>
              <a:t>, </a:t>
            </a:r>
          </a:p>
          <a:p>
            <a:r>
              <a:rPr lang="en-US" sz="2000" i="1" dirty="0">
                <a:solidFill>
                  <a:srgbClr val="00B050"/>
                </a:solidFill>
                <a:latin typeface="+mn-lt"/>
              </a:rPr>
              <a:t>	</a:t>
            </a:r>
            <a:r>
              <a:rPr lang="en-US" sz="2000" dirty="0">
                <a:latin typeface="+mn-lt"/>
              </a:rPr>
              <a:t>slow to spread…</a:t>
            </a:r>
          </a:p>
        </p:txBody>
      </p:sp>
      <p:sp>
        <p:nvSpPr>
          <p:cNvPr id="5" name="TextBox 4">
            <a:extLst>
              <a:ext uri="{FF2B5EF4-FFF2-40B4-BE49-F238E27FC236}">
                <a16:creationId xmlns:a16="http://schemas.microsoft.com/office/drawing/2014/main" id="{2395B5AE-675D-24F3-49B7-CA4826211C29}"/>
              </a:ext>
            </a:extLst>
          </p:cNvPr>
          <p:cNvSpPr txBox="1"/>
          <p:nvPr/>
        </p:nvSpPr>
        <p:spPr>
          <a:xfrm>
            <a:off x="5748541" y="5689521"/>
            <a:ext cx="3374662" cy="707886"/>
          </a:xfrm>
          <a:prstGeom prst="rect">
            <a:avLst/>
          </a:prstGeom>
          <a:noFill/>
        </p:spPr>
        <p:txBody>
          <a:bodyPr wrap="square" rtlCol="0">
            <a:spAutoFit/>
          </a:bodyPr>
          <a:lstStyle/>
          <a:p>
            <a:r>
              <a:rPr lang="en-US" sz="2000" i="1" dirty="0">
                <a:solidFill>
                  <a:srgbClr val="FF0000"/>
                </a:solidFill>
                <a:latin typeface="+mn-lt"/>
              </a:rPr>
              <a:t>…step too </a:t>
            </a:r>
            <a:r>
              <a:rPr lang="en-US" sz="2000" b="1" dirty="0">
                <a:solidFill>
                  <a:srgbClr val="FF0000"/>
                </a:solidFill>
                <a:latin typeface="+mn-lt"/>
              </a:rPr>
              <a:t>BIG</a:t>
            </a:r>
            <a:r>
              <a:rPr lang="en-US" sz="2000" i="1" dirty="0">
                <a:solidFill>
                  <a:srgbClr val="FF0000"/>
                </a:solidFill>
                <a:latin typeface="+mn-lt"/>
              </a:rPr>
              <a:t>,</a:t>
            </a:r>
          </a:p>
          <a:p>
            <a:r>
              <a:rPr lang="en-US" sz="2000" i="1" dirty="0">
                <a:solidFill>
                  <a:srgbClr val="FF0000"/>
                </a:solidFill>
                <a:latin typeface="+mn-lt"/>
              </a:rPr>
              <a:t>	</a:t>
            </a:r>
            <a:r>
              <a:rPr lang="en-US" sz="2000" dirty="0">
                <a:latin typeface="+mn-lt"/>
              </a:rPr>
              <a:t>likely rejected.</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F79C3B9-7245-14B3-AEDC-7CD8B2D9CEE0}"/>
                  </a:ext>
                </a:extLst>
              </p:cNvPr>
              <p:cNvSpPr txBox="1"/>
              <p:nvPr/>
            </p:nvSpPr>
            <p:spPr>
              <a:xfrm>
                <a:off x="5261826" y="1668353"/>
                <a:ext cx="3546363" cy="3261534"/>
              </a:xfrm>
              <a:prstGeom prst="rect">
                <a:avLst/>
              </a:prstGeom>
              <a:noFill/>
              <a:ln w="28575">
                <a:noFill/>
              </a:ln>
            </p:spPr>
            <p:txBody>
              <a:bodyPr wrap="square" rtlCol="0">
                <a:spAutoFit/>
              </a:bodyPr>
              <a:lstStyle/>
              <a:p>
                <a:pPr>
                  <a:lnSpc>
                    <a:spcPct val="150000"/>
                  </a:lnSpc>
                </a:pPr>
                <a:r>
                  <a:rPr lang="en-US" sz="1600" u="sng" dirty="0">
                    <a:solidFill>
                      <a:schemeClr val="accent6">
                        <a:lumMod val="75000"/>
                      </a:schemeClr>
                    </a:solidFill>
                    <a:latin typeface="Courier" pitchFamily="2" charset="0"/>
                  </a:rPr>
                  <a:t>metropolis-transition(</a:t>
                </a:r>
                <a14:m>
                  <m:oMath xmlns:m="http://schemas.openxmlformats.org/officeDocument/2006/math">
                    <m:sSub>
                      <m:sSubPr>
                        <m:ctrlPr>
                          <a:rPr lang="en-US" sz="1600" i="1" u="sng">
                            <a:solidFill>
                              <a:schemeClr val="accent6">
                                <a:lumMod val="75000"/>
                              </a:schemeClr>
                            </a:solidFill>
                            <a:latin typeface="Cambria Math" panose="02040503050406030204" pitchFamily="18" charset="0"/>
                          </a:rPr>
                        </m:ctrlPr>
                      </m:sSubPr>
                      <m:e>
                        <m:r>
                          <a:rPr lang="en-US" sz="1600" i="1" u="sng">
                            <a:solidFill>
                              <a:schemeClr val="accent6">
                                <a:lumMod val="75000"/>
                              </a:schemeClr>
                            </a:solidFill>
                            <a:latin typeface="Cambria Math" panose="02040503050406030204" pitchFamily="18" charset="0"/>
                          </a:rPr>
                          <m:t>𝜃</m:t>
                        </m:r>
                      </m:e>
                      <m:sub>
                        <m:r>
                          <a:rPr lang="en-US" sz="1600" i="1" u="sng">
                            <a:solidFill>
                              <a:schemeClr val="accent6">
                                <a:lumMod val="75000"/>
                              </a:schemeClr>
                            </a:solidFill>
                            <a:latin typeface="Cambria Math" panose="02040503050406030204" pitchFamily="18" charset="0"/>
                          </a:rPr>
                          <m:t>𝑘</m:t>
                        </m:r>
                      </m:sub>
                    </m:sSub>
                  </m:oMath>
                </a14:m>
                <a:r>
                  <a:rPr lang="en-US" sz="1600" u="sng" dirty="0">
                    <a:solidFill>
                      <a:schemeClr val="accent6">
                        <a:lumMod val="75000"/>
                      </a:schemeClr>
                    </a:solidFill>
                    <a:latin typeface="Courier" pitchFamily="2" charset="0"/>
                  </a:rPr>
                  <a:t>)</a:t>
                </a:r>
              </a:p>
              <a:p>
                <a:pPr marL="342900" indent="-342900">
                  <a:lnSpc>
                    <a:spcPct val="150000"/>
                  </a:lnSpc>
                  <a:buFont typeface="Courier New" panose="02070309020205020404" pitchFamily="49" charset="0"/>
                  <a:buChar char="o"/>
                </a:pPr>
                <a:r>
                  <a:rPr lang="en-US" sz="1600" dirty="0">
                    <a:solidFill>
                      <a:schemeClr val="accent6">
                        <a:lumMod val="75000"/>
                      </a:schemeClr>
                    </a:solidFill>
                    <a:latin typeface="Courier" pitchFamily="2" charset="0"/>
                  </a:rPr>
                  <a:t>sample </a:t>
                </a:r>
                <a14:m>
                  <m:oMath xmlns:m="http://schemas.openxmlformats.org/officeDocument/2006/math">
                    <m:sSub>
                      <m:sSubPr>
                        <m:ctrlPr>
                          <a:rPr lang="en-US" sz="1600" b="0" i="1" smtClean="0">
                            <a:solidFill>
                              <a:schemeClr val="accent6">
                                <a:lumMod val="75000"/>
                              </a:schemeClr>
                            </a:solidFill>
                            <a:latin typeface="Cambria Math" panose="02040503050406030204" pitchFamily="18" charset="0"/>
                          </a:rPr>
                        </m:ctrlPr>
                      </m:sSubPr>
                      <m:e>
                        <m:acc>
                          <m:accPr>
                            <m:chr m:val="̃"/>
                            <m:ctrlPr>
                              <a:rPr lang="en-US" sz="1600" b="0" i="1" smtClean="0">
                                <a:solidFill>
                                  <a:schemeClr val="accent6">
                                    <a:lumMod val="75000"/>
                                  </a:schemeClr>
                                </a:solidFill>
                                <a:latin typeface="Cambria Math" panose="02040503050406030204" pitchFamily="18" charset="0"/>
                              </a:rPr>
                            </m:ctrlPr>
                          </m:accPr>
                          <m:e>
                            <m:r>
                              <a:rPr lang="en-US" sz="1600" b="0" i="1" smtClean="0">
                                <a:solidFill>
                                  <a:schemeClr val="accent6">
                                    <a:lumMod val="75000"/>
                                  </a:schemeClr>
                                </a:solidFill>
                                <a:latin typeface="Cambria Math" panose="02040503050406030204" pitchFamily="18" charset="0"/>
                              </a:rPr>
                              <m:t>𝜃</m:t>
                            </m:r>
                          </m:e>
                        </m:acc>
                      </m:e>
                      <m:sub>
                        <m:r>
                          <a:rPr lang="en-US" sz="1600" b="0" i="1" smtClean="0">
                            <a:solidFill>
                              <a:schemeClr val="accent6">
                                <a:lumMod val="75000"/>
                              </a:schemeClr>
                            </a:solidFill>
                            <a:latin typeface="Cambria Math" panose="02040503050406030204" pitchFamily="18" charset="0"/>
                          </a:rPr>
                          <m:t>𝑘</m:t>
                        </m:r>
                        <m:r>
                          <a:rPr lang="en-US" sz="1600" b="0" i="1" smtClean="0">
                            <a:solidFill>
                              <a:schemeClr val="accent6">
                                <a:lumMod val="75000"/>
                              </a:schemeClr>
                            </a:solidFill>
                            <a:latin typeface="Cambria Math" panose="02040503050406030204" pitchFamily="18" charset="0"/>
                          </a:rPr>
                          <m:t>+1</m:t>
                        </m:r>
                      </m:sub>
                    </m:sSub>
                    <m:r>
                      <a:rPr lang="en-US" sz="1600" b="0" i="1" smtClean="0">
                        <a:solidFill>
                          <a:schemeClr val="accent6">
                            <a:lumMod val="75000"/>
                          </a:schemeClr>
                        </a:solidFill>
                        <a:latin typeface="Cambria Math" panose="02040503050406030204" pitchFamily="18" charset="0"/>
                      </a:rPr>
                      <m:t> ~</m:t>
                    </m:r>
                    <m:r>
                      <a:rPr lang="en-US" sz="1600" i="1" dirty="0">
                        <a:solidFill>
                          <a:schemeClr val="accent6">
                            <a:lumMod val="75000"/>
                          </a:schemeClr>
                        </a:solidFill>
                        <a:latin typeface="Cambria Math" panose="02040503050406030204" pitchFamily="18" charset="0"/>
                        <a:ea typeface="Cambria Math" panose="02040503050406030204" pitchFamily="18" charset="0"/>
                      </a:rPr>
                      <m:t>ℙ</m:t>
                    </m:r>
                    <m:r>
                      <a:rPr lang="en-US" sz="1600" b="1" i="1" dirty="0">
                        <a:solidFill>
                          <a:schemeClr val="accent6">
                            <a:lumMod val="75000"/>
                          </a:schemeClr>
                        </a:solidFill>
                        <a:latin typeface="Cambria Math" panose="02040503050406030204" pitchFamily="18" charset="0"/>
                      </a:rPr>
                      <m:t>(</m:t>
                    </m:r>
                    <m:r>
                      <a:rPr lang="en-US" sz="1600" b="1" i="1" dirty="0" smtClean="0">
                        <a:solidFill>
                          <a:schemeClr val="accent6">
                            <a:lumMod val="75000"/>
                          </a:schemeClr>
                        </a:solidFill>
                        <a:latin typeface="Cambria Math" panose="02040503050406030204" pitchFamily="18" charset="0"/>
                      </a:rPr>
                      <m:t>⋅</m:t>
                    </m:r>
                    <m:r>
                      <a:rPr lang="en-US" sz="1600" b="1" i="1" smtClean="0">
                        <a:solidFill>
                          <a:schemeClr val="accent6">
                            <a:lumMod val="75000"/>
                          </a:schemeClr>
                        </a:solidFill>
                        <a:latin typeface="Cambria Math" panose="02040503050406030204" pitchFamily="18" charset="0"/>
                      </a:rPr>
                      <m:t>|</m:t>
                    </m:r>
                    <m:sSub>
                      <m:sSubPr>
                        <m:ctrlPr>
                          <a:rPr lang="en-US" sz="1600" i="1" dirty="0" smtClean="0">
                            <a:solidFill>
                              <a:schemeClr val="accent6">
                                <a:lumMod val="75000"/>
                              </a:schemeClr>
                            </a:solidFill>
                            <a:latin typeface="Cambria Math" panose="02040503050406030204" pitchFamily="18" charset="0"/>
                            <a:ea typeface="Cambria Math" panose="02040503050406030204" pitchFamily="18" charset="0"/>
                          </a:rPr>
                        </m:ctrlPr>
                      </m:sSubPr>
                      <m:e>
                        <m:r>
                          <a:rPr lang="en-US" sz="1600" b="0" i="1">
                            <a:solidFill>
                              <a:schemeClr val="accent6">
                                <a:lumMod val="75000"/>
                              </a:schemeClr>
                            </a:solidFill>
                            <a:latin typeface="Cambria Math" panose="02040503050406030204" pitchFamily="18" charset="0"/>
                          </a:rPr>
                          <m:t>𝜃</m:t>
                        </m:r>
                      </m:e>
                      <m:sub>
                        <m:r>
                          <a:rPr lang="en-US" sz="1600" b="0" i="1" smtClean="0">
                            <a:solidFill>
                              <a:schemeClr val="accent6">
                                <a:lumMod val="75000"/>
                              </a:schemeClr>
                            </a:solidFill>
                            <a:latin typeface="Cambria Math" panose="02040503050406030204" pitchFamily="18" charset="0"/>
                          </a:rPr>
                          <m:t>𝑘</m:t>
                        </m:r>
                      </m:sub>
                    </m:sSub>
                    <m:r>
                      <a:rPr lang="en-US" sz="1600" i="1">
                        <a:solidFill>
                          <a:schemeClr val="accent6">
                            <a:lumMod val="75000"/>
                          </a:schemeClr>
                        </a:solidFill>
                        <a:latin typeface="Cambria Math" panose="02040503050406030204" pitchFamily="18" charset="0"/>
                      </a:rPr>
                      <m:t>)</m:t>
                    </m:r>
                  </m:oMath>
                </a14:m>
                <a:endParaRPr lang="en-US" sz="1600" dirty="0">
                  <a:solidFill>
                    <a:schemeClr val="accent6">
                      <a:lumMod val="75000"/>
                    </a:schemeClr>
                  </a:solidFill>
                  <a:latin typeface="Courier" pitchFamily="2" charset="0"/>
                </a:endParaRPr>
              </a:p>
              <a:p>
                <a:pPr marL="342900" indent="-342900">
                  <a:lnSpc>
                    <a:spcPct val="150000"/>
                  </a:lnSpc>
                  <a:buFont typeface="Courier New" panose="02070309020205020404" pitchFamily="49" charset="0"/>
                  <a:buChar char="o"/>
                </a:pPr>
                <a:r>
                  <a:rPr lang="en-US" sz="1600" dirty="0">
                    <a:solidFill>
                      <a:schemeClr val="accent6">
                        <a:lumMod val="75000"/>
                      </a:schemeClr>
                    </a:solidFill>
                    <a:latin typeface="Courier" pitchFamily="2" charset="0"/>
                  </a:rPr>
                  <a:t>sample </a:t>
                </a:r>
                <a14:m>
                  <m:oMath xmlns:m="http://schemas.openxmlformats.org/officeDocument/2006/math">
                    <m:r>
                      <a:rPr lang="en-US" sz="1600" b="0" i="1" smtClean="0">
                        <a:solidFill>
                          <a:srgbClr val="C00000"/>
                        </a:solidFill>
                        <a:latin typeface="Cambria Math" panose="02040503050406030204" pitchFamily="18" charset="0"/>
                      </a:rPr>
                      <m:t>𝑢</m:t>
                    </m:r>
                    <m:r>
                      <a:rPr lang="en-US" sz="1600" i="1">
                        <a:solidFill>
                          <a:schemeClr val="accent6">
                            <a:lumMod val="75000"/>
                          </a:schemeClr>
                        </a:solidFill>
                        <a:latin typeface="Cambria Math" panose="02040503050406030204" pitchFamily="18" charset="0"/>
                      </a:rPr>
                      <m:t>~</m:t>
                    </m:r>
                    <m:r>
                      <a:rPr lang="en-US" sz="1600" b="0" i="1" smtClean="0">
                        <a:solidFill>
                          <a:schemeClr val="accent6">
                            <a:lumMod val="75000"/>
                          </a:schemeClr>
                        </a:solidFill>
                        <a:latin typeface="Cambria Math" panose="02040503050406030204" pitchFamily="18" charset="0"/>
                      </a:rPr>
                      <m:t>𝑈𝑛𝑖</m:t>
                    </m:r>
                    <m:sSub>
                      <m:sSubPr>
                        <m:ctrlPr>
                          <a:rPr lang="en-US" sz="1600" b="0" i="1" smtClean="0">
                            <a:solidFill>
                              <a:schemeClr val="accent6">
                                <a:lumMod val="75000"/>
                              </a:schemeClr>
                            </a:solidFill>
                            <a:latin typeface="Cambria Math" panose="02040503050406030204" pitchFamily="18" charset="0"/>
                          </a:rPr>
                        </m:ctrlPr>
                      </m:sSubPr>
                      <m:e>
                        <m:r>
                          <a:rPr lang="en-US" sz="1600" b="0" i="1" smtClean="0">
                            <a:solidFill>
                              <a:schemeClr val="accent6">
                                <a:lumMod val="75000"/>
                              </a:schemeClr>
                            </a:solidFill>
                            <a:latin typeface="Cambria Math" panose="02040503050406030204" pitchFamily="18" charset="0"/>
                          </a:rPr>
                          <m:t>𝑓𝑜𝑟𝑚</m:t>
                        </m:r>
                      </m:e>
                      <m:sub>
                        <m:r>
                          <a:rPr lang="en-US" sz="1600" b="0" i="1" smtClean="0">
                            <a:solidFill>
                              <a:schemeClr val="accent6">
                                <a:lumMod val="75000"/>
                              </a:schemeClr>
                            </a:solidFill>
                            <a:latin typeface="Cambria Math" panose="02040503050406030204" pitchFamily="18" charset="0"/>
                          </a:rPr>
                          <m:t>[0,1]</m:t>
                        </m:r>
                      </m:sub>
                    </m:sSub>
                  </m:oMath>
                </a14:m>
                <a:endParaRPr lang="en-US" sz="1600" dirty="0">
                  <a:solidFill>
                    <a:srgbClr val="FF0000"/>
                  </a:solidFill>
                  <a:latin typeface="Courier" pitchFamily="2" charset="0"/>
                </a:endParaRPr>
              </a:p>
              <a:p>
                <a:pPr marL="342900" indent="-342900">
                  <a:lnSpc>
                    <a:spcPct val="150000"/>
                  </a:lnSpc>
                  <a:buFont typeface="Courier New" panose="02070309020205020404" pitchFamily="49" charset="0"/>
                  <a:buChar char="o"/>
                </a:pPr>
                <a:r>
                  <a:rPr lang="en-US" sz="1600" dirty="0">
                    <a:solidFill>
                      <a:schemeClr val="accent6">
                        <a:lumMod val="75000"/>
                      </a:schemeClr>
                    </a:solidFill>
                    <a:latin typeface="Courier" pitchFamily="2" charset="0"/>
                  </a:rPr>
                  <a:t>if </a:t>
                </a:r>
                <a14:m>
                  <m:oMath xmlns:m="http://schemas.openxmlformats.org/officeDocument/2006/math">
                    <m:r>
                      <a:rPr lang="en-US" sz="1600" b="0" i="1" smtClean="0">
                        <a:solidFill>
                          <a:srgbClr val="C00000"/>
                        </a:solidFill>
                        <a:latin typeface="Cambria Math" panose="02040503050406030204" pitchFamily="18" charset="0"/>
                      </a:rPr>
                      <m:t>𝑢</m:t>
                    </m:r>
                    <m:r>
                      <a:rPr lang="en-US" sz="1600" b="0" i="1" smtClean="0">
                        <a:solidFill>
                          <a:schemeClr val="accent6">
                            <a:lumMod val="75000"/>
                          </a:schemeClr>
                        </a:solidFill>
                        <a:latin typeface="Cambria Math" panose="02040503050406030204" pitchFamily="18" charset="0"/>
                      </a:rPr>
                      <m:t>≤</m:t>
                    </m:r>
                    <m:r>
                      <m:rPr>
                        <m:sty m:val="p"/>
                      </m:rPr>
                      <a:rPr lang="en-US" sz="1600" b="0" i="0" smtClean="0">
                        <a:solidFill>
                          <a:schemeClr val="accent6">
                            <a:lumMod val="75000"/>
                          </a:schemeClr>
                        </a:solidFill>
                        <a:latin typeface="Cambria Math" panose="02040503050406030204" pitchFamily="18" charset="0"/>
                      </a:rPr>
                      <m:t>min</m:t>
                    </m:r>
                    <m:r>
                      <a:rPr lang="en-US" sz="1600" b="0" i="1" smtClean="0">
                        <a:solidFill>
                          <a:schemeClr val="accent6">
                            <a:lumMod val="75000"/>
                          </a:schemeClr>
                        </a:solidFill>
                        <a:latin typeface="Cambria Math" panose="02040503050406030204" pitchFamily="18" charset="0"/>
                      </a:rPr>
                      <m:t>⁡{ 1,  </m:t>
                    </m:r>
                    <m:f>
                      <m:fPr>
                        <m:type m:val="skw"/>
                        <m:ctrlPr>
                          <a:rPr lang="en-US" sz="1600" b="0" i="1" smtClean="0">
                            <a:solidFill>
                              <a:schemeClr val="accent6">
                                <a:lumMod val="75000"/>
                              </a:schemeClr>
                            </a:solidFill>
                            <a:latin typeface="Cambria Math" panose="02040503050406030204" pitchFamily="18" charset="0"/>
                            <a:ea typeface="Cambria Math" panose="02040503050406030204" pitchFamily="18" charset="0"/>
                          </a:rPr>
                        </m:ctrlPr>
                      </m:fPr>
                      <m:num>
                        <m:r>
                          <a:rPr lang="en-US" sz="1600" i="1">
                            <a:solidFill>
                              <a:schemeClr val="accent6">
                                <a:lumMod val="75000"/>
                              </a:schemeClr>
                            </a:solidFill>
                            <a:latin typeface="Cambria Math" panose="02040503050406030204" pitchFamily="18" charset="0"/>
                            <a:ea typeface="Cambria Math" panose="02040503050406030204" pitchFamily="18" charset="0"/>
                          </a:rPr>
                          <m:t>𝕋</m:t>
                        </m:r>
                        <m:d>
                          <m:dPr>
                            <m:ctrlPr>
                              <a:rPr lang="en-US" sz="1600" b="0" i="1" smtClean="0">
                                <a:solidFill>
                                  <a:schemeClr val="accent6">
                                    <a:lumMod val="75000"/>
                                  </a:schemeClr>
                                </a:solidFill>
                                <a:latin typeface="Cambria Math" panose="02040503050406030204" pitchFamily="18" charset="0"/>
                                <a:ea typeface="Cambria Math" panose="02040503050406030204" pitchFamily="18" charset="0"/>
                              </a:rPr>
                            </m:ctrlPr>
                          </m:dPr>
                          <m:e>
                            <m:sSub>
                              <m:sSubPr>
                                <m:ctrlPr>
                                  <a:rPr lang="en-US" sz="1600" i="1">
                                    <a:solidFill>
                                      <a:schemeClr val="accent6">
                                        <a:lumMod val="75000"/>
                                      </a:schemeClr>
                                    </a:solidFill>
                                    <a:latin typeface="Cambria Math" panose="02040503050406030204" pitchFamily="18" charset="0"/>
                                    <a:ea typeface="Cambria Math" panose="02040503050406030204" pitchFamily="18" charset="0"/>
                                  </a:rPr>
                                </m:ctrlPr>
                              </m:sSubPr>
                              <m:e>
                                <m:acc>
                                  <m:accPr>
                                    <m:chr m:val="̃"/>
                                    <m:ctrlPr>
                                      <a:rPr lang="en-US" sz="1600" i="1">
                                        <a:solidFill>
                                          <a:schemeClr val="accent6">
                                            <a:lumMod val="75000"/>
                                          </a:schemeClr>
                                        </a:solidFill>
                                        <a:latin typeface="Cambria Math" panose="02040503050406030204" pitchFamily="18" charset="0"/>
                                        <a:ea typeface="Cambria Math" panose="02040503050406030204" pitchFamily="18" charset="0"/>
                                      </a:rPr>
                                    </m:ctrlPr>
                                  </m:accPr>
                                  <m:e>
                                    <m:r>
                                      <a:rPr lang="en-US" sz="1600" i="1">
                                        <a:solidFill>
                                          <a:schemeClr val="accent6">
                                            <a:lumMod val="75000"/>
                                          </a:schemeClr>
                                        </a:solidFill>
                                        <a:latin typeface="Cambria Math" panose="02040503050406030204" pitchFamily="18" charset="0"/>
                                      </a:rPr>
                                      <m:t>𝜃</m:t>
                                    </m:r>
                                  </m:e>
                                </m:acc>
                              </m:e>
                              <m:sub>
                                <m:r>
                                  <a:rPr lang="en-US" sz="1600" i="1">
                                    <a:solidFill>
                                      <a:schemeClr val="accent6">
                                        <a:lumMod val="75000"/>
                                      </a:schemeClr>
                                    </a:solidFill>
                                    <a:latin typeface="Cambria Math" panose="02040503050406030204" pitchFamily="18" charset="0"/>
                                  </a:rPr>
                                  <m:t>𝑘</m:t>
                                </m:r>
                                <m:r>
                                  <a:rPr lang="en-US" sz="1600" i="1">
                                    <a:solidFill>
                                      <a:schemeClr val="accent6">
                                        <a:lumMod val="75000"/>
                                      </a:schemeClr>
                                    </a:solidFill>
                                    <a:latin typeface="Cambria Math" panose="02040503050406030204" pitchFamily="18" charset="0"/>
                                  </a:rPr>
                                  <m:t>+1</m:t>
                                </m:r>
                              </m:sub>
                            </m:sSub>
                          </m:e>
                        </m:d>
                      </m:num>
                      <m:den>
                        <m:r>
                          <a:rPr lang="en-US" sz="1600" i="1">
                            <a:solidFill>
                              <a:schemeClr val="accent6">
                                <a:lumMod val="75000"/>
                              </a:schemeClr>
                            </a:solidFill>
                            <a:latin typeface="Cambria Math" panose="02040503050406030204" pitchFamily="18" charset="0"/>
                            <a:ea typeface="Cambria Math" panose="02040503050406030204" pitchFamily="18" charset="0"/>
                          </a:rPr>
                          <m:t>𝕋</m:t>
                        </m:r>
                        <m:d>
                          <m:dPr>
                            <m:ctrlPr>
                              <a:rPr lang="en-US" sz="1600" b="0" i="1" smtClean="0">
                                <a:solidFill>
                                  <a:schemeClr val="accent6">
                                    <a:lumMod val="75000"/>
                                  </a:schemeClr>
                                </a:solidFill>
                                <a:latin typeface="Cambria Math" panose="02040503050406030204" pitchFamily="18" charset="0"/>
                                <a:ea typeface="Cambria Math" panose="02040503050406030204" pitchFamily="18" charset="0"/>
                              </a:rPr>
                            </m:ctrlPr>
                          </m:dPr>
                          <m:e>
                            <m:sSub>
                              <m:sSubPr>
                                <m:ctrlPr>
                                  <a:rPr lang="en-US" sz="1600" i="1">
                                    <a:solidFill>
                                      <a:schemeClr val="accent6">
                                        <a:lumMod val="75000"/>
                                      </a:schemeClr>
                                    </a:solidFill>
                                    <a:latin typeface="Cambria Math" panose="02040503050406030204" pitchFamily="18" charset="0"/>
                                    <a:ea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𝜃</m:t>
                                </m:r>
                              </m:e>
                              <m:sub>
                                <m:r>
                                  <a:rPr lang="en-US" sz="1600" i="1">
                                    <a:solidFill>
                                      <a:schemeClr val="accent6">
                                        <a:lumMod val="75000"/>
                                      </a:schemeClr>
                                    </a:solidFill>
                                    <a:latin typeface="Cambria Math" panose="02040503050406030204" pitchFamily="18" charset="0"/>
                                  </a:rPr>
                                  <m:t>𝑘</m:t>
                                </m:r>
                              </m:sub>
                            </m:sSub>
                          </m:e>
                        </m:d>
                      </m:den>
                    </m:f>
                    <m:r>
                      <a:rPr lang="en-US" sz="1600" b="0"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1600" dirty="0">
                  <a:solidFill>
                    <a:schemeClr val="accent6">
                      <a:lumMod val="75000"/>
                    </a:schemeClr>
                  </a:solidFill>
                  <a:latin typeface="Courier" pitchFamily="2" charset="0"/>
                </a:endParaRPr>
              </a:p>
              <a:p>
                <a:pPr marL="800100" lvl="1" indent="-342900">
                  <a:lnSpc>
                    <a:spcPct val="150000"/>
                  </a:lnSpc>
                  <a:buFont typeface="Courier New" panose="02070309020205020404" pitchFamily="49" charset="0"/>
                  <a:buChar char="o"/>
                </a:pPr>
                <a14:m>
                  <m:oMath xmlns:m="http://schemas.openxmlformats.org/officeDocument/2006/math">
                    <m:sSub>
                      <m:sSubPr>
                        <m:ctrlPr>
                          <a:rPr lang="en-US" sz="1600" i="1">
                            <a:solidFill>
                              <a:schemeClr val="accent6">
                                <a:lumMod val="75000"/>
                              </a:schemeClr>
                            </a:solidFill>
                            <a:latin typeface="Cambria Math" panose="02040503050406030204" pitchFamily="18" charset="0"/>
                          </a:rPr>
                        </m:ctrlPr>
                      </m:sSubPr>
                      <m:e>
                        <m:acc>
                          <m:accPr>
                            <m:chr m:val="̃"/>
                            <m:ctrlPr>
                              <a:rPr lang="en-US" sz="1600" i="1">
                                <a:solidFill>
                                  <a:schemeClr val="accent6">
                                    <a:lumMod val="75000"/>
                                  </a:schemeClr>
                                </a:solidFill>
                                <a:latin typeface="Cambria Math" panose="02040503050406030204" pitchFamily="18" charset="0"/>
                              </a:rPr>
                            </m:ctrlPr>
                          </m:accPr>
                          <m:e>
                            <m:r>
                              <a:rPr lang="en-US" sz="1600" i="1">
                                <a:solidFill>
                                  <a:schemeClr val="accent6">
                                    <a:lumMod val="75000"/>
                                  </a:schemeClr>
                                </a:solidFill>
                                <a:latin typeface="Cambria Math" panose="02040503050406030204" pitchFamily="18" charset="0"/>
                              </a:rPr>
                              <m:t>𝜃</m:t>
                            </m:r>
                          </m:e>
                        </m:acc>
                      </m:e>
                      <m:sub>
                        <m:r>
                          <a:rPr lang="en-US" sz="1600" i="1">
                            <a:solidFill>
                              <a:schemeClr val="accent6">
                                <a:lumMod val="75000"/>
                              </a:schemeClr>
                            </a:solidFill>
                            <a:latin typeface="Cambria Math" panose="02040503050406030204" pitchFamily="18" charset="0"/>
                          </a:rPr>
                          <m:t>𝑘</m:t>
                        </m:r>
                        <m:r>
                          <a:rPr lang="en-US" sz="1600" i="1">
                            <a:solidFill>
                              <a:schemeClr val="accent6">
                                <a:lumMod val="75000"/>
                              </a:schemeClr>
                            </a:solidFill>
                            <a:latin typeface="Cambria Math" panose="02040503050406030204" pitchFamily="18" charset="0"/>
                          </a:rPr>
                          <m:t>+1</m:t>
                        </m:r>
                      </m:sub>
                    </m:sSub>
                    <m:r>
                      <a:rPr lang="en-US" sz="1600" i="1">
                        <a:solidFill>
                          <a:schemeClr val="accent6">
                            <a:lumMod val="75000"/>
                          </a:schemeClr>
                        </a:solidFill>
                        <a:latin typeface="Cambria Math" panose="02040503050406030204" pitchFamily="18" charset="0"/>
                      </a:rPr>
                      <m:t>→</m:t>
                    </m:r>
                    <m:sSub>
                      <m:sSubPr>
                        <m:ctrlPr>
                          <a:rPr lang="en-US" sz="1600" i="1">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𝜃</m:t>
                        </m:r>
                      </m:e>
                      <m:sub>
                        <m:r>
                          <a:rPr lang="en-US" sz="1600" i="1">
                            <a:solidFill>
                              <a:schemeClr val="accent6">
                                <a:lumMod val="75000"/>
                              </a:schemeClr>
                            </a:solidFill>
                            <a:latin typeface="Cambria Math" panose="02040503050406030204" pitchFamily="18" charset="0"/>
                          </a:rPr>
                          <m:t>𝑘</m:t>
                        </m:r>
                        <m:r>
                          <a:rPr lang="en-US" sz="1600" i="1">
                            <a:solidFill>
                              <a:schemeClr val="accent6">
                                <a:lumMod val="75000"/>
                              </a:schemeClr>
                            </a:solidFill>
                            <a:latin typeface="Cambria Math" panose="02040503050406030204" pitchFamily="18" charset="0"/>
                          </a:rPr>
                          <m:t>+1</m:t>
                        </m:r>
                      </m:sub>
                    </m:sSub>
                  </m:oMath>
                </a14:m>
                <a:r>
                  <a:rPr lang="en-US" sz="1600" dirty="0">
                    <a:solidFill>
                      <a:schemeClr val="accent6">
                        <a:lumMod val="75000"/>
                      </a:schemeClr>
                    </a:solidFill>
                    <a:latin typeface="Courier" pitchFamily="2" charset="0"/>
                  </a:rPr>
                  <a:t> </a:t>
                </a:r>
                <a:r>
                  <a:rPr lang="en-US" sz="1600" dirty="0">
                    <a:solidFill>
                      <a:srgbClr val="05B050"/>
                    </a:solidFill>
                    <a:latin typeface="Courier" pitchFamily="2" charset="0"/>
                  </a:rPr>
                  <a:t>#accept</a:t>
                </a:r>
              </a:p>
              <a:p>
                <a:pPr marL="342900" indent="-342900">
                  <a:lnSpc>
                    <a:spcPct val="150000"/>
                  </a:lnSpc>
                  <a:buFont typeface="Courier New" panose="02070309020205020404" pitchFamily="49" charset="0"/>
                  <a:buChar char="o"/>
                </a:pPr>
                <a:r>
                  <a:rPr lang="en-US" sz="1600" dirty="0">
                    <a:solidFill>
                      <a:schemeClr val="accent6">
                        <a:lumMod val="75000"/>
                      </a:schemeClr>
                    </a:solidFill>
                    <a:latin typeface="Courier" pitchFamily="2" charset="0"/>
                  </a:rPr>
                  <a:t>else</a:t>
                </a:r>
              </a:p>
              <a:p>
                <a:pPr marL="800100" lvl="1" indent="-342900">
                  <a:lnSpc>
                    <a:spcPct val="150000"/>
                  </a:lnSpc>
                  <a:buFont typeface="Courier New" panose="02070309020205020404" pitchFamily="49" charset="0"/>
                  <a:buChar char="o"/>
                </a:pPr>
                <a:r>
                  <a:rPr lang="en-US" sz="1600" dirty="0">
                    <a:solidFill>
                      <a:schemeClr val="accent6">
                        <a:lumMod val="75000"/>
                      </a:schemeClr>
                    </a:solidFill>
                  </a:rPr>
                  <a:t> </a:t>
                </a:r>
                <a14:m>
                  <m:oMath xmlns:m="http://schemas.openxmlformats.org/officeDocument/2006/math">
                    <m:sSub>
                      <m:sSubPr>
                        <m:ctrlPr>
                          <a:rPr lang="en-US" sz="1600" i="1">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𝜃</m:t>
                        </m:r>
                      </m:e>
                      <m:sub>
                        <m:r>
                          <a:rPr lang="en-US" sz="1600" i="1">
                            <a:solidFill>
                              <a:schemeClr val="accent6">
                                <a:lumMod val="75000"/>
                              </a:schemeClr>
                            </a:solidFill>
                            <a:latin typeface="Cambria Math" panose="02040503050406030204" pitchFamily="18" charset="0"/>
                          </a:rPr>
                          <m:t>𝑘</m:t>
                        </m:r>
                      </m:sub>
                    </m:sSub>
                    <m:r>
                      <a:rPr lang="en-US" sz="1600" b="0" i="1" smtClean="0">
                        <a:solidFill>
                          <a:schemeClr val="accent6">
                            <a:lumMod val="75000"/>
                          </a:schemeClr>
                        </a:solidFill>
                        <a:latin typeface="Cambria Math" panose="02040503050406030204" pitchFamily="18" charset="0"/>
                      </a:rPr>
                      <m:t>   →</m:t>
                    </m:r>
                    <m:sSub>
                      <m:sSubPr>
                        <m:ctrlPr>
                          <a:rPr lang="en-US" sz="1600" i="1">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𝜃</m:t>
                        </m:r>
                      </m:e>
                      <m:sub>
                        <m:r>
                          <a:rPr lang="en-US" sz="1600" i="1">
                            <a:solidFill>
                              <a:schemeClr val="accent6">
                                <a:lumMod val="75000"/>
                              </a:schemeClr>
                            </a:solidFill>
                            <a:latin typeface="Cambria Math" panose="02040503050406030204" pitchFamily="18" charset="0"/>
                          </a:rPr>
                          <m:t>𝑘</m:t>
                        </m:r>
                        <m:r>
                          <a:rPr lang="en-US" sz="1600" b="0" i="1" smtClean="0">
                            <a:solidFill>
                              <a:schemeClr val="accent6">
                                <a:lumMod val="75000"/>
                              </a:schemeClr>
                            </a:solidFill>
                            <a:latin typeface="Cambria Math" panose="02040503050406030204" pitchFamily="18" charset="0"/>
                          </a:rPr>
                          <m:t>+1</m:t>
                        </m:r>
                      </m:sub>
                    </m:sSub>
                  </m:oMath>
                </a14:m>
                <a:r>
                  <a:rPr lang="en-US" sz="1600" dirty="0">
                    <a:solidFill>
                      <a:schemeClr val="accent6">
                        <a:lumMod val="75000"/>
                      </a:schemeClr>
                    </a:solidFill>
                    <a:latin typeface="Courier" pitchFamily="2" charset="0"/>
                  </a:rPr>
                  <a:t> </a:t>
                </a:r>
                <a:r>
                  <a:rPr lang="en-US" sz="1600" dirty="0">
                    <a:solidFill>
                      <a:srgbClr val="FF0000"/>
                    </a:solidFill>
                    <a:latin typeface="Courier" pitchFamily="2" charset="0"/>
                  </a:rPr>
                  <a:t>#reject</a:t>
                </a:r>
              </a:p>
              <a:p>
                <a:pPr marL="342900" indent="-342900">
                  <a:lnSpc>
                    <a:spcPct val="150000"/>
                  </a:lnSpc>
                  <a:buFont typeface="Courier New" panose="02070309020205020404" pitchFamily="49" charset="0"/>
                  <a:buChar char="o"/>
                </a:pPr>
                <a:r>
                  <a:rPr lang="en-US" sz="1600" b="1" dirty="0">
                    <a:solidFill>
                      <a:schemeClr val="accent6">
                        <a:lumMod val="75000"/>
                      </a:schemeClr>
                    </a:solidFill>
                    <a:latin typeface="Courier" pitchFamily="2" charset="0"/>
                  </a:rPr>
                  <a:t>return </a:t>
                </a:r>
                <a14:m>
                  <m:oMath xmlns:m="http://schemas.openxmlformats.org/officeDocument/2006/math">
                    <m:sSub>
                      <m:sSubPr>
                        <m:ctrlPr>
                          <a:rPr lang="en-US" sz="1600" b="1" i="1">
                            <a:solidFill>
                              <a:schemeClr val="accent6">
                                <a:lumMod val="75000"/>
                              </a:schemeClr>
                            </a:solidFill>
                            <a:latin typeface="Cambria Math" panose="02040503050406030204" pitchFamily="18" charset="0"/>
                          </a:rPr>
                        </m:ctrlPr>
                      </m:sSubPr>
                      <m:e>
                        <m:r>
                          <a:rPr lang="en-US" sz="1600" b="1" i="1">
                            <a:solidFill>
                              <a:schemeClr val="accent6">
                                <a:lumMod val="75000"/>
                              </a:schemeClr>
                            </a:solidFill>
                            <a:latin typeface="Cambria Math" panose="02040503050406030204" pitchFamily="18" charset="0"/>
                          </a:rPr>
                          <m:t>𝜽</m:t>
                        </m:r>
                      </m:e>
                      <m:sub>
                        <m:r>
                          <a:rPr lang="en-US" sz="1600" b="1" i="1">
                            <a:solidFill>
                              <a:schemeClr val="accent6">
                                <a:lumMod val="75000"/>
                              </a:schemeClr>
                            </a:solidFill>
                            <a:latin typeface="Cambria Math" panose="02040503050406030204" pitchFamily="18" charset="0"/>
                          </a:rPr>
                          <m:t>𝒌</m:t>
                        </m:r>
                        <m:r>
                          <a:rPr lang="en-US" sz="1600" b="1" i="1">
                            <a:solidFill>
                              <a:schemeClr val="accent6">
                                <a:lumMod val="75000"/>
                              </a:schemeClr>
                            </a:solidFill>
                            <a:latin typeface="Cambria Math" panose="02040503050406030204" pitchFamily="18" charset="0"/>
                          </a:rPr>
                          <m:t>+</m:t>
                        </m:r>
                        <m:r>
                          <a:rPr lang="en-US" sz="1600" b="1" i="1">
                            <a:solidFill>
                              <a:schemeClr val="accent6">
                                <a:lumMod val="75000"/>
                              </a:schemeClr>
                            </a:solidFill>
                            <a:latin typeface="Cambria Math" panose="02040503050406030204" pitchFamily="18" charset="0"/>
                          </a:rPr>
                          <m:t>𝟏</m:t>
                        </m:r>
                      </m:sub>
                    </m:sSub>
                  </m:oMath>
                </a14:m>
                <a:r>
                  <a:rPr lang="en-US" sz="1600" b="1" dirty="0">
                    <a:solidFill>
                      <a:schemeClr val="accent6">
                        <a:lumMod val="75000"/>
                      </a:schemeClr>
                    </a:solidFill>
                    <a:latin typeface="Courier" pitchFamily="2" charset="0"/>
                  </a:rPr>
                  <a:t> </a:t>
                </a:r>
              </a:p>
            </p:txBody>
          </p:sp>
        </mc:Choice>
        <mc:Fallback>
          <p:sp>
            <p:nvSpPr>
              <p:cNvPr id="6" name="TextBox 5">
                <a:extLst>
                  <a:ext uri="{FF2B5EF4-FFF2-40B4-BE49-F238E27FC236}">
                    <a16:creationId xmlns:a16="http://schemas.microsoft.com/office/drawing/2014/main" id="{8F79C3B9-7245-14B3-AEDC-7CD8B2D9CEE0}"/>
                  </a:ext>
                </a:extLst>
              </p:cNvPr>
              <p:cNvSpPr txBox="1">
                <a:spLocks noRot="1" noChangeAspect="1" noMove="1" noResize="1" noEditPoints="1" noAdjustHandles="1" noChangeArrowheads="1" noChangeShapeType="1" noTextEdit="1"/>
              </p:cNvSpPr>
              <p:nvPr/>
            </p:nvSpPr>
            <p:spPr>
              <a:xfrm>
                <a:off x="5261826" y="1668353"/>
                <a:ext cx="3546363" cy="3261534"/>
              </a:xfrm>
              <a:prstGeom prst="rect">
                <a:avLst/>
              </a:prstGeom>
              <a:blipFill>
                <a:blip r:embed="rId12"/>
                <a:stretch>
                  <a:fillRect l="-1071" b="-1550"/>
                </a:stretch>
              </a:blipFill>
              <a:ln w="28575">
                <a:noFill/>
              </a:ln>
            </p:spPr>
            <p:txBody>
              <a:bodyPr/>
              <a:lstStyle/>
              <a:p>
                <a:r>
                  <a:rPr lang="en-US">
                    <a:noFill/>
                  </a:rPr>
                  <a:t> </a:t>
                </a:r>
              </a:p>
            </p:txBody>
          </p:sp>
        </mc:Fallback>
      </mc:AlternateContent>
      <p:pic>
        <p:nvPicPr>
          <p:cNvPr id="3" name="random-walk_gaussian.mp4">
            <a:hlinkClick r:id="" action="ppaction://media"/>
            <a:extLst>
              <a:ext uri="{FF2B5EF4-FFF2-40B4-BE49-F238E27FC236}">
                <a16:creationId xmlns:a16="http://schemas.microsoft.com/office/drawing/2014/main" id="{2240E7F6-09FB-6AA2-4E05-7F43972A2B5B}"/>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2812064" y="1446331"/>
            <a:ext cx="2398563" cy="2398563"/>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F74AD8C-0895-5470-1313-6B9AB345BF0C}"/>
                  </a:ext>
                </a:extLst>
              </p:cNvPr>
              <p:cNvSpPr txBox="1"/>
              <p:nvPr/>
            </p:nvSpPr>
            <p:spPr>
              <a:xfrm>
                <a:off x="5126686" y="4991476"/>
                <a:ext cx="621856" cy="47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1" i="1" smtClean="0">
                              <a:solidFill>
                                <a:srgbClr val="FFFF00"/>
                              </a:solidFill>
                              <a:latin typeface="Cambria Math" panose="02040503050406030204" pitchFamily="18" charset="0"/>
                            </a:rPr>
                          </m:ctrlPr>
                        </m:sSupPr>
                        <m:e>
                          <m:r>
                            <a:rPr lang="en-US" b="1" i="1" smtClean="0">
                              <a:solidFill>
                                <a:srgbClr val="FFFF00"/>
                              </a:solidFill>
                              <a:latin typeface="Cambria Math" panose="02040503050406030204" pitchFamily="18" charset="0"/>
                            </a:rPr>
                            <m:t>𝝈</m:t>
                          </m:r>
                        </m:e>
                        <m:sup>
                          <m:r>
                            <a:rPr lang="en-US" b="1" i="1" smtClean="0">
                              <a:solidFill>
                                <a:srgbClr val="FFFF00"/>
                              </a:solidFill>
                              <a:latin typeface="Cambria Math" panose="02040503050406030204" pitchFamily="18" charset="0"/>
                            </a:rPr>
                            <m:t>𝟐</m:t>
                          </m:r>
                        </m:sup>
                      </m:sSup>
                      <m:r>
                        <a:rPr lang="en-US" b="1" i="1" smtClean="0">
                          <a:solidFill>
                            <a:srgbClr val="FFFF00"/>
                          </a:solidFill>
                          <a:latin typeface="Cambria Math" panose="02040503050406030204" pitchFamily="18" charset="0"/>
                        </a:rPr>
                        <m:t>:</m:t>
                      </m:r>
                    </m:oMath>
                  </m:oMathPara>
                </a14:m>
                <a:endParaRPr lang="en-US" dirty="0"/>
              </a:p>
            </p:txBody>
          </p:sp>
        </mc:Choice>
        <mc:Fallback>
          <p:sp>
            <p:nvSpPr>
              <p:cNvPr id="13" name="TextBox 12">
                <a:extLst>
                  <a:ext uri="{FF2B5EF4-FFF2-40B4-BE49-F238E27FC236}">
                    <a16:creationId xmlns:a16="http://schemas.microsoft.com/office/drawing/2014/main" id="{BF74AD8C-0895-5470-1313-6B9AB345BF0C}"/>
                  </a:ext>
                </a:extLst>
              </p:cNvPr>
              <p:cNvSpPr txBox="1">
                <a:spLocks noRot="1" noChangeAspect="1" noMove="1" noResize="1" noEditPoints="1" noAdjustHandles="1" noChangeArrowheads="1" noChangeShapeType="1" noTextEdit="1"/>
              </p:cNvSpPr>
              <p:nvPr/>
            </p:nvSpPr>
            <p:spPr>
              <a:xfrm>
                <a:off x="5126686" y="4991476"/>
                <a:ext cx="621856" cy="47000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BC36A6A9-84AC-0B75-30ED-C1537CBE6381}"/>
                  </a:ext>
                </a:extLst>
              </p:cNvPr>
              <p:cNvSpPr txBox="1"/>
              <p:nvPr/>
            </p:nvSpPr>
            <p:spPr>
              <a:xfrm rot="2723858">
                <a:off x="1272486" y="5612415"/>
                <a:ext cx="14128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solidFill>
                            <a:schemeClr val="accent6">
                              <a:lumMod val="75000"/>
                            </a:schemeClr>
                          </a:solidFill>
                          <a:latin typeface="Cambria Math" panose="02040503050406030204" pitchFamily="18" charset="0"/>
                          <a:ea typeface="Cambria Math" panose="02040503050406030204" pitchFamily="18" charset="0"/>
                        </a:rPr>
                        <m:t>𝕋</m:t>
                      </m:r>
                      <m:d>
                        <m:dPr>
                          <m:ctrlPr>
                            <a:rPr lang="en-US" sz="1400" i="1">
                              <a:solidFill>
                                <a:srgbClr val="49075C"/>
                              </a:solidFill>
                              <a:latin typeface="Cambria Math" panose="02040503050406030204" pitchFamily="18" charset="0"/>
                            </a:rPr>
                          </m:ctrlPr>
                        </m:dPr>
                        <m:e>
                          <m:r>
                            <a:rPr lang="en-US" sz="1400" i="1">
                              <a:solidFill>
                                <a:srgbClr val="49075C"/>
                              </a:solidFill>
                              <a:latin typeface="Cambria Math" panose="02040503050406030204" pitchFamily="18" charset="0"/>
                            </a:rPr>
                            <m:t>𝜃</m:t>
                          </m:r>
                        </m:e>
                      </m:d>
                      <m:r>
                        <a:rPr lang="en-US" sz="1400" i="1">
                          <a:solidFill>
                            <a:srgbClr val="49075C"/>
                          </a:solidFill>
                          <a:latin typeface="Cambria Math" panose="02040503050406030204" pitchFamily="18" charset="0"/>
                        </a:rPr>
                        <m:t>:</m:t>
                      </m:r>
                      <m:r>
                        <a:rPr lang="en-US" sz="1400" b="0" i="1" smtClean="0">
                          <a:solidFill>
                            <a:srgbClr val="49075C"/>
                          </a:solidFill>
                          <a:latin typeface="Cambria Math" panose="02040503050406030204" pitchFamily="18" charset="0"/>
                        </a:rPr>
                        <m:t> </m:t>
                      </m:r>
                      <m:r>
                        <a:rPr lang="en-US" sz="1400" b="0" i="1" smtClean="0">
                          <a:solidFill>
                            <a:srgbClr val="49075C"/>
                          </a:solidFill>
                          <a:latin typeface="Cambria Math" panose="02040503050406030204" pitchFamily="18" charset="0"/>
                        </a:rPr>
                        <m:t>𝐼𝑠𝑜𝐿𝑎𝑝𝑙𝑎𝑐𝑒</m:t>
                      </m:r>
                    </m:oMath>
                  </m:oMathPara>
                </a14:m>
                <a:endParaRPr lang="en-US" sz="1400" dirty="0">
                  <a:solidFill>
                    <a:srgbClr val="49075C"/>
                  </a:solidFill>
                </a:endParaRPr>
              </a:p>
            </p:txBody>
          </p:sp>
        </mc:Choice>
        <mc:Fallback>
          <p:sp>
            <p:nvSpPr>
              <p:cNvPr id="14" name="TextBox 13">
                <a:extLst>
                  <a:ext uri="{FF2B5EF4-FFF2-40B4-BE49-F238E27FC236}">
                    <a16:creationId xmlns:a16="http://schemas.microsoft.com/office/drawing/2014/main" id="{BC36A6A9-84AC-0B75-30ED-C1537CBE6381}"/>
                  </a:ext>
                </a:extLst>
              </p:cNvPr>
              <p:cNvSpPr txBox="1">
                <a:spLocks noRot="1" noChangeAspect="1" noMove="1" noResize="1" noEditPoints="1" noAdjustHandles="1" noChangeArrowheads="1" noChangeShapeType="1" noTextEdit="1"/>
              </p:cNvSpPr>
              <p:nvPr/>
            </p:nvSpPr>
            <p:spPr>
              <a:xfrm rot="2723858">
                <a:off x="1272486" y="5612415"/>
                <a:ext cx="1412887" cy="215444"/>
              </a:xfrm>
              <a:prstGeom prst="rect">
                <a:avLst/>
              </a:prstGeom>
              <a:blipFill>
                <a:blip r:embed="rId15"/>
                <a:stretch>
                  <a:fillRect l="-2174" r="-3261" b="-75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A0B86B7-98C7-DB06-5ED5-B13EC4B0CB6C}"/>
                  </a:ext>
                </a:extLst>
              </p:cNvPr>
              <p:cNvSpPr txBox="1"/>
              <p:nvPr/>
            </p:nvSpPr>
            <p:spPr>
              <a:xfrm>
                <a:off x="3431897" y="3881516"/>
                <a:ext cx="1411412" cy="215444"/>
              </a:xfrm>
              <a:prstGeom prst="rect">
                <a:avLst/>
              </a:prstGeom>
              <a:noFill/>
            </p:spPr>
            <p:txBody>
              <a:bodyPr wrap="none" lIns="0" tIns="0" rIns="0" bIns="0" rtlCol="0">
                <a:spAutoFit/>
                <a:scene3d>
                  <a:camera prst="orthographicFront">
                    <a:rot lat="0" lon="0" rev="0"/>
                  </a:camera>
                  <a:lightRig rig="threePt" dir="t"/>
                </a:scene3d>
              </a:bodyPr>
              <a:lstStyle/>
              <a:p>
                <a:pPr/>
                <a14:m>
                  <m:oMathPara xmlns:m="http://schemas.openxmlformats.org/officeDocument/2006/math">
                    <m:oMathParaPr>
                      <m:jc m:val="centerGroup"/>
                    </m:oMathParaPr>
                    <m:oMath xmlns:m="http://schemas.openxmlformats.org/officeDocument/2006/math">
                      <m:r>
                        <a:rPr lang="en-US" sz="1400" i="1">
                          <a:solidFill>
                            <a:schemeClr val="accent6">
                              <a:lumMod val="75000"/>
                            </a:schemeClr>
                          </a:solidFill>
                          <a:latin typeface="Cambria Math" panose="02040503050406030204" pitchFamily="18" charset="0"/>
                          <a:ea typeface="Cambria Math" panose="02040503050406030204" pitchFamily="18" charset="0"/>
                        </a:rPr>
                        <m:t>𝕋</m:t>
                      </m:r>
                      <m:d>
                        <m:dPr>
                          <m:ctrlPr>
                            <a:rPr lang="en-US" sz="1400" b="0" i="1" smtClean="0">
                              <a:solidFill>
                                <a:srgbClr val="49075C"/>
                              </a:solidFill>
                              <a:latin typeface="Cambria Math" panose="02040503050406030204" pitchFamily="18" charset="0"/>
                            </a:rPr>
                          </m:ctrlPr>
                        </m:dPr>
                        <m:e>
                          <m:r>
                            <a:rPr lang="en-US" sz="1400" b="0" i="1" smtClean="0">
                              <a:solidFill>
                                <a:srgbClr val="49075C"/>
                              </a:solidFill>
                              <a:latin typeface="Cambria Math" panose="02040503050406030204" pitchFamily="18" charset="0"/>
                            </a:rPr>
                            <m:t>𝜃</m:t>
                          </m:r>
                        </m:e>
                      </m:d>
                      <m:r>
                        <a:rPr lang="en-US" sz="1400" b="0" i="1" smtClean="0">
                          <a:solidFill>
                            <a:srgbClr val="49075C"/>
                          </a:solidFill>
                          <a:latin typeface="Cambria Math" panose="02040503050406030204" pitchFamily="18" charset="0"/>
                        </a:rPr>
                        <m:t>: </m:t>
                      </m:r>
                      <m:r>
                        <a:rPr lang="en-US" sz="1400" b="0" i="1" smtClean="0">
                          <a:solidFill>
                            <a:srgbClr val="49075C"/>
                          </a:solidFill>
                          <a:latin typeface="Cambria Math" panose="02040503050406030204" pitchFamily="18" charset="0"/>
                        </a:rPr>
                        <m:t>𝐼𝑠𝑜𝑁𝑜𝑟𝑚𝑎𝑙</m:t>
                      </m:r>
                    </m:oMath>
                  </m:oMathPara>
                </a14:m>
                <a:endParaRPr lang="en-US" sz="1400" dirty="0">
                  <a:solidFill>
                    <a:srgbClr val="49075C"/>
                  </a:solidFill>
                </a:endParaRPr>
              </a:p>
            </p:txBody>
          </p:sp>
        </mc:Choice>
        <mc:Fallback>
          <p:sp>
            <p:nvSpPr>
              <p:cNvPr id="16" name="TextBox 15">
                <a:extLst>
                  <a:ext uri="{FF2B5EF4-FFF2-40B4-BE49-F238E27FC236}">
                    <a16:creationId xmlns:a16="http://schemas.microsoft.com/office/drawing/2014/main" id="{EA0B86B7-98C7-DB06-5ED5-B13EC4B0CB6C}"/>
                  </a:ext>
                </a:extLst>
              </p:cNvPr>
              <p:cNvSpPr txBox="1">
                <a:spLocks noRot="1" noChangeAspect="1" noMove="1" noResize="1" noEditPoints="1" noAdjustHandles="1" noChangeArrowheads="1" noChangeShapeType="1" noTextEdit="1"/>
              </p:cNvSpPr>
              <p:nvPr/>
            </p:nvSpPr>
            <p:spPr>
              <a:xfrm>
                <a:off x="3431897" y="3881516"/>
                <a:ext cx="1411412" cy="215444"/>
              </a:xfrm>
              <a:prstGeom prst="rect">
                <a:avLst/>
              </a:prstGeom>
              <a:blipFill>
                <a:blip r:embed="rId16"/>
                <a:stretch>
                  <a:fillRect l="-2679" t="-11111" r="-1786"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3120551-58BD-CB0D-9AF4-05BDFA18F011}"/>
                  </a:ext>
                </a:extLst>
              </p:cNvPr>
              <p:cNvSpPr txBox="1"/>
              <p:nvPr/>
            </p:nvSpPr>
            <p:spPr>
              <a:xfrm>
                <a:off x="509773" y="3864476"/>
                <a:ext cx="164532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solidFill>
                            <a:schemeClr val="accent6">
                              <a:lumMod val="75000"/>
                            </a:schemeClr>
                          </a:solidFill>
                          <a:latin typeface="Cambria Math" panose="02040503050406030204" pitchFamily="18" charset="0"/>
                          <a:ea typeface="Cambria Math" panose="02040503050406030204" pitchFamily="18" charset="0"/>
                        </a:rPr>
                        <m:t>𝕋</m:t>
                      </m:r>
                      <m:d>
                        <m:dPr>
                          <m:ctrlPr>
                            <a:rPr lang="en-US" sz="1400" b="0" i="1" smtClean="0">
                              <a:solidFill>
                                <a:srgbClr val="49075C"/>
                              </a:solidFill>
                              <a:latin typeface="Cambria Math" panose="02040503050406030204" pitchFamily="18" charset="0"/>
                            </a:rPr>
                          </m:ctrlPr>
                        </m:dPr>
                        <m:e>
                          <m:r>
                            <a:rPr lang="en-US" sz="1400" b="0" i="1" smtClean="0">
                              <a:solidFill>
                                <a:srgbClr val="49075C"/>
                              </a:solidFill>
                              <a:latin typeface="Cambria Math" panose="02040503050406030204" pitchFamily="18" charset="0"/>
                            </a:rPr>
                            <m:t>𝜃</m:t>
                          </m:r>
                        </m:e>
                      </m:d>
                      <m:r>
                        <a:rPr lang="en-US" sz="1400" b="0" i="1" smtClean="0">
                          <a:solidFill>
                            <a:srgbClr val="49075C"/>
                          </a:solidFill>
                          <a:latin typeface="Cambria Math" panose="02040503050406030204" pitchFamily="18" charset="0"/>
                        </a:rPr>
                        <m:t>: </m:t>
                      </m:r>
                      <m:r>
                        <a:rPr lang="en-US" sz="1400" b="0" i="1" smtClean="0">
                          <a:solidFill>
                            <a:srgbClr val="49075C"/>
                          </a:solidFill>
                          <a:latin typeface="Cambria Math" panose="02040503050406030204" pitchFamily="18" charset="0"/>
                        </a:rPr>
                        <m:t>𝐼𝑠𝑜𝐻𝑜𝑟𝑠𝑒𝑠h𝑜𝑒</m:t>
                      </m:r>
                    </m:oMath>
                  </m:oMathPara>
                </a14:m>
                <a:endParaRPr lang="en-US" sz="1400" dirty="0">
                  <a:solidFill>
                    <a:srgbClr val="49075C"/>
                  </a:solidFill>
                </a:endParaRPr>
              </a:p>
            </p:txBody>
          </p:sp>
        </mc:Choice>
        <mc:Fallback>
          <p:sp>
            <p:nvSpPr>
              <p:cNvPr id="17" name="TextBox 16">
                <a:extLst>
                  <a:ext uri="{FF2B5EF4-FFF2-40B4-BE49-F238E27FC236}">
                    <a16:creationId xmlns:a16="http://schemas.microsoft.com/office/drawing/2014/main" id="{63120551-58BD-CB0D-9AF4-05BDFA18F011}"/>
                  </a:ext>
                </a:extLst>
              </p:cNvPr>
              <p:cNvSpPr txBox="1">
                <a:spLocks noRot="1" noChangeAspect="1" noMove="1" noResize="1" noEditPoints="1" noAdjustHandles="1" noChangeArrowheads="1" noChangeShapeType="1" noTextEdit="1"/>
              </p:cNvSpPr>
              <p:nvPr/>
            </p:nvSpPr>
            <p:spPr>
              <a:xfrm>
                <a:off x="509773" y="3864476"/>
                <a:ext cx="1645322" cy="215444"/>
              </a:xfrm>
              <a:prstGeom prst="rect">
                <a:avLst/>
              </a:prstGeom>
              <a:blipFill>
                <a:blip r:embed="rId17"/>
                <a:stretch>
                  <a:fillRect l="-2308" t="-11111" r="-2308" b="-33333"/>
                </a:stretch>
              </a:blipFill>
            </p:spPr>
            <p:txBody>
              <a:bodyPr/>
              <a:lstStyle/>
              <a:p>
                <a:r>
                  <a:rPr lang="en-US">
                    <a:noFill/>
                  </a:rPr>
                  <a:t> </a:t>
                </a:r>
              </a:p>
            </p:txBody>
          </p:sp>
        </mc:Fallback>
      </mc:AlternateContent>
      <p:pic>
        <p:nvPicPr>
          <p:cNvPr id="15" name="random-walk_horseshoe-warrows.mp4">
            <a:hlinkClick r:id="" action="ppaction://media"/>
            <a:extLst>
              <a:ext uri="{FF2B5EF4-FFF2-40B4-BE49-F238E27FC236}">
                <a16:creationId xmlns:a16="http://schemas.microsoft.com/office/drawing/2014/main" id="{3433E561-4FE3-C92C-C502-F5ABA53AEA45}"/>
              </a:ext>
            </a:extLst>
          </p:cNvPr>
          <p:cNvPicPr>
            <a:picLocks noChangeAspect="1"/>
          </p:cNvPicPr>
          <p:nvPr>
            <a:videoFile r:link="rId6"/>
            <p:extLst>
              <p:ext uri="{DAA4B4D4-6D71-4841-9C94-3DE7FCFB9230}">
                <p14:media xmlns:p14="http://schemas.microsoft.com/office/powerpoint/2010/main" r:embed="rId5"/>
              </p:ext>
            </p:extLst>
          </p:nvPr>
        </p:nvPicPr>
        <p:blipFill>
          <a:blip r:embed="rId18"/>
          <a:stretch>
            <a:fillRect/>
          </a:stretch>
        </p:blipFill>
        <p:spPr>
          <a:xfrm>
            <a:off x="187735" y="1403254"/>
            <a:ext cx="2438836" cy="2438836"/>
          </a:xfrm>
          <a:prstGeom prst="rect">
            <a:avLst/>
          </a:prstGeom>
        </p:spPr>
      </p:pic>
    </p:spTree>
    <p:extLst>
      <p:ext uri="{BB962C8B-B14F-4D97-AF65-F5344CB8AC3E}">
        <p14:creationId xmlns:p14="http://schemas.microsoft.com/office/powerpoint/2010/main" val="174282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0" fill="hold"/>
                                        <p:tgtEl>
                                          <p:spTgt spid="3"/>
                                        </p:tgtEl>
                                      </p:cBhvr>
                                    </p:cmd>
                                  </p:childTnLst>
                                </p:cTn>
                              </p:par>
                              <p:par>
                                <p:cTn id="7" presetID="1" presetClass="mediacall" presetSubtype="0" fill="hold" nodeType="withEffect">
                                  <p:stCondLst>
                                    <p:cond delay="0"/>
                                  </p:stCondLst>
                                  <p:childTnLst>
                                    <p:cmd type="call" cmd="playFrom(0.0)">
                                      <p:cBhvr>
                                        <p:cTn id="8" dur="200000" fill="hold"/>
                                        <p:tgtEl>
                                          <p:spTgt spid="4"/>
                                        </p:tgtEl>
                                      </p:cBhvr>
                                    </p:cmd>
                                  </p:childTnLst>
                                </p:cTn>
                              </p:par>
                              <p:par>
                                <p:cTn id="9" presetID="1" presetClass="mediacall" presetSubtype="0" fill="hold" nodeType="withEffect">
                                  <p:stCondLst>
                                    <p:cond delay="0"/>
                                  </p:stCondLst>
                                  <p:childTnLst>
                                    <p:cmd type="call" cmd="playFrom(0.0)">
                                      <p:cBhvr>
                                        <p:cTn id="10" dur="200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mute="1">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video>
              <p:cMediaNode vol="80000">
                <p:cTn id="23" fill="hold" display="0">
                  <p:stCondLst>
                    <p:cond delay="indefinite"/>
                  </p:stCondLst>
                </p:cTn>
                <p:tgtEl>
                  <p:spTgt spid="15"/>
                </p:tgtEl>
              </p:cMediaNode>
            </p:video>
            <p:seq concurrent="1" nextAc="seek">
              <p:cTn id="24" restart="whenNotActive" fill="hold" evtFilter="cancelBubble" nodeType="interactiveSeq">
                <p:stCondLst>
                  <p:cond evt="onClick" delay="0">
                    <p:tgtEl>
                      <p:spTgt spid="1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A50D448E-4181-4EBA-112C-07FAB4C105C9}"/>
              </a:ext>
            </a:extLst>
          </p:cNvPr>
          <p:cNvSpPr/>
          <p:nvPr/>
        </p:nvSpPr>
        <p:spPr bwMode="auto">
          <a:xfrm>
            <a:off x="5342021" y="5193816"/>
            <a:ext cx="3758110" cy="1188481"/>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4" name="hmc_laplace-2short.mp4">
            <a:hlinkClick r:id="" action="ppaction://media"/>
            <a:extLst>
              <a:ext uri="{FF2B5EF4-FFF2-40B4-BE49-F238E27FC236}">
                <a16:creationId xmlns:a16="http://schemas.microsoft.com/office/drawing/2014/main" id="{8AE6E3C4-A2E2-5E2F-B7DA-9A7937D2A53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332434" y="3599358"/>
            <a:ext cx="2805169" cy="2805169"/>
          </a:xfrm>
          <a:prstGeom prst="rect">
            <a:avLst/>
          </a:prstGeom>
        </p:spPr>
      </p:pic>
      <p:pic>
        <p:nvPicPr>
          <p:cNvPr id="3" name="hmc_horseshoe-2short.mp4">
            <a:hlinkClick r:id="" action="ppaction://media"/>
            <a:extLst>
              <a:ext uri="{FF2B5EF4-FFF2-40B4-BE49-F238E27FC236}">
                <a16:creationId xmlns:a16="http://schemas.microsoft.com/office/drawing/2014/main" id="{7E211FE6-3DC4-319D-F12C-69BB9AE93EF5}"/>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81499" y="1381710"/>
            <a:ext cx="2441590" cy="2441590"/>
          </a:xfrm>
          <a:prstGeom prst="rect">
            <a:avLst/>
          </a:prstGeom>
        </p:spPr>
      </p:pic>
      <mc:AlternateContent xmlns:mc="http://schemas.openxmlformats.org/markup-compatibility/2006">
        <mc:Choice xmlns:a14="http://schemas.microsoft.com/office/drawing/2010/main" Requires="a14">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0" y="351105"/>
                <a:ext cx="9144000" cy="838200"/>
              </a:xfrm>
            </p:spPr>
            <p:txBody>
              <a:bodyPr/>
              <a:lstStyle/>
              <a:p>
                <a:r>
                  <a:rPr lang="en-US" altLang="en-US" dirty="0">
                    <a:solidFill>
                      <a:srgbClr val="FFB300"/>
                    </a:solidFill>
                  </a:rPr>
                  <a:t>HMC: </a:t>
                </a:r>
                <a:r>
                  <a:rPr lang="en-US" altLang="en-US" dirty="0"/>
                  <a:t>Hamiltonian MC, </a:t>
                </a:r>
                <a14:m>
                  <m:oMath xmlns:m="http://schemas.openxmlformats.org/officeDocument/2006/math">
                    <m:r>
                      <a:rPr lang="en-US" sz="2400" b="0" i="1" smtClean="0">
                        <a:solidFill>
                          <a:schemeClr val="accent6">
                            <a:lumMod val="75000"/>
                          </a:schemeClr>
                        </a:solidFill>
                        <a:latin typeface="Cambria Math" panose="02040503050406030204" pitchFamily="18" charset="0"/>
                        <a:ea typeface="Cambria Math" panose="02040503050406030204" pitchFamily="18" charset="0"/>
                      </a:rPr>
                      <m:t>ℋ</m:t>
                    </m:r>
                    <m:d>
                      <m:d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rPr>
                          <m:t>𝜃</m:t>
                        </m:r>
                        <m:r>
                          <a:rPr lang="en-US" sz="2400" b="0" i="1">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𝜑</m:t>
                        </m:r>
                      </m:e>
                    </m:d>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rPr>
                      <m:t>−</m:t>
                    </m:r>
                    <m:func>
                      <m:funcPr>
                        <m:ctrlPr>
                          <a:rPr lang="en-US" sz="2400" b="0" i="1" smtClean="0">
                            <a:solidFill>
                              <a:schemeClr val="accent6">
                                <a:lumMod val="75000"/>
                              </a:schemeClr>
                            </a:solidFill>
                            <a:latin typeface="Cambria Math" panose="02040503050406030204" pitchFamily="18" charset="0"/>
                          </a:rPr>
                        </m:ctrlPr>
                      </m:funcPr>
                      <m:fName>
                        <m:r>
                          <m:rPr>
                            <m:sty m:val="p"/>
                          </m:rPr>
                          <a:rPr lang="en-US" sz="2400" b="0" i="0" smtClean="0">
                            <a:solidFill>
                              <a:schemeClr val="accent6">
                                <a:lumMod val="75000"/>
                              </a:schemeClr>
                            </a:solidFill>
                            <a:latin typeface="Cambria Math" panose="02040503050406030204" pitchFamily="18" charset="0"/>
                          </a:rPr>
                          <m:t>log</m:t>
                        </m:r>
                      </m:fName>
                      <m:e>
                        <m:r>
                          <a:rPr lang="en-US" sz="2400" b="0" i="1" smtClean="0">
                            <a:solidFill>
                              <a:schemeClr val="accent6">
                                <a:lumMod val="75000"/>
                              </a:schemeClr>
                            </a:solidFill>
                            <a:latin typeface="Cambria Math" panose="02040503050406030204" pitchFamily="18" charset="0"/>
                          </a:rPr>
                          <m:t>(</m:t>
                        </m:r>
                        <m:r>
                          <a:rPr lang="en-US" sz="2400" b="0" i="1" smtClean="0">
                            <a:solidFill>
                              <a:schemeClr val="accent6">
                                <a:lumMod val="75000"/>
                              </a:schemeClr>
                            </a:solidFill>
                            <a:latin typeface="Cambria Math" panose="02040503050406030204" pitchFamily="18" charset="0"/>
                            <a:ea typeface="Cambria Math" panose="02040503050406030204" pitchFamily="18" charset="0"/>
                          </a:rPr>
                          <m:t>ℙ</m:t>
                        </m:r>
                        <m:d>
                          <m:dPr>
                            <m:ctrlPr>
                              <a:rPr lang="en-US" sz="2400" b="0" i="1" smtClean="0">
                                <a:solidFill>
                                  <a:schemeClr val="accent6">
                                    <a:lumMod val="75000"/>
                                  </a:schemeClr>
                                </a:solidFill>
                                <a:latin typeface="Cambria Math" panose="02040503050406030204" pitchFamily="18" charset="0"/>
                                <a:ea typeface="Cambria Math" panose="02040503050406030204" pitchFamily="18" charset="0"/>
                              </a:rPr>
                            </m:ctrlPr>
                          </m:dPr>
                          <m:e>
                            <m:r>
                              <a:rPr lang="en-US" sz="2400" b="0" i="1" smtClean="0">
                                <a:solidFill>
                                  <a:schemeClr val="accent6">
                                    <a:lumMod val="75000"/>
                                  </a:schemeClr>
                                </a:solidFill>
                                <a:latin typeface="Cambria Math" panose="02040503050406030204" pitchFamily="18" charset="0"/>
                                <a:ea typeface="Cambria Math" panose="02040503050406030204" pitchFamily="18" charset="0"/>
                              </a:rPr>
                              <m:t>𝜑</m:t>
                            </m:r>
                          </m:e>
                          <m:e>
                            <m:r>
                              <a:rPr lang="en-US" sz="2400" b="0" i="1">
                                <a:solidFill>
                                  <a:schemeClr val="accent6">
                                    <a:lumMod val="75000"/>
                                  </a:schemeClr>
                                </a:solidFill>
                                <a:latin typeface="Cambria Math" panose="02040503050406030204" pitchFamily="18" charset="0"/>
                              </a:rPr>
                              <m:t>𝜃</m:t>
                            </m:r>
                          </m:e>
                        </m:d>
                        <m:r>
                          <a:rPr lang="en-US" sz="2400" b="0" i="1" smtClean="0">
                            <a:solidFill>
                              <a:schemeClr val="accent6">
                                <a:lumMod val="75000"/>
                              </a:schemeClr>
                            </a:solidFill>
                            <a:latin typeface="Cambria Math" panose="02040503050406030204" pitchFamily="18" charset="0"/>
                            <a:ea typeface="Cambria Math" panose="02040503050406030204" pitchFamily="18" charset="0"/>
                          </a:rPr>
                          <m:t>)</m:t>
                        </m:r>
                      </m:e>
                    </m:func>
                    <m:r>
                      <a:rPr lang="en-US" sz="2400" b="0" i="1" smtClean="0">
                        <a:solidFill>
                          <a:schemeClr val="accent6">
                            <a:lumMod val="75000"/>
                          </a:schemeClr>
                        </a:solidFill>
                        <a:latin typeface="Cambria Math" panose="02040503050406030204" pitchFamily="18" charset="0"/>
                      </a:rPr>
                      <m:t>−</m:t>
                    </m:r>
                    <m:func>
                      <m:funcPr>
                        <m:ctrlPr>
                          <a:rPr lang="en-US" sz="2400" b="0" i="1" smtClean="0">
                            <a:solidFill>
                              <a:schemeClr val="accent6">
                                <a:lumMod val="75000"/>
                              </a:schemeClr>
                            </a:solidFill>
                            <a:latin typeface="Cambria Math" panose="02040503050406030204" pitchFamily="18" charset="0"/>
                          </a:rPr>
                        </m:ctrlPr>
                      </m:funcPr>
                      <m:fName>
                        <m:r>
                          <m:rPr>
                            <m:sty m:val="p"/>
                          </m:rPr>
                          <a:rPr lang="en-US" sz="2400" b="0" i="0" smtClean="0">
                            <a:solidFill>
                              <a:schemeClr val="accent6">
                                <a:lumMod val="75000"/>
                              </a:schemeClr>
                            </a:solidFill>
                            <a:latin typeface="Cambria Math" panose="02040503050406030204" pitchFamily="18" charset="0"/>
                          </a:rPr>
                          <m:t>log</m:t>
                        </m:r>
                      </m:fName>
                      <m:e>
                        <m:r>
                          <a:rPr lang="en-US" sz="2400" b="0" i="1" smtClean="0">
                            <a:solidFill>
                              <a:schemeClr val="accent6">
                                <a:lumMod val="75000"/>
                              </a:schemeClr>
                            </a:solidFill>
                            <a:latin typeface="Cambria Math" panose="02040503050406030204" pitchFamily="18" charset="0"/>
                          </a:rPr>
                          <m:t>(</m:t>
                        </m:r>
                        <m:r>
                          <a:rPr lang="en-US" sz="2400" b="0" i="1">
                            <a:solidFill>
                              <a:schemeClr val="accent6">
                                <a:lumMod val="75000"/>
                              </a:schemeClr>
                            </a:solidFill>
                            <a:latin typeface="Cambria Math" panose="02040503050406030204" pitchFamily="18" charset="0"/>
                            <a:ea typeface="Cambria Math" panose="02040503050406030204" pitchFamily="18" charset="0"/>
                          </a:rPr>
                          <m:t>𝕋</m:t>
                        </m:r>
                        <m:r>
                          <a:rPr lang="en-US" sz="2400" b="0" i="1" smtClean="0">
                            <a:solidFill>
                              <a:schemeClr val="accent6">
                                <a:lumMod val="75000"/>
                              </a:schemeClr>
                            </a:solidFill>
                            <a:latin typeface="Cambria Math" panose="02040503050406030204" pitchFamily="18" charset="0"/>
                          </a:rPr>
                          <m:t>(</m:t>
                        </m:r>
                      </m:e>
                    </m:func>
                    <m:r>
                      <a:rPr lang="en-US" sz="2400" b="0" i="1" smtClean="0">
                        <a:solidFill>
                          <a:schemeClr val="accent6">
                            <a:lumMod val="75000"/>
                          </a:schemeClr>
                        </a:solidFill>
                        <a:latin typeface="Cambria Math" panose="02040503050406030204" pitchFamily="18" charset="0"/>
                      </a:rPr>
                      <m:t>𝜃</m:t>
                    </m:r>
                    <m:r>
                      <a:rPr lang="en-US" sz="2400" b="1" i="1" smtClean="0">
                        <a:solidFill>
                          <a:schemeClr val="accent6">
                            <a:lumMod val="75000"/>
                          </a:schemeClr>
                        </a:solidFill>
                        <a:latin typeface="Cambria Math" panose="02040503050406030204" pitchFamily="18" charset="0"/>
                      </a:rPr>
                      <m:t>))</m:t>
                    </m:r>
                  </m:oMath>
                </a14:m>
                <a:endParaRPr lang="en-US" altLang="en-US" sz="2400" dirty="0"/>
              </a:p>
            </p:txBody>
          </p:sp>
        </mc:Choice>
        <mc:Fallback>
          <p:sp>
            <p:nvSpPr>
              <p:cNvPr id="10242" name="Rectangle 2">
                <a:extLst>
                  <a:ext uri="{FF2B5EF4-FFF2-40B4-BE49-F238E27FC236}">
                    <a16:creationId xmlns:a16="http://schemas.microsoft.com/office/drawing/2014/main" id="{C290712B-67E5-E1BC-617C-4760B16E100A}"/>
                  </a:ext>
                </a:extLst>
              </p:cNvPr>
              <p:cNvSpPr>
                <a:spLocks noGrp="1" noRot="1" noChangeAspect="1" noMove="1" noResize="1" noEditPoints="1" noAdjustHandles="1" noChangeArrowheads="1" noChangeShapeType="1" noTextEdit="1"/>
              </p:cNvSpPr>
              <p:nvPr>
                <p:ph type="title"/>
              </p:nvPr>
            </p:nvSpPr>
            <p:spPr>
              <a:xfrm>
                <a:off x="0" y="351105"/>
                <a:ext cx="9144000" cy="838200"/>
              </a:xfrm>
              <a:blipFill>
                <a:blip r:embed="rId11"/>
                <a:stretch>
                  <a:fillRect l="-1528" t="-7463" r="-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F79C3B9-7245-14B3-AEDC-7CD8B2D9CEE0}"/>
                  </a:ext>
                </a:extLst>
              </p:cNvPr>
              <p:cNvSpPr txBox="1"/>
              <p:nvPr/>
            </p:nvSpPr>
            <p:spPr>
              <a:xfrm>
                <a:off x="5254034" y="1669270"/>
                <a:ext cx="3889967" cy="3443122"/>
              </a:xfrm>
              <a:prstGeom prst="rect">
                <a:avLst/>
              </a:prstGeom>
              <a:noFill/>
              <a:ln w="28575">
                <a:noFill/>
              </a:ln>
            </p:spPr>
            <p:txBody>
              <a:bodyPr wrap="square" rtlCol="0">
                <a:spAutoFit/>
              </a:bodyPr>
              <a:lstStyle/>
              <a:p>
                <a:pPr>
                  <a:lnSpc>
                    <a:spcPct val="150000"/>
                  </a:lnSpc>
                </a:pPr>
                <a:r>
                  <a:rPr lang="en-US" sz="1600" u="sng" dirty="0">
                    <a:solidFill>
                      <a:schemeClr val="accent6">
                        <a:lumMod val="75000"/>
                      </a:schemeClr>
                    </a:solidFill>
                    <a:latin typeface="Courier" pitchFamily="2" charset="0"/>
                  </a:rPr>
                  <a:t>hmc-transition(</a:t>
                </a:r>
                <a14:m>
                  <m:oMath xmlns:m="http://schemas.openxmlformats.org/officeDocument/2006/math">
                    <m:sSub>
                      <m:sSubPr>
                        <m:ctrlPr>
                          <a:rPr lang="en-US" sz="1600" i="1" u="sng">
                            <a:solidFill>
                              <a:schemeClr val="accent6">
                                <a:lumMod val="75000"/>
                              </a:schemeClr>
                            </a:solidFill>
                            <a:latin typeface="Cambria Math" panose="02040503050406030204" pitchFamily="18" charset="0"/>
                          </a:rPr>
                        </m:ctrlPr>
                      </m:sSubPr>
                      <m:e>
                        <m:r>
                          <a:rPr lang="en-US" sz="1600" i="1" u="sng">
                            <a:solidFill>
                              <a:schemeClr val="accent6">
                                <a:lumMod val="75000"/>
                              </a:schemeClr>
                            </a:solidFill>
                            <a:latin typeface="Cambria Math" panose="02040503050406030204" pitchFamily="18" charset="0"/>
                          </a:rPr>
                          <m:t>𝜃</m:t>
                        </m:r>
                      </m:e>
                      <m:sub>
                        <m:r>
                          <a:rPr lang="en-US" sz="1600" i="1" u="sng">
                            <a:solidFill>
                              <a:schemeClr val="accent6">
                                <a:lumMod val="75000"/>
                              </a:schemeClr>
                            </a:solidFill>
                            <a:latin typeface="Cambria Math" panose="02040503050406030204" pitchFamily="18" charset="0"/>
                          </a:rPr>
                          <m:t>𝑘</m:t>
                        </m:r>
                      </m:sub>
                    </m:sSub>
                  </m:oMath>
                </a14:m>
                <a:r>
                  <a:rPr lang="en-US" sz="1600" u="sng" dirty="0">
                    <a:solidFill>
                      <a:schemeClr val="accent6">
                        <a:lumMod val="75000"/>
                      </a:schemeClr>
                    </a:solidFill>
                    <a:latin typeface="Courier" pitchFamily="2" charset="0"/>
                  </a:rPr>
                  <a:t>)</a:t>
                </a:r>
              </a:p>
              <a:p>
                <a:pPr marL="342900" indent="-342900">
                  <a:lnSpc>
                    <a:spcPct val="150000"/>
                  </a:lnSpc>
                  <a:buFont typeface="Courier New" panose="02070309020205020404" pitchFamily="49" charset="0"/>
                  <a:buChar char="o"/>
                </a:pPr>
                <a:r>
                  <a:rPr lang="en-US" sz="1600" dirty="0">
                    <a:solidFill>
                      <a:schemeClr val="accent6">
                        <a:lumMod val="75000"/>
                      </a:schemeClr>
                    </a:solidFill>
                    <a:latin typeface="Courier" pitchFamily="2" charset="0"/>
                  </a:rPr>
                  <a:t>sample </a:t>
                </a:r>
                <a14:m>
                  <m:oMath xmlns:m="http://schemas.openxmlformats.org/officeDocument/2006/math">
                    <m:sSub>
                      <m:sSubPr>
                        <m:ctrlPr>
                          <a:rPr lang="en-US" sz="1600" b="0" i="1" smtClean="0">
                            <a:solidFill>
                              <a:schemeClr val="accent6">
                                <a:lumMod val="75000"/>
                              </a:schemeClr>
                            </a:solidFill>
                            <a:latin typeface="Cambria Math" panose="02040503050406030204" pitchFamily="18" charset="0"/>
                          </a:rPr>
                        </m:ctrlPr>
                      </m:sSubPr>
                      <m:e>
                        <m:r>
                          <a:rPr lang="en-US" sz="1600" b="0" i="1" smtClean="0">
                            <a:solidFill>
                              <a:schemeClr val="accent6">
                                <a:lumMod val="75000"/>
                              </a:schemeClr>
                            </a:solidFill>
                            <a:latin typeface="Cambria Math" panose="02040503050406030204" pitchFamily="18" charset="0"/>
                          </a:rPr>
                          <m:t>𝜑</m:t>
                        </m:r>
                      </m:e>
                      <m:sub>
                        <m:r>
                          <a:rPr lang="en-US" sz="1600" b="0" i="1" smtClean="0">
                            <a:solidFill>
                              <a:schemeClr val="accent6">
                                <a:lumMod val="75000"/>
                              </a:schemeClr>
                            </a:solidFill>
                            <a:latin typeface="Cambria Math" panose="02040503050406030204" pitchFamily="18" charset="0"/>
                          </a:rPr>
                          <m:t>𝑘</m:t>
                        </m:r>
                      </m:sub>
                    </m:sSub>
                    <m:r>
                      <a:rPr lang="en-US" sz="1600" b="0" i="1" smtClean="0">
                        <a:solidFill>
                          <a:schemeClr val="accent6">
                            <a:lumMod val="75000"/>
                          </a:schemeClr>
                        </a:solidFill>
                        <a:latin typeface="Cambria Math" panose="02040503050406030204" pitchFamily="18" charset="0"/>
                      </a:rPr>
                      <m:t>∼</m:t>
                    </m:r>
                    <m:r>
                      <a:rPr lang="en-US" sz="1600" i="1">
                        <a:solidFill>
                          <a:schemeClr val="accent6">
                            <a:lumMod val="75000"/>
                          </a:schemeClr>
                        </a:solidFill>
                        <a:highlight>
                          <a:srgbClr val="FFFF00"/>
                        </a:highlight>
                        <a:latin typeface="Cambria Math" panose="02040503050406030204" pitchFamily="18" charset="0"/>
                        <a:ea typeface="Cambria Math" panose="02040503050406030204" pitchFamily="18" charset="0"/>
                      </a:rPr>
                      <m:t>ℙ</m:t>
                    </m:r>
                    <m:d>
                      <m:dPr>
                        <m:ctrlPr>
                          <a:rPr lang="en-US" sz="1600" i="1">
                            <a:solidFill>
                              <a:schemeClr val="accent6">
                                <a:lumMod val="75000"/>
                              </a:schemeClr>
                            </a:solidFill>
                            <a:highlight>
                              <a:srgbClr val="FFFF00"/>
                            </a:highlight>
                            <a:latin typeface="Cambria Math" panose="02040503050406030204" pitchFamily="18" charset="0"/>
                            <a:ea typeface="Cambria Math" panose="02040503050406030204" pitchFamily="18" charset="0"/>
                          </a:rPr>
                        </m:ctrlPr>
                      </m:dPr>
                      <m:e>
                        <m:r>
                          <a:rPr lang="en-US" sz="1600" b="0" i="1" smtClean="0">
                            <a:solidFill>
                              <a:schemeClr val="accent6">
                                <a:lumMod val="75000"/>
                              </a:schemeClr>
                            </a:solidFill>
                            <a:highlight>
                              <a:srgbClr val="FFFF00"/>
                            </a:highlight>
                            <a:latin typeface="Cambria Math" panose="02040503050406030204" pitchFamily="18" charset="0"/>
                            <a:ea typeface="Cambria Math" panose="02040503050406030204" pitchFamily="18" charset="0"/>
                          </a:rPr>
                          <m:t>⋅</m:t>
                        </m:r>
                      </m:e>
                      <m:e>
                        <m:sSub>
                          <m:sSubPr>
                            <m:ctrlPr>
                              <a:rPr lang="en-US" sz="1600" b="0" i="1" smtClean="0">
                                <a:solidFill>
                                  <a:schemeClr val="accent6">
                                    <a:lumMod val="75000"/>
                                  </a:schemeClr>
                                </a:solidFill>
                                <a:highlight>
                                  <a:srgbClr val="FFFF00"/>
                                </a:highlight>
                                <a:latin typeface="Cambria Math" panose="02040503050406030204" pitchFamily="18" charset="0"/>
                              </a:rPr>
                            </m:ctrlPr>
                          </m:sSubPr>
                          <m:e>
                            <m:r>
                              <a:rPr lang="en-US" sz="1600" i="1">
                                <a:solidFill>
                                  <a:schemeClr val="accent6">
                                    <a:lumMod val="75000"/>
                                  </a:schemeClr>
                                </a:solidFill>
                                <a:highlight>
                                  <a:srgbClr val="FFFF00"/>
                                </a:highlight>
                                <a:latin typeface="Cambria Math" panose="02040503050406030204" pitchFamily="18" charset="0"/>
                              </a:rPr>
                              <m:t>𝜃</m:t>
                            </m:r>
                          </m:e>
                          <m:sub>
                            <m:r>
                              <a:rPr lang="en-US" sz="1600" b="0" i="1" smtClean="0">
                                <a:solidFill>
                                  <a:schemeClr val="accent6">
                                    <a:lumMod val="75000"/>
                                  </a:schemeClr>
                                </a:solidFill>
                                <a:highlight>
                                  <a:srgbClr val="FFFF00"/>
                                </a:highlight>
                                <a:latin typeface="Cambria Math" panose="02040503050406030204" pitchFamily="18" charset="0"/>
                              </a:rPr>
                              <m:t>𝑘</m:t>
                            </m:r>
                          </m:sub>
                        </m:sSub>
                      </m:e>
                    </m:d>
                  </m:oMath>
                </a14:m>
                <a:endParaRPr lang="en-US" sz="1600" i="1" dirty="0">
                  <a:solidFill>
                    <a:schemeClr val="accent6">
                      <a:lumMod val="75000"/>
                    </a:schemeClr>
                  </a:solidFill>
                  <a:highlight>
                    <a:srgbClr val="FFFF00"/>
                  </a:highlight>
                  <a:latin typeface="Cambria Math" panose="02040503050406030204" pitchFamily="18" charset="0"/>
                  <a:ea typeface="Cambria Math" panose="02040503050406030204" pitchFamily="18" charset="0"/>
                </a:endParaRPr>
              </a:p>
              <a:p>
                <a:pPr marL="342900" indent="-342900">
                  <a:lnSpc>
                    <a:spcPct val="150000"/>
                  </a:lnSpc>
                  <a:buFont typeface="Courier New" panose="02070309020205020404" pitchFamily="49" charset="0"/>
                  <a:buChar char="o"/>
                </a:pPr>
                <a14:m>
                  <m:oMath xmlns:m="http://schemas.openxmlformats.org/officeDocument/2006/math">
                    <m:sSub>
                      <m:sSubPr>
                        <m:ctrlPr>
                          <a:rPr lang="en-US" sz="1600" b="0" i="1" dirty="0" smtClean="0">
                            <a:solidFill>
                              <a:schemeClr val="accent6">
                                <a:lumMod val="75000"/>
                              </a:schemeClr>
                            </a:solidFill>
                            <a:latin typeface="Cambria Math" panose="02040503050406030204" pitchFamily="18" charset="0"/>
                          </a:rPr>
                        </m:ctrlPr>
                      </m:sSubPr>
                      <m:e>
                        <m:acc>
                          <m:accPr>
                            <m:chr m:val="̃"/>
                            <m:ctrlPr>
                              <a:rPr lang="en-US" sz="1600" b="0" i="1" dirty="0" smtClean="0">
                                <a:solidFill>
                                  <a:schemeClr val="accent6">
                                    <a:lumMod val="75000"/>
                                  </a:schemeClr>
                                </a:solidFill>
                                <a:latin typeface="Cambria Math" panose="02040503050406030204" pitchFamily="18" charset="0"/>
                              </a:rPr>
                            </m:ctrlPr>
                          </m:accPr>
                          <m:e>
                            <m:r>
                              <a:rPr lang="en-US" sz="1600" b="0" i="1" dirty="0" smtClean="0">
                                <a:solidFill>
                                  <a:schemeClr val="accent6">
                                    <a:lumMod val="75000"/>
                                  </a:schemeClr>
                                </a:solidFill>
                                <a:latin typeface="Cambria Math" panose="02040503050406030204" pitchFamily="18" charset="0"/>
                              </a:rPr>
                              <m:t>𝜃</m:t>
                            </m:r>
                          </m:e>
                        </m:acc>
                      </m:e>
                      <m:sub>
                        <m:r>
                          <a:rPr lang="en-US" sz="1600" b="0" i="1" dirty="0" smtClean="0">
                            <a:solidFill>
                              <a:schemeClr val="accent6">
                                <a:lumMod val="75000"/>
                              </a:schemeClr>
                            </a:solidFill>
                            <a:latin typeface="Cambria Math" panose="02040503050406030204" pitchFamily="18" charset="0"/>
                          </a:rPr>
                          <m:t>𝑘</m:t>
                        </m:r>
                        <m:r>
                          <a:rPr lang="en-US" sz="1600" b="0" i="1" dirty="0" smtClean="0">
                            <a:solidFill>
                              <a:schemeClr val="accent6">
                                <a:lumMod val="75000"/>
                              </a:schemeClr>
                            </a:solidFill>
                            <a:latin typeface="Cambria Math" panose="02040503050406030204" pitchFamily="18" charset="0"/>
                          </a:rPr>
                          <m:t>+1</m:t>
                        </m:r>
                      </m:sub>
                    </m:sSub>
                    <m:sSub>
                      <m:sSubPr>
                        <m:ctrlPr>
                          <a:rPr lang="en-US" sz="1600" i="1">
                            <a:solidFill>
                              <a:schemeClr val="accent6">
                                <a:lumMod val="75000"/>
                              </a:schemeClr>
                            </a:solidFill>
                            <a:latin typeface="Cambria Math" panose="02040503050406030204" pitchFamily="18" charset="0"/>
                          </a:rPr>
                        </m:ctrlPr>
                      </m:sSubPr>
                      <m:e>
                        <m:r>
                          <a:rPr lang="en-US" sz="1600" b="0" i="1" smtClean="0">
                            <a:solidFill>
                              <a:schemeClr val="accent6">
                                <a:lumMod val="75000"/>
                              </a:schemeClr>
                            </a:solidFill>
                            <a:latin typeface="Cambria Math" panose="02040503050406030204" pitchFamily="18" charset="0"/>
                          </a:rPr>
                          <m:t>,</m:t>
                        </m:r>
                        <m:r>
                          <a:rPr lang="en-US" sz="1600" i="1">
                            <a:solidFill>
                              <a:schemeClr val="accent6">
                                <a:lumMod val="75000"/>
                              </a:schemeClr>
                            </a:solidFill>
                            <a:latin typeface="Cambria Math" panose="02040503050406030204" pitchFamily="18" charset="0"/>
                          </a:rPr>
                          <m:t>𝜑</m:t>
                        </m:r>
                      </m:e>
                      <m:sub>
                        <m:r>
                          <a:rPr lang="en-US" sz="1600" i="1">
                            <a:solidFill>
                              <a:schemeClr val="accent6">
                                <a:lumMod val="75000"/>
                              </a:schemeClr>
                            </a:solidFill>
                            <a:latin typeface="Cambria Math" panose="02040503050406030204" pitchFamily="18" charset="0"/>
                          </a:rPr>
                          <m:t>𝑘</m:t>
                        </m:r>
                        <m:r>
                          <a:rPr lang="en-US" sz="1600" b="0" i="1" smtClean="0">
                            <a:solidFill>
                              <a:schemeClr val="accent6">
                                <a:lumMod val="75000"/>
                              </a:schemeClr>
                            </a:solidFill>
                            <a:latin typeface="Cambria Math" panose="02040503050406030204" pitchFamily="18" charset="0"/>
                          </a:rPr>
                          <m:t>+1</m:t>
                        </m:r>
                      </m:sub>
                    </m:sSub>
                  </m:oMath>
                </a14:m>
                <a:r>
                  <a:rPr lang="en-US" sz="1600" dirty="0">
                    <a:solidFill>
                      <a:schemeClr val="accent6">
                        <a:lumMod val="75000"/>
                      </a:schemeClr>
                    </a:solidFill>
                    <a:latin typeface="Courier" pitchFamily="2" charset="0"/>
                  </a:rPr>
                  <a:t>=leapfrog[</a:t>
                </a:r>
                <a14:m>
                  <m:oMath xmlns:m="http://schemas.openxmlformats.org/officeDocument/2006/math">
                    <m:r>
                      <a:rPr lang="en-US" sz="1600" b="0" i="1" smtClean="0">
                        <a:solidFill>
                          <a:schemeClr val="accent6">
                            <a:lumMod val="75000"/>
                          </a:schemeClr>
                        </a:solidFill>
                        <a:latin typeface="Cambria Math" panose="02040503050406030204" pitchFamily="18" charset="0"/>
                        <a:ea typeface="Cambria Math" panose="02040503050406030204" pitchFamily="18" charset="0"/>
                      </a:rPr>
                      <m:t>ℋ</m:t>
                    </m:r>
                    <m:d>
                      <m:dPr>
                        <m:ctrlPr>
                          <a:rPr lang="en-US" sz="1600" b="0" i="1" smtClean="0">
                            <a:solidFill>
                              <a:schemeClr val="accent6">
                                <a:lumMod val="75000"/>
                              </a:schemeClr>
                            </a:solidFill>
                            <a:latin typeface="Cambria Math" panose="02040503050406030204" pitchFamily="18" charset="0"/>
                            <a:ea typeface="Cambria Math" panose="02040503050406030204" pitchFamily="18" charset="0"/>
                          </a:rPr>
                        </m:ctrlPr>
                      </m:dPr>
                      <m:e>
                        <m:sSub>
                          <m:sSubPr>
                            <m:ctrlPr>
                              <a:rPr lang="en-US" sz="1600" b="0" i="1" smtClean="0">
                                <a:solidFill>
                                  <a:schemeClr val="accent6">
                                    <a:lumMod val="75000"/>
                                  </a:schemeClr>
                                </a:solidFill>
                                <a:latin typeface="Cambria Math" panose="02040503050406030204" pitchFamily="18" charset="0"/>
                              </a:rPr>
                            </m:ctrlPr>
                          </m:sSubPr>
                          <m:e>
                            <m:sSub>
                              <m:sSubPr>
                                <m:ctrlPr>
                                  <a:rPr lang="en-US" sz="1600" i="1">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𝜃</m:t>
                                </m:r>
                              </m:e>
                              <m:sub>
                                <m:r>
                                  <a:rPr lang="en-US" sz="1600" i="1">
                                    <a:solidFill>
                                      <a:schemeClr val="accent6">
                                        <a:lumMod val="75000"/>
                                      </a:schemeClr>
                                    </a:solidFill>
                                    <a:latin typeface="Cambria Math" panose="02040503050406030204" pitchFamily="18" charset="0"/>
                                  </a:rPr>
                                  <m:t>𝑘</m:t>
                                </m:r>
                              </m:sub>
                            </m:sSub>
                            <m:r>
                              <a:rPr lang="en-US" sz="1600" b="0" i="1" smtClean="0">
                                <a:solidFill>
                                  <a:schemeClr val="accent6">
                                    <a:lumMod val="75000"/>
                                  </a:schemeClr>
                                </a:solidFill>
                                <a:latin typeface="Cambria Math" panose="02040503050406030204" pitchFamily="18" charset="0"/>
                              </a:rPr>
                              <m:t>,</m:t>
                            </m:r>
                            <m:r>
                              <a:rPr lang="en-US" sz="1600" b="0" i="1" smtClean="0">
                                <a:solidFill>
                                  <a:schemeClr val="accent6">
                                    <a:lumMod val="75000"/>
                                  </a:schemeClr>
                                </a:solidFill>
                                <a:latin typeface="Cambria Math" panose="02040503050406030204" pitchFamily="18" charset="0"/>
                              </a:rPr>
                              <m:t>𝜑</m:t>
                            </m:r>
                          </m:e>
                          <m:sub>
                            <m:r>
                              <a:rPr lang="en-US" sz="1600" b="0" i="1" smtClean="0">
                                <a:solidFill>
                                  <a:schemeClr val="accent6">
                                    <a:lumMod val="75000"/>
                                  </a:schemeClr>
                                </a:solidFill>
                                <a:latin typeface="Cambria Math" panose="02040503050406030204" pitchFamily="18" charset="0"/>
                              </a:rPr>
                              <m:t>𝑘</m:t>
                            </m:r>
                          </m:sub>
                        </m:sSub>
                      </m:e>
                    </m:d>
                    <m:r>
                      <a:rPr lang="en-US" sz="1600" b="0" i="0" smtClean="0">
                        <a:solidFill>
                          <a:schemeClr val="accent6">
                            <a:lumMod val="75000"/>
                          </a:schemeClr>
                        </a:solidFill>
                        <a:latin typeface="Cambria Math" panose="02040503050406030204" pitchFamily="18" charset="0"/>
                      </a:rPr>
                      <m:t>,</m:t>
                    </m:r>
                    <m:r>
                      <a:rPr lang="en-US" sz="1600" b="0" i="1" smtClean="0">
                        <a:solidFill>
                          <a:schemeClr val="accent6">
                            <a:lumMod val="75000"/>
                          </a:schemeClr>
                        </a:solidFill>
                        <a:highlight>
                          <a:srgbClr val="FFFF00"/>
                        </a:highlight>
                        <a:latin typeface="Cambria Math" panose="02040503050406030204" pitchFamily="18" charset="0"/>
                      </a:rPr>
                      <m:t>𝜏</m:t>
                    </m:r>
                  </m:oMath>
                </a14:m>
                <a:r>
                  <a:rPr lang="en-US" sz="1600" dirty="0">
                    <a:solidFill>
                      <a:schemeClr val="accent6">
                        <a:lumMod val="75000"/>
                      </a:schemeClr>
                    </a:solidFill>
                    <a:latin typeface="Courier" pitchFamily="2" charset="0"/>
                  </a:rPr>
                  <a:t>]</a:t>
                </a:r>
              </a:p>
              <a:p>
                <a:pPr marL="342900" indent="-342900">
                  <a:lnSpc>
                    <a:spcPct val="150000"/>
                  </a:lnSpc>
                  <a:buFont typeface="Courier New" panose="02070309020205020404" pitchFamily="49" charset="0"/>
                  <a:buChar char="o"/>
                </a:pPr>
                <a:r>
                  <a:rPr lang="en-US" sz="1600" dirty="0">
                    <a:solidFill>
                      <a:schemeClr val="accent6">
                        <a:lumMod val="75000"/>
                      </a:schemeClr>
                    </a:solidFill>
                    <a:latin typeface="Courier" pitchFamily="2" charset="0"/>
                  </a:rPr>
                  <a:t>sample </a:t>
                </a:r>
                <a14:m>
                  <m:oMath xmlns:m="http://schemas.openxmlformats.org/officeDocument/2006/math">
                    <m:r>
                      <a:rPr lang="en-US" sz="1600" i="1">
                        <a:solidFill>
                          <a:srgbClr val="C00000"/>
                        </a:solidFill>
                        <a:latin typeface="Cambria Math" panose="02040503050406030204" pitchFamily="18" charset="0"/>
                      </a:rPr>
                      <m:t>𝑢</m:t>
                    </m:r>
                    <m:r>
                      <a:rPr lang="en-US" sz="1600" i="1">
                        <a:solidFill>
                          <a:schemeClr val="accent6">
                            <a:lumMod val="75000"/>
                          </a:schemeClr>
                        </a:solidFill>
                        <a:latin typeface="Cambria Math" panose="02040503050406030204" pitchFamily="18" charset="0"/>
                      </a:rPr>
                      <m:t>~</m:t>
                    </m:r>
                    <m:r>
                      <a:rPr lang="en-US" sz="1600" i="1">
                        <a:solidFill>
                          <a:schemeClr val="accent6">
                            <a:lumMod val="75000"/>
                          </a:schemeClr>
                        </a:solidFill>
                        <a:latin typeface="Cambria Math" panose="02040503050406030204" pitchFamily="18" charset="0"/>
                      </a:rPr>
                      <m:t>𝑈𝑛𝑖</m:t>
                    </m:r>
                    <m:sSub>
                      <m:sSubPr>
                        <m:ctrlPr>
                          <a:rPr lang="en-US" sz="1600" i="1">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𝑓𝑜𝑟𝑚</m:t>
                        </m:r>
                      </m:e>
                      <m:sub>
                        <m:r>
                          <a:rPr lang="en-US" sz="1600" i="1">
                            <a:solidFill>
                              <a:schemeClr val="accent6">
                                <a:lumMod val="75000"/>
                              </a:schemeClr>
                            </a:solidFill>
                            <a:latin typeface="Cambria Math" panose="02040503050406030204" pitchFamily="18" charset="0"/>
                          </a:rPr>
                          <m:t>[0,1]</m:t>
                        </m:r>
                      </m:sub>
                    </m:sSub>
                  </m:oMath>
                </a14:m>
                <a:endParaRPr lang="en-US" sz="1600" dirty="0">
                  <a:solidFill>
                    <a:schemeClr val="accent6">
                      <a:lumMod val="75000"/>
                    </a:schemeClr>
                  </a:solidFill>
                  <a:latin typeface="Courier" pitchFamily="2" charset="0"/>
                </a:endParaRPr>
              </a:p>
              <a:p>
                <a:pPr marL="342900" indent="-342900">
                  <a:lnSpc>
                    <a:spcPct val="150000"/>
                  </a:lnSpc>
                  <a:buFont typeface="Courier New" panose="02070309020205020404" pitchFamily="49" charset="0"/>
                  <a:buChar char="o"/>
                </a:pPr>
                <a:r>
                  <a:rPr lang="en-US" sz="1600" dirty="0">
                    <a:solidFill>
                      <a:schemeClr val="accent6">
                        <a:lumMod val="75000"/>
                      </a:schemeClr>
                    </a:solidFill>
                    <a:latin typeface="Courier" pitchFamily="2" charset="0"/>
                  </a:rPr>
                  <a:t>if </a:t>
                </a:r>
                <a14:m>
                  <m:oMath xmlns:m="http://schemas.openxmlformats.org/officeDocument/2006/math">
                    <m:r>
                      <a:rPr lang="en-US" sz="1600" b="0" i="1" smtClean="0">
                        <a:solidFill>
                          <a:srgbClr val="C00000"/>
                        </a:solidFill>
                        <a:latin typeface="Cambria Math" panose="02040503050406030204" pitchFamily="18" charset="0"/>
                      </a:rPr>
                      <m:t>𝑢</m:t>
                    </m:r>
                    <m:r>
                      <a:rPr lang="en-US" sz="1600" b="0" i="1" smtClean="0">
                        <a:solidFill>
                          <a:schemeClr val="accent6">
                            <a:lumMod val="75000"/>
                          </a:schemeClr>
                        </a:solidFill>
                        <a:latin typeface="Cambria Math" panose="02040503050406030204" pitchFamily="18" charset="0"/>
                      </a:rPr>
                      <m:t>≤</m:t>
                    </m:r>
                    <m:r>
                      <m:rPr>
                        <m:sty m:val="p"/>
                      </m:rPr>
                      <a:rPr lang="en-US" sz="1600" b="0" i="0" smtClean="0">
                        <a:solidFill>
                          <a:schemeClr val="accent6">
                            <a:lumMod val="75000"/>
                          </a:schemeClr>
                        </a:solidFill>
                        <a:latin typeface="Cambria Math" panose="02040503050406030204" pitchFamily="18" charset="0"/>
                      </a:rPr>
                      <m:t>min</m:t>
                    </m:r>
                    <m:r>
                      <a:rPr lang="en-US" sz="1600" b="0" i="1" smtClean="0">
                        <a:solidFill>
                          <a:schemeClr val="accent6">
                            <a:lumMod val="75000"/>
                          </a:schemeClr>
                        </a:solidFill>
                        <a:latin typeface="Cambria Math" panose="02040503050406030204" pitchFamily="18" charset="0"/>
                      </a:rPr>
                      <m:t>⁡{ 1,</m:t>
                    </m:r>
                    <m:func>
                      <m:funcPr>
                        <m:ctrlPr>
                          <a:rPr lang="en-US" sz="1600" b="0" i="1" smtClean="0">
                            <a:solidFill>
                              <a:schemeClr val="accent6">
                                <a:lumMod val="75000"/>
                              </a:schemeClr>
                            </a:solidFill>
                            <a:latin typeface="Cambria Math" panose="02040503050406030204" pitchFamily="18" charset="0"/>
                          </a:rPr>
                        </m:ctrlPr>
                      </m:funcPr>
                      <m:fName>
                        <m:r>
                          <m:rPr>
                            <m:sty m:val="p"/>
                          </m:rPr>
                          <a:rPr lang="en-US" sz="1600" b="0" i="0" smtClean="0">
                            <a:solidFill>
                              <a:schemeClr val="accent6">
                                <a:lumMod val="75000"/>
                              </a:schemeClr>
                            </a:solidFill>
                            <a:latin typeface="Cambria Math" panose="02040503050406030204" pitchFamily="18" charset="0"/>
                          </a:rPr>
                          <m:t>exp</m:t>
                        </m:r>
                      </m:fName>
                      <m:e>
                        <m:r>
                          <a:rPr lang="en-US" sz="1600" b="0" i="1" smtClean="0">
                            <a:solidFill>
                              <a:schemeClr val="accent6">
                                <a:lumMod val="75000"/>
                              </a:schemeClr>
                            </a:solidFill>
                            <a:latin typeface="Cambria Math" panose="02040503050406030204" pitchFamily="18" charset="0"/>
                          </a:rPr>
                          <m:t>(−</m:t>
                        </m:r>
                        <m:r>
                          <m:rPr>
                            <m:sty m:val="p"/>
                          </m:rPr>
                          <a:rPr lang="en-US" sz="1600">
                            <a:solidFill>
                              <a:schemeClr val="accent6">
                                <a:lumMod val="75000"/>
                              </a:schemeClr>
                            </a:solidFill>
                            <a:latin typeface="Cambria Math" panose="02040503050406030204" pitchFamily="18" charset="0"/>
                          </a:rPr>
                          <m:t>Δ</m:t>
                        </m:r>
                        <m:r>
                          <m:rPr>
                            <m:lit/>
                          </m:rPr>
                          <a:rPr lang="en-US" sz="1600" i="1">
                            <a:solidFill>
                              <a:schemeClr val="accent6">
                                <a:lumMod val="75000"/>
                              </a:schemeClr>
                            </a:solidFill>
                            <a:latin typeface="Cambria Math" panose="02040503050406030204" pitchFamily="18" charset="0"/>
                          </a:rPr>
                          <m:t> </m:t>
                        </m:r>
                        <m:r>
                          <a:rPr lang="en-US" sz="1600" i="1">
                            <a:solidFill>
                              <a:schemeClr val="accent6">
                                <a:lumMod val="75000"/>
                              </a:schemeClr>
                            </a:solidFill>
                            <a:latin typeface="Cambria Math" panose="02040503050406030204" pitchFamily="18" charset="0"/>
                            <a:ea typeface="Cambria Math" panose="02040503050406030204" pitchFamily="18" charset="0"/>
                          </a:rPr>
                          <m:t>ℋ</m:t>
                        </m:r>
                        <m:r>
                          <a:rPr lang="en-US" sz="1600" b="0" i="1" smtClean="0">
                            <a:solidFill>
                              <a:schemeClr val="accent6">
                                <a:lumMod val="75000"/>
                              </a:schemeClr>
                            </a:solidFill>
                            <a:latin typeface="Cambria Math" panose="02040503050406030204" pitchFamily="18" charset="0"/>
                          </a:rPr>
                          <m:t>)</m:t>
                        </m:r>
                      </m:e>
                    </m:func>
                    <m:r>
                      <a:rPr lang="en-US" sz="1600" b="0" i="1" smtClean="0">
                        <a:solidFill>
                          <a:schemeClr val="accent6">
                            <a:lumMod val="75000"/>
                          </a:schemeClr>
                        </a:solidFill>
                        <a:latin typeface="Cambria Math" panose="02040503050406030204" pitchFamily="18" charset="0"/>
                        <a:ea typeface="Cambria Math" panose="02040503050406030204" pitchFamily="18" charset="0"/>
                      </a:rPr>
                      <m:t>}</m:t>
                    </m:r>
                  </m:oMath>
                </a14:m>
                <a:endParaRPr lang="en-US" sz="1600" dirty="0">
                  <a:solidFill>
                    <a:schemeClr val="accent6">
                      <a:lumMod val="75000"/>
                    </a:schemeClr>
                  </a:solidFill>
                  <a:latin typeface="Courier" pitchFamily="2" charset="0"/>
                </a:endParaRPr>
              </a:p>
              <a:p>
                <a:pPr marL="800100" lvl="1" indent="-342900">
                  <a:lnSpc>
                    <a:spcPct val="150000"/>
                  </a:lnSpc>
                  <a:buFont typeface="Courier New" panose="02070309020205020404" pitchFamily="49" charset="0"/>
                  <a:buChar char="o"/>
                </a:pPr>
                <a14:m>
                  <m:oMath xmlns:m="http://schemas.openxmlformats.org/officeDocument/2006/math">
                    <m:sSub>
                      <m:sSubPr>
                        <m:ctrlPr>
                          <a:rPr lang="en-US" sz="1600" i="1">
                            <a:solidFill>
                              <a:schemeClr val="accent6">
                                <a:lumMod val="75000"/>
                              </a:schemeClr>
                            </a:solidFill>
                            <a:latin typeface="Cambria Math" panose="02040503050406030204" pitchFamily="18" charset="0"/>
                          </a:rPr>
                        </m:ctrlPr>
                      </m:sSubPr>
                      <m:e>
                        <m:acc>
                          <m:accPr>
                            <m:chr m:val="̃"/>
                            <m:ctrlPr>
                              <a:rPr lang="en-US" sz="1600" i="1">
                                <a:solidFill>
                                  <a:schemeClr val="accent6">
                                    <a:lumMod val="75000"/>
                                  </a:schemeClr>
                                </a:solidFill>
                                <a:latin typeface="Cambria Math" panose="02040503050406030204" pitchFamily="18" charset="0"/>
                              </a:rPr>
                            </m:ctrlPr>
                          </m:accPr>
                          <m:e>
                            <m:r>
                              <a:rPr lang="en-US" sz="1600" i="1">
                                <a:solidFill>
                                  <a:schemeClr val="accent6">
                                    <a:lumMod val="75000"/>
                                  </a:schemeClr>
                                </a:solidFill>
                                <a:latin typeface="Cambria Math" panose="02040503050406030204" pitchFamily="18" charset="0"/>
                              </a:rPr>
                              <m:t>𝜃</m:t>
                            </m:r>
                          </m:e>
                        </m:acc>
                      </m:e>
                      <m:sub>
                        <m:r>
                          <a:rPr lang="en-US" sz="1600" i="1">
                            <a:solidFill>
                              <a:schemeClr val="accent6">
                                <a:lumMod val="75000"/>
                              </a:schemeClr>
                            </a:solidFill>
                            <a:latin typeface="Cambria Math" panose="02040503050406030204" pitchFamily="18" charset="0"/>
                          </a:rPr>
                          <m:t>𝑘</m:t>
                        </m:r>
                        <m:r>
                          <a:rPr lang="en-US" sz="1600" i="1">
                            <a:solidFill>
                              <a:schemeClr val="accent6">
                                <a:lumMod val="75000"/>
                              </a:schemeClr>
                            </a:solidFill>
                            <a:latin typeface="Cambria Math" panose="02040503050406030204" pitchFamily="18" charset="0"/>
                          </a:rPr>
                          <m:t>+1</m:t>
                        </m:r>
                      </m:sub>
                    </m:sSub>
                    <m:r>
                      <a:rPr lang="en-US" sz="1600" i="1">
                        <a:solidFill>
                          <a:schemeClr val="accent6">
                            <a:lumMod val="75000"/>
                          </a:schemeClr>
                        </a:solidFill>
                        <a:latin typeface="Cambria Math" panose="02040503050406030204" pitchFamily="18" charset="0"/>
                      </a:rPr>
                      <m:t>→</m:t>
                    </m:r>
                    <m:sSub>
                      <m:sSubPr>
                        <m:ctrlPr>
                          <a:rPr lang="en-US" sz="1600" i="1">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𝜃</m:t>
                        </m:r>
                      </m:e>
                      <m:sub>
                        <m:r>
                          <a:rPr lang="en-US" sz="1600" i="1">
                            <a:solidFill>
                              <a:schemeClr val="accent6">
                                <a:lumMod val="75000"/>
                              </a:schemeClr>
                            </a:solidFill>
                            <a:latin typeface="Cambria Math" panose="02040503050406030204" pitchFamily="18" charset="0"/>
                          </a:rPr>
                          <m:t>𝑘</m:t>
                        </m:r>
                        <m:r>
                          <a:rPr lang="en-US" sz="1600" i="1">
                            <a:solidFill>
                              <a:schemeClr val="accent6">
                                <a:lumMod val="75000"/>
                              </a:schemeClr>
                            </a:solidFill>
                            <a:latin typeface="Cambria Math" panose="02040503050406030204" pitchFamily="18" charset="0"/>
                          </a:rPr>
                          <m:t>+1</m:t>
                        </m:r>
                      </m:sub>
                    </m:sSub>
                  </m:oMath>
                </a14:m>
                <a:r>
                  <a:rPr lang="en-US" sz="1600" dirty="0">
                    <a:solidFill>
                      <a:schemeClr val="accent6">
                        <a:lumMod val="75000"/>
                      </a:schemeClr>
                    </a:solidFill>
                    <a:latin typeface="Courier" pitchFamily="2" charset="0"/>
                  </a:rPr>
                  <a:t> </a:t>
                </a:r>
                <a:r>
                  <a:rPr lang="en-US" sz="1600" dirty="0">
                    <a:solidFill>
                      <a:srgbClr val="05B051"/>
                    </a:solidFill>
                    <a:latin typeface="Courier" pitchFamily="2" charset="0"/>
                  </a:rPr>
                  <a:t>#accept</a:t>
                </a:r>
              </a:p>
              <a:p>
                <a:pPr marL="342900" indent="-342900">
                  <a:lnSpc>
                    <a:spcPct val="150000"/>
                  </a:lnSpc>
                  <a:buFont typeface="Courier New" panose="02070309020205020404" pitchFamily="49" charset="0"/>
                  <a:buChar char="o"/>
                </a:pPr>
                <a:r>
                  <a:rPr lang="en-US" sz="1600" dirty="0">
                    <a:solidFill>
                      <a:schemeClr val="accent6">
                        <a:lumMod val="75000"/>
                      </a:schemeClr>
                    </a:solidFill>
                    <a:latin typeface="Courier" pitchFamily="2" charset="0"/>
                  </a:rPr>
                  <a:t>else</a:t>
                </a:r>
              </a:p>
              <a:p>
                <a:pPr marL="800100" lvl="1" indent="-342900">
                  <a:lnSpc>
                    <a:spcPct val="150000"/>
                  </a:lnSpc>
                  <a:buFont typeface="Courier New" panose="02070309020205020404" pitchFamily="49" charset="0"/>
                  <a:buChar char="o"/>
                </a:pPr>
                <a:r>
                  <a:rPr lang="en-US" sz="1600" dirty="0">
                    <a:solidFill>
                      <a:schemeClr val="accent6">
                        <a:lumMod val="75000"/>
                      </a:schemeClr>
                    </a:solidFill>
                  </a:rPr>
                  <a:t> </a:t>
                </a:r>
                <a14:m>
                  <m:oMath xmlns:m="http://schemas.openxmlformats.org/officeDocument/2006/math">
                    <m:sSub>
                      <m:sSubPr>
                        <m:ctrlPr>
                          <a:rPr lang="en-US" sz="1600" i="1">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𝜃</m:t>
                        </m:r>
                      </m:e>
                      <m:sub>
                        <m:r>
                          <a:rPr lang="en-US" sz="1600" i="1">
                            <a:solidFill>
                              <a:schemeClr val="accent6">
                                <a:lumMod val="75000"/>
                              </a:schemeClr>
                            </a:solidFill>
                            <a:latin typeface="Cambria Math" panose="02040503050406030204" pitchFamily="18" charset="0"/>
                          </a:rPr>
                          <m:t>𝑘</m:t>
                        </m:r>
                      </m:sub>
                    </m:sSub>
                    <m:r>
                      <a:rPr lang="en-US" sz="1600" b="0" i="1" smtClean="0">
                        <a:solidFill>
                          <a:schemeClr val="accent6">
                            <a:lumMod val="75000"/>
                          </a:schemeClr>
                        </a:solidFill>
                        <a:latin typeface="Cambria Math" panose="02040503050406030204" pitchFamily="18" charset="0"/>
                      </a:rPr>
                      <m:t>   →</m:t>
                    </m:r>
                    <m:sSub>
                      <m:sSubPr>
                        <m:ctrlPr>
                          <a:rPr lang="en-US" sz="1600" i="1">
                            <a:solidFill>
                              <a:schemeClr val="accent6">
                                <a:lumMod val="75000"/>
                              </a:schemeClr>
                            </a:solidFill>
                            <a:latin typeface="Cambria Math" panose="02040503050406030204" pitchFamily="18" charset="0"/>
                          </a:rPr>
                        </m:ctrlPr>
                      </m:sSubPr>
                      <m:e>
                        <m:r>
                          <a:rPr lang="en-US" sz="1600" i="1">
                            <a:solidFill>
                              <a:schemeClr val="accent6">
                                <a:lumMod val="75000"/>
                              </a:schemeClr>
                            </a:solidFill>
                            <a:latin typeface="Cambria Math" panose="02040503050406030204" pitchFamily="18" charset="0"/>
                          </a:rPr>
                          <m:t>𝜃</m:t>
                        </m:r>
                      </m:e>
                      <m:sub>
                        <m:r>
                          <a:rPr lang="en-US" sz="1600" i="1">
                            <a:solidFill>
                              <a:schemeClr val="accent6">
                                <a:lumMod val="75000"/>
                              </a:schemeClr>
                            </a:solidFill>
                            <a:latin typeface="Cambria Math" panose="02040503050406030204" pitchFamily="18" charset="0"/>
                          </a:rPr>
                          <m:t>𝑘</m:t>
                        </m:r>
                        <m:r>
                          <a:rPr lang="en-US" sz="1600" b="0" i="1" smtClean="0">
                            <a:solidFill>
                              <a:schemeClr val="accent6">
                                <a:lumMod val="75000"/>
                              </a:schemeClr>
                            </a:solidFill>
                            <a:latin typeface="Cambria Math" panose="02040503050406030204" pitchFamily="18" charset="0"/>
                          </a:rPr>
                          <m:t>+1</m:t>
                        </m:r>
                      </m:sub>
                    </m:sSub>
                  </m:oMath>
                </a14:m>
                <a:r>
                  <a:rPr lang="en-US" sz="1600" dirty="0">
                    <a:solidFill>
                      <a:schemeClr val="accent6">
                        <a:lumMod val="75000"/>
                      </a:schemeClr>
                    </a:solidFill>
                    <a:latin typeface="Courier" pitchFamily="2" charset="0"/>
                  </a:rPr>
                  <a:t> </a:t>
                </a:r>
                <a:r>
                  <a:rPr lang="en-US" sz="1600" dirty="0">
                    <a:solidFill>
                      <a:srgbClr val="FF0000"/>
                    </a:solidFill>
                    <a:latin typeface="Courier" pitchFamily="2" charset="0"/>
                  </a:rPr>
                  <a:t>#reject</a:t>
                </a:r>
              </a:p>
              <a:p>
                <a:pPr marL="342900" indent="-342900">
                  <a:lnSpc>
                    <a:spcPct val="150000"/>
                  </a:lnSpc>
                  <a:buFont typeface="Courier New" panose="02070309020205020404" pitchFamily="49" charset="0"/>
                  <a:buChar char="o"/>
                </a:pPr>
                <a:r>
                  <a:rPr lang="en-US" sz="1600" b="1" dirty="0">
                    <a:solidFill>
                      <a:schemeClr val="accent6">
                        <a:lumMod val="75000"/>
                      </a:schemeClr>
                    </a:solidFill>
                    <a:latin typeface="Courier" pitchFamily="2" charset="0"/>
                  </a:rPr>
                  <a:t>return </a:t>
                </a:r>
                <a14:m>
                  <m:oMath xmlns:m="http://schemas.openxmlformats.org/officeDocument/2006/math">
                    <m:sSub>
                      <m:sSubPr>
                        <m:ctrlPr>
                          <a:rPr lang="en-US" sz="1600" b="1" i="1">
                            <a:solidFill>
                              <a:schemeClr val="accent6">
                                <a:lumMod val="75000"/>
                              </a:schemeClr>
                            </a:solidFill>
                            <a:latin typeface="Cambria Math" panose="02040503050406030204" pitchFamily="18" charset="0"/>
                          </a:rPr>
                        </m:ctrlPr>
                      </m:sSubPr>
                      <m:e>
                        <m:r>
                          <a:rPr lang="en-US" sz="1600" b="1" i="1">
                            <a:solidFill>
                              <a:schemeClr val="accent6">
                                <a:lumMod val="75000"/>
                              </a:schemeClr>
                            </a:solidFill>
                            <a:latin typeface="Cambria Math" panose="02040503050406030204" pitchFamily="18" charset="0"/>
                          </a:rPr>
                          <m:t>𝜽</m:t>
                        </m:r>
                      </m:e>
                      <m:sub>
                        <m:r>
                          <a:rPr lang="en-US" sz="1600" b="1" i="1">
                            <a:solidFill>
                              <a:schemeClr val="accent6">
                                <a:lumMod val="75000"/>
                              </a:schemeClr>
                            </a:solidFill>
                            <a:latin typeface="Cambria Math" panose="02040503050406030204" pitchFamily="18" charset="0"/>
                          </a:rPr>
                          <m:t>𝒌</m:t>
                        </m:r>
                        <m:r>
                          <a:rPr lang="en-US" sz="1600" b="1" i="1">
                            <a:solidFill>
                              <a:schemeClr val="accent6">
                                <a:lumMod val="75000"/>
                              </a:schemeClr>
                            </a:solidFill>
                            <a:latin typeface="Cambria Math" panose="02040503050406030204" pitchFamily="18" charset="0"/>
                          </a:rPr>
                          <m:t>+</m:t>
                        </m:r>
                        <m:r>
                          <a:rPr lang="en-US" sz="1600" b="1" i="1">
                            <a:solidFill>
                              <a:schemeClr val="accent6">
                                <a:lumMod val="75000"/>
                              </a:schemeClr>
                            </a:solidFill>
                            <a:latin typeface="Cambria Math" panose="02040503050406030204" pitchFamily="18" charset="0"/>
                          </a:rPr>
                          <m:t>𝟏</m:t>
                        </m:r>
                      </m:sub>
                    </m:sSub>
                  </m:oMath>
                </a14:m>
                <a:r>
                  <a:rPr lang="en-US" sz="1600" b="1" dirty="0">
                    <a:solidFill>
                      <a:schemeClr val="accent6">
                        <a:lumMod val="75000"/>
                      </a:schemeClr>
                    </a:solidFill>
                    <a:latin typeface="Courier" pitchFamily="2" charset="0"/>
                  </a:rPr>
                  <a:t> </a:t>
                </a:r>
              </a:p>
            </p:txBody>
          </p:sp>
        </mc:Choice>
        <mc:Fallback>
          <p:sp>
            <p:nvSpPr>
              <p:cNvPr id="6" name="TextBox 5">
                <a:extLst>
                  <a:ext uri="{FF2B5EF4-FFF2-40B4-BE49-F238E27FC236}">
                    <a16:creationId xmlns:a16="http://schemas.microsoft.com/office/drawing/2014/main" id="{8F79C3B9-7245-14B3-AEDC-7CD8B2D9CEE0}"/>
                  </a:ext>
                </a:extLst>
              </p:cNvPr>
              <p:cNvSpPr txBox="1">
                <a:spLocks noRot="1" noChangeAspect="1" noMove="1" noResize="1" noEditPoints="1" noAdjustHandles="1" noChangeArrowheads="1" noChangeShapeType="1" noTextEdit="1"/>
              </p:cNvSpPr>
              <p:nvPr/>
            </p:nvSpPr>
            <p:spPr>
              <a:xfrm>
                <a:off x="5254034" y="1669270"/>
                <a:ext cx="3889967" cy="3443122"/>
              </a:xfrm>
              <a:prstGeom prst="rect">
                <a:avLst/>
              </a:prstGeom>
              <a:blipFill>
                <a:blip r:embed="rId12"/>
                <a:stretch>
                  <a:fillRect l="-651" b="-1471"/>
                </a:stretch>
              </a:blipFill>
              <a:ln w="28575">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A6A72BF-2F5A-2A03-9246-D725DE83BA3F}"/>
                  </a:ext>
                </a:extLst>
              </p:cNvPr>
              <p:cNvSpPr txBox="1"/>
              <p:nvPr/>
            </p:nvSpPr>
            <p:spPr>
              <a:xfrm rot="2723858">
                <a:off x="1272486" y="5612415"/>
                <a:ext cx="141288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solidFill>
                            <a:schemeClr val="accent6">
                              <a:lumMod val="75000"/>
                            </a:schemeClr>
                          </a:solidFill>
                          <a:latin typeface="Cambria Math" panose="02040503050406030204" pitchFamily="18" charset="0"/>
                          <a:ea typeface="Cambria Math" panose="02040503050406030204" pitchFamily="18" charset="0"/>
                        </a:rPr>
                        <m:t>𝕋</m:t>
                      </m:r>
                      <m:d>
                        <m:dPr>
                          <m:ctrlPr>
                            <a:rPr lang="en-US" sz="1400" i="1">
                              <a:solidFill>
                                <a:srgbClr val="49075C"/>
                              </a:solidFill>
                              <a:latin typeface="Cambria Math" panose="02040503050406030204" pitchFamily="18" charset="0"/>
                            </a:rPr>
                          </m:ctrlPr>
                        </m:dPr>
                        <m:e>
                          <m:r>
                            <a:rPr lang="en-US" sz="1400" i="1">
                              <a:solidFill>
                                <a:srgbClr val="49075C"/>
                              </a:solidFill>
                              <a:latin typeface="Cambria Math" panose="02040503050406030204" pitchFamily="18" charset="0"/>
                            </a:rPr>
                            <m:t>𝜃</m:t>
                          </m:r>
                        </m:e>
                      </m:d>
                      <m:r>
                        <a:rPr lang="en-US" sz="1400" i="1">
                          <a:solidFill>
                            <a:srgbClr val="49075C"/>
                          </a:solidFill>
                          <a:latin typeface="Cambria Math" panose="02040503050406030204" pitchFamily="18" charset="0"/>
                        </a:rPr>
                        <m:t>:</m:t>
                      </m:r>
                      <m:r>
                        <a:rPr lang="en-US" sz="1400" b="0" i="1" smtClean="0">
                          <a:solidFill>
                            <a:srgbClr val="49075C"/>
                          </a:solidFill>
                          <a:latin typeface="Cambria Math" panose="02040503050406030204" pitchFamily="18" charset="0"/>
                        </a:rPr>
                        <m:t> </m:t>
                      </m:r>
                      <m:r>
                        <a:rPr lang="en-US" sz="1400" b="0" i="1" smtClean="0">
                          <a:solidFill>
                            <a:srgbClr val="49075C"/>
                          </a:solidFill>
                          <a:latin typeface="Cambria Math" panose="02040503050406030204" pitchFamily="18" charset="0"/>
                        </a:rPr>
                        <m:t>𝐼𝑠𝑜𝐿𝑎𝑝𝑙𝑎𝑐𝑒</m:t>
                      </m:r>
                    </m:oMath>
                  </m:oMathPara>
                </a14:m>
                <a:endParaRPr lang="en-US" sz="1400" dirty="0">
                  <a:solidFill>
                    <a:srgbClr val="49075C"/>
                  </a:solidFill>
                </a:endParaRPr>
              </a:p>
            </p:txBody>
          </p:sp>
        </mc:Choice>
        <mc:Fallback>
          <p:sp>
            <p:nvSpPr>
              <p:cNvPr id="8" name="TextBox 7">
                <a:extLst>
                  <a:ext uri="{FF2B5EF4-FFF2-40B4-BE49-F238E27FC236}">
                    <a16:creationId xmlns:a16="http://schemas.microsoft.com/office/drawing/2014/main" id="{9A6A72BF-2F5A-2A03-9246-D725DE83BA3F}"/>
                  </a:ext>
                </a:extLst>
              </p:cNvPr>
              <p:cNvSpPr txBox="1">
                <a:spLocks noRot="1" noChangeAspect="1" noMove="1" noResize="1" noEditPoints="1" noAdjustHandles="1" noChangeArrowheads="1" noChangeShapeType="1" noTextEdit="1"/>
              </p:cNvSpPr>
              <p:nvPr/>
            </p:nvSpPr>
            <p:spPr>
              <a:xfrm rot="2723858">
                <a:off x="1272486" y="5612415"/>
                <a:ext cx="1412887" cy="215444"/>
              </a:xfrm>
              <a:prstGeom prst="rect">
                <a:avLst/>
              </a:prstGeom>
              <a:blipFill>
                <a:blip r:embed="rId13"/>
                <a:stretch>
                  <a:fillRect l="-2174" r="-3261" b="-75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A811D26-4731-5AD6-12C9-3372C20EB975}"/>
                  </a:ext>
                </a:extLst>
              </p:cNvPr>
              <p:cNvSpPr txBox="1"/>
              <p:nvPr/>
            </p:nvSpPr>
            <p:spPr>
              <a:xfrm>
                <a:off x="3431897" y="3881516"/>
                <a:ext cx="1411412" cy="215444"/>
              </a:xfrm>
              <a:prstGeom prst="rect">
                <a:avLst/>
              </a:prstGeom>
              <a:noFill/>
            </p:spPr>
            <p:txBody>
              <a:bodyPr wrap="none" lIns="0" tIns="0" rIns="0" bIns="0" rtlCol="0">
                <a:spAutoFit/>
                <a:scene3d>
                  <a:camera prst="orthographicFront">
                    <a:rot lat="0" lon="0" rev="0"/>
                  </a:camera>
                  <a:lightRig rig="threePt" dir="t"/>
                </a:scene3d>
              </a:bodyPr>
              <a:lstStyle/>
              <a:p>
                <a:pPr/>
                <a14:m>
                  <m:oMathPara xmlns:m="http://schemas.openxmlformats.org/officeDocument/2006/math">
                    <m:oMathParaPr>
                      <m:jc m:val="centerGroup"/>
                    </m:oMathParaPr>
                    <m:oMath xmlns:m="http://schemas.openxmlformats.org/officeDocument/2006/math">
                      <m:r>
                        <a:rPr lang="en-US" sz="1400" i="1">
                          <a:solidFill>
                            <a:schemeClr val="accent6">
                              <a:lumMod val="75000"/>
                            </a:schemeClr>
                          </a:solidFill>
                          <a:latin typeface="Cambria Math" panose="02040503050406030204" pitchFamily="18" charset="0"/>
                          <a:ea typeface="Cambria Math" panose="02040503050406030204" pitchFamily="18" charset="0"/>
                        </a:rPr>
                        <m:t>𝕋</m:t>
                      </m:r>
                      <m:d>
                        <m:dPr>
                          <m:ctrlPr>
                            <a:rPr lang="en-US" sz="1400" b="0" i="1" smtClean="0">
                              <a:solidFill>
                                <a:srgbClr val="49075C"/>
                              </a:solidFill>
                              <a:latin typeface="Cambria Math" panose="02040503050406030204" pitchFamily="18" charset="0"/>
                            </a:rPr>
                          </m:ctrlPr>
                        </m:dPr>
                        <m:e>
                          <m:r>
                            <a:rPr lang="en-US" sz="1400" b="0" i="1" smtClean="0">
                              <a:solidFill>
                                <a:srgbClr val="49075C"/>
                              </a:solidFill>
                              <a:latin typeface="Cambria Math" panose="02040503050406030204" pitchFamily="18" charset="0"/>
                            </a:rPr>
                            <m:t>𝜃</m:t>
                          </m:r>
                        </m:e>
                      </m:d>
                      <m:r>
                        <a:rPr lang="en-US" sz="1400" b="0" i="1" smtClean="0">
                          <a:solidFill>
                            <a:srgbClr val="49075C"/>
                          </a:solidFill>
                          <a:latin typeface="Cambria Math" panose="02040503050406030204" pitchFamily="18" charset="0"/>
                        </a:rPr>
                        <m:t>: </m:t>
                      </m:r>
                      <m:r>
                        <a:rPr lang="en-US" sz="1400" b="0" i="1" smtClean="0">
                          <a:solidFill>
                            <a:srgbClr val="49075C"/>
                          </a:solidFill>
                          <a:latin typeface="Cambria Math" panose="02040503050406030204" pitchFamily="18" charset="0"/>
                        </a:rPr>
                        <m:t>𝐼𝑠𝑜𝑁𝑜𝑟𝑚𝑎𝑙</m:t>
                      </m:r>
                    </m:oMath>
                  </m:oMathPara>
                </a14:m>
                <a:endParaRPr lang="en-US" sz="1400" dirty="0">
                  <a:solidFill>
                    <a:srgbClr val="49075C"/>
                  </a:solidFill>
                </a:endParaRPr>
              </a:p>
            </p:txBody>
          </p:sp>
        </mc:Choice>
        <mc:Fallback>
          <p:sp>
            <p:nvSpPr>
              <p:cNvPr id="7" name="TextBox 6">
                <a:extLst>
                  <a:ext uri="{FF2B5EF4-FFF2-40B4-BE49-F238E27FC236}">
                    <a16:creationId xmlns:a16="http://schemas.microsoft.com/office/drawing/2014/main" id="{5A811D26-4731-5AD6-12C9-3372C20EB975}"/>
                  </a:ext>
                </a:extLst>
              </p:cNvPr>
              <p:cNvSpPr txBox="1">
                <a:spLocks noRot="1" noChangeAspect="1" noMove="1" noResize="1" noEditPoints="1" noAdjustHandles="1" noChangeArrowheads="1" noChangeShapeType="1" noTextEdit="1"/>
              </p:cNvSpPr>
              <p:nvPr/>
            </p:nvSpPr>
            <p:spPr>
              <a:xfrm>
                <a:off x="3431897" y="3881516"/>
                <a:ext cx="1411412" cy="215444"/>
              </a:xfrm>
              <a:prstGeom prst="rect">
                <a:avLst/>
              </a:prstGeom>
              <a:blipFill>
                <a:blip r:embed="rId14"/>
                <a:stretch>
                  <a:fillRect l="-2679" t="-11111" r="-1786"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9ED7B99-D637-8150-CBF4-3BC6F70430B9}"/>
                  </a:ext>
                </a:extLst>
              </p:cNvPr>
              <p:cNvSpPr txBox="1"/>
              <p:nvPr/>
            </p:nvSpPr>
            <p:spPr>
              <a:xfrm>
                <a:off x="509773" y="3864476"/>
                <a:ext cx="164532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solidFill>
                            <a:schemeClr val="accent6">
                              <a:lumMod val="75000"/>
                            </a:schemeClr>
                          </a:solidFill>
                          <a:latin typeface="Cambria Math" panose="02040503050406030204" pitchFamily="18" charset="0"/>
                          <a:ea typeface="Cambria Math" panose="02040503050406030204" pitchFamily="18" charset="0"/>
                        </a:rPr>
                        <m:t>𝕋</m:t>
                      </m:r>
                      <m:d>
                        <m:dPr>
                          <m:ctrlPr>
                            <a:rPr lang="en-US" sz="1400" b="0" i="1" smtClean="0">
                              <a:solidFill>
                                <a:srgbClr val="49075C"/>
                              </a:solidFill>
                              <a:latin typeface="Cambria Math" panose="02040503050406030204" pitchFamily="18" charset="0"/>
                            </a:rPr>
                          </m:ctrlPr>
                        </m:dPr>
                        <m:e>
                          <m:r>
                            <a:rPr lang="en-US" sz="1400" b="0" i="1" smtClean="0">
                              <a:solidFill>
                                <a:srgbClr val="49075C"/>
                              </a:solidFill>
                              <a:latin typeface="Cambria Math" panose="02040503050406030204" pitchFamily="18" charset="0"/>
                            </a:rPr>
                            <m:t>𝜃</m:t>
                          </m:r>
                        </m:e>
                      </m:d>
                      <m:r>
                        <a:rPr lang="en-US" sz="1400" b="0" i="1" smtClean="0">
                          <a:solidFill>
                            <a:srgbClr val="49075C"/>
                          </a:solidFill>
                          <a:latin typeface="Cambria Math" panose="02040503050406030204" pitchFamily="18" charset="0"/>
                        </a:rPr>
                        <m:t>: </m:t>
                      </m:r>
                      <m:r>
                        <a:rPr lang="en-US" sz="1400" b="0" i="1" smtClean="0">
                          <a:solidFill>
                            <a:srgbClr val="49075C"/>
                          </a:solidFill>
                          <a:latin typeface="Cambria Math" panose="02040503050406030204" pitchFamily="18" charset="0"/>
                        </a:rPr>
                        <m:t>𝐼𝑠𝑜𝐻𝑜𝑟𝑠𝑒𝑠h𝑜𝑒</m:t>
                      </m:r>
                    </m:oMath>
                  </m:oMathPara>
                </a14:m>
                <a:endParaRPr lang="en-US" sz="1400" dirty="0">
                  <a:solidFill>
                    <a:srgbClr val="49075C"/>
                  </a:solidFill>
                </a:endParaRPr>
              </a:p>
            </p:txBody>
          </p:sp>
        </mc:Choice>
        <mc:Fallback>
          <p:sp>
            <p:nvSpPr>
              <p:cNvPr id="9" name="TextBox 8">
                <a:extLst>
                  <a:ext uri="{FF2B5EF4-FFF2-40B4-BE49-F238E27FC236}">
                    <a16:creationId xmlns:a16="http://schemas.microsoft.com/office/drawing/2014/main" id="{99ED7B99-D637-8150-CBF4-3BC6F70430B9}"/>
                  </a:ext>
                </a:extLst>
              </p:cNvPr>
              <p:cNvSpPr txBox="1">
                <a:spLocks noRot="1" noChangeAspect="1" noMove="1" noResize="1" noEditPoints="1" noAdjustHandles="1" noChangeArrowheads="1" noChangeShapeType="1" noTextEdit="1"/>
              </p:cNvSpPr>
              <p:nvPr/>
            </p:nvSpPr>
            <p:spPr>
              <a:xfrm>
                <a:off x="509773" y="3864476"/>
                <a:ext cx="1645322" cy="215444"/>
              </a:xfrm>
              <a:prstGeom prst="rect">
                <a:avLst/>
              </a:prstGeom>
              <a:blipFill>
                <a:blip r:embed="rId15"/>
                <a:stretch>
                  <a:fillRect l="-2308" t="-11111" r="-2308" b="-3333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566468F-3745-A858-4314-638CDE6A116D}"/>
              </a:ext>
            </a:extLst>
          </p:cNvPr>
          <p:cNvSpPr txBox="1"/>
          <p:nvPr/>
        </p:nvSpPr>
        <p:spPr>
          <a:xfrm>
            <a:off x="445470" y="6489902"/>
            <a:ext cx="6379400" cy="307777"/>
          </a:xfrm>
          <a:prstGeom prst="rect">
            <a:avLst/>
          </a:prstGeom>
          <a:solidFill>
            <a:schemeClr val="bg1"/>
          </a:solidFill>
        </p:spPr>
        <p:txBody>
          <a:bodyPr wrap="square" rtlCol="0">
            <a:spAutoFit/>
          </a:bodyPr>
          <a:lstStyle/>
          <a:p>
            <a:r>
              <a:rPr lang="en-US" sz="1400" dirty="0">
                <a:solidFill>
                  <a:srgbClr val="C00000"/>
                </a:solidFill>
                <a:latin typeface="+mn-lt"/>
              </a:rPr>
              <a:t>See </a:t>
            </a:r>
            <a:r>
              <a:rPr lang="en-US" sz="1400" i="1" dirty="0">
                <a:solidFill>
                  <a:srgbClr val="C00000"/>
                </a:solidFill>
                <a:latin typeface="+mn-lt"/>
              </a:rPr>
              <a:t>A Conceptual Introduction to HMC</a:t>
            </a:r>
            <a:r>
              <a:rPr lang="en-US" sz="1400" dirty="0">
                <a:solidFill>
                  <a:srgbClr val="C00000"/>
                </a:solidFill>
                <a:latin typeface="+mn-lt"/>
              </a:rPr>
              <a:t>, Betancourt, 2018, for details!</a:t>
            </a:r>
          </a:p>
        </p:txBody>
      </p:sp>
      <p:pic>
        <p:nvPicPr>
          <p:cNvPr id="2" name="hmc_gaussian-2short.mp4">
            <a:hlinkClick r:id="" action="ppaction://media"/>
            <a:extLst>
              <a:ext uri="{FF2B5EF4-FFF2-40B4-BE49-F238E27FC236}">
                <a16:creationId xmlns:a16="http://schemas.microsoft.com/office/drawing/2014/main" id="{C909F3F0-716B-3266-7023-6F565395175A}"/>
              </a:ext>
            </a:extLst>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2801207" y="1408869"/>
            <a:ext cx="2441590" cy="244159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9613241-6D61-C089-4E7B-E07D7AA0EFC5}"/>
                  </a:ext>
                </a:extLst>
              </p:cNvPr>
              <p:cNvSpPr txBox="1"/>
              <p:nvPr/>
            </p:nvSpPr>
            <p:spPr>
              <a:xfrm>
                <a:off x="5495732" y="5232221"/>
                <a:ext cx="3362701" cy="1055289"/>
              </a:xfrm>
              <a:prstGeom prst="rect">
                <a:avLst/>
              </a:prstGeom>
              <a:noFill/>
            </p:spPr>
            <p:txBody>
              <a:bodyPr wrap="square" rtlCol="0">
                <a:spAutoFit/>
              </a:bodyPr>
              <a:lstStyle/>
              <a:p>
                <a:pPr algn="ctr"/>
                <a:r>
                  <a:rPr lang="en-US" sz="2000" i="1" dirty="0">
                    <a:solidFill>
                      <a:schemeClr val="tx1"/>
                    </a:solidFill>
                    <a:latin typeface="+mn-lt"/>
                  </a:rPr>
                  <a:t>Magic is in the fact that </a:t>
                </a:r>
              </a:p>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rPr>
                        <m:t>ℋ</m:t>
                      </m:r>
                      <m:r>
                        <a:rPr lang="en-US" sz="2000" b="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𝑙𝑜𝑔</m:t>
                      </m:r>
                      <m:d>
                        <m:dPr>
                          <m:ctrlPr>
                            <a:rPr lang="en-US" sz="2000" b="0" i="1" smtClean="0">
                              <a:solidFill>
                                <a:schemeClr val="tx1"/>
                              </a:solidFill>
                              <a:latin typeface="Cambria Math" panose="02040503050406030204" pitchFamily="18" charset="0"/>
                              <a:ea typeface="Cambria Math" panose="02040503050406030204" pitchFamily="18" charset="0"/>
                            </a:rPr>
                          </m:ctrlPr>
                        </m:dPr>
                        <m:e>
                          <m:r>
                            <a:rPr lang="en-US" sz="2000" b="0" i="1" smtClean="0">
                              <a:solidFill>
                                <a:schemeClr val="tx1"/>
                              </a:solidFill>
                              <a:latin typeface="Cambria Math" panose="02040503050406030204" pitchFamily="18" charset="0"/>
                              <a:ea typeface="Cambria Math" panose="02040503050406030204" pitchFamily="18" charset="0"/>
                            </a:rPr>
                            <m:t>ℙ</m:t>
                          </m:r>
                          <m:d>
                            <m:dPr>
                              <m:ctrlPr>
                                <a:rPr lang="en-US" sz="2000" i="1">
                                  <a:solidFill>
                                    <a:schemeClr val="tx1"/>
                                  </a:solidFill>
                                  <a:latin typeface="Cambria Math" panose="02040503050406030204" pitchFamily="18" charset="0"/>
                                  <a:ea typeface="Cambria Math" panose="02040503050406030204" pitchFamily="18" charset="0"/>
                                </a:rPr>
                              </m:ctrlPr>
                            </m:dPr>
                            <m:e>
                              <m:r>
                                <a:rPr lang="en-US" sz="2000" i="1">
                                  <a:solidFill>
                                    <a:schemeClr val="tx1"/>
                                  </a:solidFill>
                                  <a:latin typeface="Cambria Math" panose="02040503050406030204" pitchFamily="18" charset="0"/>
                                </a:rPr>
                                <m:t>𝜃</m:t>
                              </m:r>
                              <m:r>
                                <a:rPr lang="en-US" sz="2000" i="1">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𝜑</m:t>
                              </m:r>
                            </m:e>
                          </m:d>
                        </m:e>
                      </m:d>
                    </m:oMath>
                  </m:oMathPara>
                </a14:m>
                <a:endParaRPr lang="en-US" sz="2000" b="0" i="1" dirty="0">
                  <a:solidFill>
                    <a:schemeClr val="tx1"/>
                  </a:solidFill>
                  <a:latin typeface="+mn-lt"/>
                </a:endParaRPr>
              </a:p>
              <a:p>
                <a:pPr algn="ctr"/>
                <a:r>
                  <a:rPr lang="en-US" sz="2000" i="1" dirty="0">
                    <a:solidFill>
                      <a:schemeClr val="tx1"/>
                    </a:solidFill>
                    <a:latin typeface="+mn-lt"/>
                  </a:rPr>
                  <a:t>is conserved by dynamics!</a:t>
                </a:r>
              </a:p>
            </p:txBody>
          </p:sp>
        </mc:Choice>
        <mc:Fallback>
          <p:sp>
            <p:nvSpPr>
              <p:cNvPr id="5" name="TextBox 4">
                <a:extLst>
                  <a:ext uri="{FF2B5EF4-FFF2-40B4-BE49-F238E27FC236}">
                    <a16:creationId xmlns:a16="http://schemas.microsoft.com/office/drawing/2014/main" id="{49613241-6D61-C089-4E7B-E07D7AA0EFC5}"/>
                  </a:ext>
                </a:extLst>
              </p:cNvPr>
              <p:cNvSpPr txBox="1">
                <a:spLocks noRot="1" noChangeAspect="1" noMove="1" noResize="1" noEditPoints="1" noAdjustHandles="1" noChangeArrowheads="1" noChangeShapeType="1" noTextEdit="1"/>
              </p:cNvSpPr>
              <p:nvPr/>
            </p:nvSpPr>
            <p:spPr>
              <a:xfrm>
                <a:off x="5495732" y="5232221"/>
                <a:ext cx="3362701" cy="1055289"/>
              </a:xfrm>
              <a:prstGeom prst="rect">
                <a:avLst/>
              </a:prstGeom>
              <a:blipFill>
                <a:blip r:embed="rId17"/>
                <a:stretch>
                  <a:fillRect t="-2381" b="-11905"/>
                </a:stretch>
              </a:blipFill>
            </p:spPr>
            <p:txBody>
              <a:bodyPr/>
              <a:lstStyle/>
              <a:p>
                <a:r>
                  <a:rPr lang="en-US">
                    <a:noFill/>
                  </a:rPr>
                  <a:t> </a:t>
                </a:r>
              </a:p>
            </p:txBody>
          </p:sp>
        </mc:Fallback>
      </mc:AlternateContent>
      <p:sp>
        <p:nvSpPr>
          <p:cNvPr id="20" name="Freeform 19">
            <a:extLst>
              <a:ext uri="{FF2B5EF4-FFF2-40B4-BE49-F238E27FC236}">
                <a16:creationId xmlns:a16="http://schemas.microsoft.com/office/drawing/2014/main" id="{65287DEF-3080-B09C-798E-6E674B67A24F}"/>
              </a:ext>
            </a:extLst>
          </p:cNvPr>
          <p:cNvSpPr/>
          <p:nvPr/>
        </p:nvSpPr>
        <p:spPr bwMode="auto">
          <a:xfrm>
            <a:off x="6605337" y="855087"/>
            <a:ext cx="1391248" cy="1310597"/>
          </a:xfrm>
          <a:custGeom>
            <a:avLst/>
            <a:gdLst>
              <a:gd name="connsiteX0" fmla="*/ 0 w 1114522"/>
              <a:gd name="connsiteY0" fmla="*/ 0 h 1275347"/>
              <a:gd name="connsiteX1" fmla="*/ 1082842 w 1114522"/>
              <a:gd name="connsiteY1" fmla="*/ 577516 h 1275347"/>
              <a:gd name="connsiteX2" fmla="*/ 842211 w 1114522"/>
              <a:gd name="connsiteY2" fmla="*/ 1275347 h 1275347"/>
            </a:gdLst>
            <a:ahLst/>
            <a:cxnLst>
              <a:cxn ang="0">
                <a:pos x="connsiteX0" y="connsiteY0"/>
              </a:cxn>
              <a:cxn ang="0">
                <a:pos x="connsiteX1" y="connsiteY1"/>
              </a:cxn>
              <a:cxn ang="0">
                <a:pos x="connsiteX2" y="connsiteY2"/>
              </a:cxn>
            </a:cxnLst>
            <a:rect l="l" t="t" r="r" b="b"/>
            <a:pathLst>
              <a:path w="1114522" h="1275347">
                <a:moveTo>
                  <a:pt x="0" y="0"/>
                </a:moveTo>
                <a:cubicBezTo>
                  <a:pt x="471237" y="182479"/>
                  <a:pt x="942474" y="364958"/>
                  <a:pt x="1082842" y="577516"/>
                </a:cubicBezTo>
                <a:cubicBezTo>
                  <a:pt x="1223210" y="790074"/>
                  <a:pt x="852237" y="1203158"/>
                  <a:pt x="842211" y="1275347"/>
                </a:cubicBezTo>
              </a:path>
            </a:pathLst>
          </a:custGeom>
          <a:noFill/>
          <a:ln w="15875" cap="flat" cmpd="sng" algn="ctr">
            <a:solidFill>
              <a:schemeClr val="tx1"/>
            </a:solidFill>
            <a:prstDash val="solid"/>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4" name="5-Point Star 23">
            <a:extLst>
              <a:ext uri="{FF2B5EF4-FFF2-40B4-BE49-F238E27FC236}">
                <a16:creationId xmlns:a16="http://schemas.microsoft.com/office/drawing/2014/main" id="{B18A3AA5-31B9-E11C-C54A-E48C8F72236D}"/>
              </a:ext>
            </a:extLst>
          </p:cNvPr>
          <p:cNvSpPr/>
          <p:nvPr/>
        </p:nvSpPr>
        <p:spPr bwMode="auto">
          <a:xfrm rot="19947696">
            <a:off x="5495732" y="5450632"/>
            <a:ext cx="241698" cy="241698"/>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5" name="5-Point Star 24">
            <a:extLst>
              <a:ext uri="{FF2B5EF4-FFF2-40B4-BE49-F238E27FC236}">
                <a16:creationId xmlns:a16="http://schemas.microsoft.com/office/drawing/2014/main" id="{BCF0FAFD-1A8C-82ED-FB1E-FA8AFA9A8DA4}"/>
              </a:ext>
            </a:extLst>
          </p:cNvPr>
          <p:cNvSpPr/>
          <p:nvPr/>
        </p:nvSpPr>
        <p:spPr bwMode="auto">
          <a:xfrm>
            <a:off x="5495732" y="5799935"/>
            <a:ext cx="89298" cy="89298"/>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6" name="5-Point Star 25">
            <a:extLst>
              <a:ext uri="{FF2B5EF4-FFF2-40B4-BE49-F238E27FC236}">
                <a16:creationId xmlns:a16="http://schemas.microsoft.com/office/drawing/2014/main" id="{27170604-13AA-1A43-DB50-361A4E08B7CD}"/>
              </a:ext>
            </a:extLst>
          </p:cNvPr>
          <p:cNvSpPr/>
          <p:nvPr/>
        </p:nvSpPr>
        <p:spPr bwMode="auto">
          <a:xfrm rot="1819437">
            <a:off x="8614436" y="5448333"/>
            <a:ext cx="241698" cy="241698"/>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7" name="5-Point Star 26">
            <a:extLst>
              <a:ext uri="{FF2B5EF4-FFF2-40B4-BE49-F238E27FC236}">
                <a16:creationId xmlns:a16="http://schemas.microsoft.com/office/drawing/2014/main" id="{AC7279DB-8DDB-5599-388B-2246355F35FF}"/>
              </a:ext>
            </a:extLst>
          </p:cNvPr>
          <p:cNvSpPr/>
          <p:nvPr/>
        </p:nvSpPr>
        <p:spPr bwMode="auto">
          <a:xfrm>
            <a:off x="8811317" y="5822103"/>
            <a:ext cx="89298" cy="89298"/>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8" name="5-Point Star 27">
            <a:extLst>
              <a:ext uri="{FF2B5EF4-FFF2-40B4-BE49-F238E27FC236}">
                <a16:creationId xmlns:a16="http://schemas.microsoft.com/office/drawing/2014/main" id="{BAC524B6-EAA9-DA2A-A670-F7F3959D73D9}"/>
              </a:ext>
            </a:extLst>
          </p:cNvPr>
          <p:cNvSpPr/>
          <p:nvPr/>
        </p:nvSpPr>
        <p:spPr bwMode="auto">
          <a:xfrm>
            <a:off x="8869842" y="5295351"/>
            <a:ext cx="89298" cy="89298"/>
          </a:xfrm>
          <a:prstGeom prst="star5">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Tree>
    <p:extLst>
      <p:ext uri="{BB962C8B-B14F-4D97-AF65-F5344CB8AC3E}">
        <p14:creationId xmlns:p14="http://schemas.microsoft.com/office/powerpoint/2010/main" val="85659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34" fill="hold"/>
                                        <p:tgtEl>
                                          <p:spTgt spid="2"/>
                                        </p:tgtEl>
                                      </p:cBhvr>
                                    </p:cmd>
                                  </p:childTnLst>
                                </p:cTn>
                              </p:par>
                              <p:par>
                                <p:cTn id="7" presetID="1" presetClass="mediacall" presetSubtype="0" fill="hold" nodeType="withEffect">
                                  <p:stCondLst>
                                    <p:cond delay="0"/>
                                  </p:stCondLst>
                                  <p:childTnLst>
                                    <p:cmd type="call" cmd="playFrom(0.0)">
                                      <p:cBhvr>
                                        <p:cTn id="8" dur="83334" fill="hold"/>
                                        <p:tgtEl>
                                          <p:spTgt spid="3"/>
                                        </p:tgtEl>
                                      </p:cBhvr>
                                    </p:cmd>
                                  </p:childTnLst>
                                </p:cTn>
                              </p:par>
                              <p:par>
                                <p:cTn id="9" presetID="1" presetClass="mediacall" presetSubtype="0" fill="hold" nodeType="withEffect">
                                  <p:stCondLst>
                                    <p:cond delay="0"/>
                                  </p:stCondLst>
                                  <p:childTnLst>
                                    <p:cmd type="call" cmd="playFrom(0.0)">
                                      <p:cBhvr>
                                        <p:cTn id="10" dur="83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video>
              <p:cMediaNode vol="80000">
                <p:cTn id="23"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3E8AB6-00F6-88CB-EDF2-1904509A9EE1}"/>
              </a:ext>
            </a:extLst>
          </p:cNvPr>
          <p:cNvPicPr>
            <a:picLocks noChangeAspect="1"/>
          </p:cNvPicPr>
          <p:nvPr/>
        </p:nvPicPr>
        <p:blipFill>
          <a:blip r:embed="rId3"/>
          <a:stretch>
            <a:fillRect/>
          </a:stretch>
        </p:blipFill>
        <p:spPr>
          <a:xfrm>
            <a:off x="402463" y="1512109"/>
            <a:ext cx="2070427" cy="2100126"/>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4"/>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5"/>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6"/>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7"/>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8"/>
                <a:stretch>
                  <a:fillRect t="-108333" b="-15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1A2A1AD-558E-A2EA-8A39-6D92E4187F21}"/>
                  </a:ext>
                </a:extLst>
              </p:cNvPr>
              <p:cNvSpPr txBox="1"/>
              <p:nvPr/>
            </p:nvSpPr>
            <p:spPr>
              <a:xfrm>
                <a:off x="5010587" y="1509236"/>
                <a:ext cx="4214927" cy="667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1+</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den>
                      </m:f>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d>
                            <m:dPr>
                              <m:begChr m:val="|"/>
                              <m:endChr m:val="|"/>
                              <m:ctrlPr>
                                <a:rPr lang="en-US" sz="1600" b="0" i="1" smtClean="0">
                                  <a:solidFill>
                                    <a:schemeClr val="tx1"/>
                                  </a:solidFill>
                                  <a:latin typeface="Cambria Math" panose="02040503050406030204" pitchFamily="18" charset="0"/>
                                </a:rPr>
                              </m:ctrlPr>
                            </m:dPr>
                            <m:e>
                              <m:r>
                                <a:rPr lang="en-US" sz="1600" i="1">
                                  <a:solidFill>
                                    <a:srgbClr val="007E00"/>
                                  </a:solidFill>
                                  <a:latin typeface="Cambria Math" panose="02040503050406030204" pitchFamily="18" charset="0"/>
                                </a:rPr>
                                <m:t>𝜎</m:t>
                              </m:r>
                            </m:e>
                          </m: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𝜃</m:t>
                                          </m:r>
                                        </m:num>
                                        <m:den>
                                          <m:r>
                                            <a:rPr lang="en-US" sz="1600" i="1">
                                              <a:solidFill>
                                                <a:srgbClr val="007E00"/>
                                              </a:solidFill>
                                              <a:latin typeface="Cambria Math" panose="02040503050406030204" pitchFamily="18" charset="0"/>
                                            </a:rPr>
                                            <m:t>𝜎</m:t>
                                          </m:r>
                                        </m:den>
                                      </m:f>
                                      <m:r>
                                        <a:rPr lang="en-US" sz="1600" b="0" i="1" smtClean="0">
                                          <a:latin typeface="Cambria Math" panose="02040503050406030204" pitchFamily="18" charset="0"/>
                                        </a:rPr>
                                        <m:t> </m:t>
                                      </m:r>
                                    </m:e>
                                  </m:d>
                                </m:e>
                                <m:sup>
                                  <m:r>
                                    <a:rPr lang="en-US" sz="1600" b="0" i="1" smtClean="0">
                                      <a:latin typeface="Cambria Math" panose="02040503050406030204" pitchFamily="18" charset="0"/>
                                    </a:rPr>
                                    <m:t>2</m:t>
                                  </m:r>
                                </m:sup>
                              </m:sSup>
                            </m:e>
                          </m:d>
                        </m:e>
                      </m:func>
                    </m:oMath>
                  </m:oMathPara>
                </a14:m>
                <a:endParaRPr lang="en-US" sz="1600" dirty="0"/>
              </a:p>
            </p:txBody>
          </p:sp>
        </mc:Choice>
        <mc:Fallback>
          <p:sp>
            <p:nvSpPr>
              <p:cNvPr id="15" name="TextBox 14">
                <a:extLst>
                  <a:ext uri="{FF2B5EF4-FFF2-40B4-BE49-F238E27FC236}">
                    <a16:creationId xmlns:a16="http://schemas.microsoft.com/office/drawing/2014/main" id="{B1A2A1AD-558E-A2EA-8A39-6D92E4187F21}"/>
                  </a:ext>
                </a:extLst>
              </p:cNvPr>
              <p:cNvSpPr txBox="1">
                <a:spLocks noRot="1" noChangeAspect="1" noMove="1" noResize="1" noEditPoints="1" noAdjustHandles="1" noChangeArrowheads="1" noChangeShapeType="1" noTextEdit="1"/>
              </p:cNvSpPr>
              <p:nvPr/>
            </p:nvSpPr>
            <p:spPr>
              <a:xfrm>
                <a:off x="5010587" y="1509236"/>
                <a:ext cx="4214927" cy="667170"/>
              </a:xfrm>
              <a:prstGeom prst="rect">
                <a:avLst/>
              </a:prstGeom>
              <a:blipFill>
                <a:blip r:embed="rId9"/>
                <a:stretch>
                  <a:fillRect/>
                </a:stretch>
              </a:blipFill>
            </p:spPr>
            <p:txBody>
              <a:bodyPr/>
              <a:lstStyle/>
              <a:p>
                <a:r>
                  <a:rPr lang="en-US">
                    <a:noFill/>
                  </a:rPr>
                  <a:t> </a:t>
                </a:r>
              </a:p>
            </p:txBody>
          </p:sp>
        </mc:Fallback>
      </mc:AlternateContent>
      <p:sp>
        <p:nvSpPr>
          <p:cNvPr id="2" name="Right Arrow 1">
            <a:extLst>
              <a:ext uri="{FF2B5EF4-FFF2-40B4-BE49-F238E27FC236}">
                <a16:creationId xmlns:a16="http://schemas.microsoft.com/office/drawing/2014/main" id="{774CB13B-F609-AD3C-4E46-6C9085D8FA19}"/>
              </a:ext>
            </a:extLst>
          </p:cNvPr>
          <p:cNvSpPr/>
          <p:nvPr/>
        </p:nvSpPr>
        <p:spPr bwMode="auto">
          <a:xfrm rot="7083858">
            <a:off x="6901234" y="1320231"/>
            <a:ext cx="433633" cy="261594"/>
          </a:xfrm>
          <a:prstGeom prst="rightArrow">
            <a:avLst>
              <a:gd name="adj1" fmla="val 42480"/>
              <a:gd name="adj2" fmla="val 50000"/>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Tree>
    <p:extLst>
      <p:ext uri="{BB962C8B-B14F-4D97-AF65-F5344CB8AC3E}">
        <p14:creationId xmlns:p14="http://schemas.microsoft.com/office/powerpoint/2010/main" val="3284016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3E8AB6-00F6-88CB-EDF2-1904509A9EE1}"/>
              </a:ext>
            </a:extLst>
          </p:cNvPr>
          <p:cNvPicPr>
            <a:picLocks noChangeAspect="1"/>
          </p:cNvPicPr>
          <p:nvPr/>
        </p:nvPicPr>
        <p:blipFill>
          <a:blip r:embed="rId3"/>
          <a:stretch>
            <a:fillRect/>
          </a:stretch>
        </p:blipFill>
        <p:spPr>
          <a:xfrm>
            <a:off x="402463" y="1512109"/>
            <a:ext cx="2070427" cy="2100126"/>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88BEB86-6399-6B8E-1722-9CB688F15E20}"/>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24" name="TextBox 23">
                <a:extLst>
                  <a:ext uri="{FF2B5EF4-FFF2-40B4-BE49-F238E27FC236}">
                    <a16:creationId xmlns:a16="http://schemas.microsoft.com/office/drawing/2014/main" id="{788BEB86-6399-6B8E-1722-9CB688F15E20}"/>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4"/>
                <a:stretch>
                  <a:fillRect r="-6897" b="-6250"/>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3357DC3-B9DE-3EDD-93BB-1F19A2F413C6}"/>
              </a:ext>
            </a:extLst>
          </p:cNvPr>
          <p:cNvCxnSpPr>
            <a:cxnSpLocks/>
          </p:cNvCxnSpPr>
          <p:nvPr/>
        </p:nvCxnSpPr>
        <p:spPr bwMode="auto">
          <a:xfrm>
            <a:off x="500552" y="2572652"/>
            <a:ext cx="2002618"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6FECEE09-B803-6FAF-A125-246024F090C3}"/>
              </a:ext>
            </a:extLst>
          </p:cNvPr>
          <p:cNvCxnSpPr>
            <a:cxnSpLocks/>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5"/>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6"/>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pPr/>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7"/>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8"/>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8F0E592-933C-66DF-4D76-CE64B2E4A177}"/>
                  </a:ext>
                </a:extLst>
              </p:cNvPr>
              <p:cNvSpPr txBox="1"/>
              <p:nvPr/>
            </p:nvSpPr>
            <p:spPr>
              <a:xfrm>
                <a:off x="2503170" y="2404491"/>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61" name="TextBox 60">
                <a:extLst>
                  <a:ext uri="{FF2B5EF4-FFF2-40B4-BE49-F238E27FC236}">
                    <a16:creationId xmlns:a16="http://schemas.microsoft.com/office/drawing/2014/main" id="{C8F0E592-933C-66DF-4D76-CE64B2E4A177}"/>
                  </a:ext>
                </a:extLst>
              </p:cNvPr>
              <p:cNvSpPr txBox="1">
                <a:spLocks noRot="1" noChangeAspect="1" noMove="1" noResize="1" noEditPoints="1" noAdjustHandles="1" noChangeArrowheads="1" noChangeShapeType="1" noTextEdit="1"/>
              </p:cNvSpPr>
              <p:nvPr/>
            </p:nvSpPr>
            <p:spPr>
              <a:xfrm>
                <a:off x="2503170" y="2404491"/>
                <a:ext cx="36094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10"/>
                <a:stretch>
                  <a:fillRect t="-108333" b="-156667"/>
                </a:stretch>
              </a:blipFill>
            </p:spPr>
            <p:txBody>
              <a:bodyPr/>
              <a:lstStyle/>
              <a:p>
                <a:r>
                  <a:rPr lang="en-US">
                    <a:noFill/>
                  </a:rPr>
                  <a:t> </a:t>
                </a:r>
              </a:p>
            </p:txBody>
          </p:sp>
        </mc:Fallback>
      </mc:AlternateContent>
      <p:sp>
        <p:nvSpPr>
          <p:cNvPr id="10249" name="Right Arrow 10248">
            <a:extLst>
              <a:ext uri="{FF2B5EF4-FFF2-40B4-BE49-F238E27FC236}">
                <a16:creationId xmlns:a16="http://schemas.microsoft.com/office/drawing/2014/main" id="{F8E963FE-AB88-C7BF-64DE-9E5A251819C1}"/>
              </a:ext>
            </a:extLst>
          </p:cNvPr>
          <p:cNvSpPr/>
          <p:nvPr/>
        </p:nvSpPr>
        <p:spPr bwMode="auto">
          <a:xfrm rot="10800000">
            <a:off x="2225039" y="3633196"/>
            <a:ext cx="3116292" cy="198536"/>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6" name="Rounded Rectangle 5">
            <a:extLst>
              <a:ext uri="{FF2B5EF4-FFF2-40B4-BE49-F238E27FC236}">
                <a16:creationId xmlns:a16="http://schemas.microsoft.com/office/drawing/2014/main" id="{CFF999D4-5923-B181-CD53-9C532968C8DF}"/>
              </a:ext>
            </a:extLst>
          </p:cNvPr>
          <p:cNvSpPr/>
          <p:nvPr/>
        </p:nvSpPr>
        <p:spPr bwMode="auto">
          <a:xfrm>
            <a:off x="5060496" y="2977381"/>
            <a:ext cx="3579958" cy="1417623"/>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0BEF185-0D6E-7296-283D-C4C805EC7559}"/>
                  </a:ext>
                </a:extLst>
              </p:cNvPr>
              <p:cNvSpPr txBox="1"/>
              <p:nvPr/>
            </p:nvSpPr>
            <p:spPr>
              <a:xfrm>
                <a:off x="5149572" y="2977381"/>
                <a:ext cx="3579958" cy="6750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e>
                      </m:d>
                      <m:r>
                        <a:rPr lang="en-US" sz="1600" b="0" i="1" smtClean="0">
                          <a:solidFill>
                            <a:schemeClr val="tx1"/>
                          </a:solidFill>
                          <a:latin typeface="Cambria Math" panose="02040503050406030204" pitchFamily="18" charset="0"/>
                        </a:rPr>
                        <m:t>∝</m:t>
                      </m:r>
                      <m:nary>
                        <m:naryPr>
                          <m:ctrlPr>
                            <a:rPr lang="en-US" sz="1600" b="0" i="1" smtClean="0">
                              <a:solidFill>
                                <a:schemeClr val="tx1"/>
                              </a:solidFill>
                              <a:latin typeface="Cambria Math" panose="02040503050406030204" pitchFamily="18" charset="0"/>
                            </a:rPr>
                          </m:ctrlPr>
                        </m:naryPr>
                        <m:sub>
                          <m:r>
                            <m:rPr>
                              <m:brk m:alnAt="23"/>
                            </m:rPr>
                            <a:rPr lang="en-US" sz="1600" i="1" smtClean="0">
                              <a:solidFill>
                                <a:schemeClr val="tx1"/>
                              </a:solidFill>
                              <a:latin typeface="Cambria Math" panose="02040503050406030204" pitchFamily="18" charset="0"/>
                              <a:ea typeface="Cambria Math" panose="02040503050406030204" pitchFamily="18" charset="0"/>
                            </a:rPr>
                            <m:t>ℝ</m:t>
                          </m:r>
                        </m:sub>
                        <m:sup/>
                        <m:e>
                          <m:f>
                            <m:fPr>
                              <m:ctrlPr>
                                <a:rPr lang="en-US" sz="1600" i="1">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𝑑</m:t>
                              </m:r>
                              <m:r>
                                <a:rPr lang="en-US" sz="1600" i="1" smtClean="0">
                                  <a:solidFill>
                                    <a:srgbClr val="007E00"/>
                                  </a:solidFill>
                                  <a:latin typeface="Cambria Math" panose="02040503050406030204" pitchFamily="18" charset="0"/>
                                </a:rPr>
                                <m:t>𝜎</m:t>
                              </m:r>
                            </m:num>
                            <m:den>
                              <m:d>
                                <m:dPr>
                                  <m:begChr m:val="|"/>
                                  <m:endChr m:val="|"/>
                                  <m:ctrlPr>
                                    <a:rPr lang="en-US" sz="1600" i="1">
                                      <a:solidFill>
                                        <a:schemeClr val="tx1"/>
                                      </a:solidFill>
                                      <a:latin typeface="Cambria Math" panose="02040503050406030204" pitchFamily="18" charset="0"/>
                                    </a:rPr>
                                  </m:ctrlPr>
                                </m:dPr>
                                <m:e>
                                  <m:r>
                                    <a:rPr lang="en-US" sz="1600" i="1" smtClean="0">
                                      <a:solidFill>
                                        <a:srgbClr val="007E00"/>
                                      </a:solidFill>
                                      <a:latin typeface="Cambria Math" panose="02040503050406030204" pitchFamily="18" charset="0"/>
                                    </a:rPr>
                                    <m:t>𝜎</m:t>
                                  </m:r>
                                </m:e>
                              </m:d>
                              <m:d>
                                <m:dPr>
                                  <m:ctrlPr>
                                    <a:rPr lang="en-US" sz="1600" b="0" i="1" smtClean="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1+</m:t>
                                  </m:r>
                                  <m:sSup>
                                    <m:sSupPr>
                                      <m:ctrlPr>
                                        <a:rPr lang="en-US" sz="1600" i="1" smtClean="0">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e>
                              </m:d>
                            </m:den>
                          </m:f>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exp</m:t>
                              </m:r>
                            </m:fName>
                            <m:e>
                              <m:d>
                                <m:dPr>
                                  <m:begChr m:val="["/>
                                  <m:endChr m:val="]"/>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 </m:t>
                                          </m:r>
                                          <m:f>
                                            <m:fPr>
                                              <m:ctrlPr>
                                                <a:rPr lang="en-US" sz="1600" i="1">
                                                  <a:solidFill>
                                                    <a:schemeClr val="tx1"/>
                                                  </a:solidFill>
                                                  <a:latin typeface="Cambria Math" panose="02040503050406030204" pitchFamily="18" charset="0"/>
                                                </a:rPr>
                                              </m:ctrlPr>
                                            </m:fPr>
                                            <m:num>
                                              <m:r>
                                                <a:rPr lang="en-US" sz="1600" i="1" smtClean="0">
                                                  <a:solidFill>
                                                    <a:schemeClr val="accent2">
                                                      <a:lumMod val="60000"/>
                                                      <a:lumOff val="40000"/>
                                                    </a:schemeClr>
                                                  </a:solidFill>
                                                  <a:latin typeface="Cambria Math" panose="02040503050406030204" pitchFamily="18" charset="0"/>
                                                </a:rPr>
                                                <m:t>𝜃</m:t>
                                              </m:r>
                                            </m:num>
                                            <m:den>
                                              <m:r>
                                                <a:rPr lang="en-US" sz="1600" i="1" smtClean="0">
                                                  <a:solidFill>
                                                    <a:srgbClr val="007E00"/>
                                                  </a:solidFill>
                                                  <a:latin typeface="Cambria Math" panose="02040503050406030204" pitchFamily="18" charset="0"/>
                                                </a:rPr>
                                                <m:t>𝜎</m:t>
                                              </m:r>
                                            </m:den>
                                          </m:f>
                                          <m:r>
                                            <a:rPr lang="en-US" sz="1600" i="1">
                                              <a:solidFill>
                                                <a:schemeClr val="tx1"/>
                                              </a:solidFill>
                                              <a:latin typeface="Cambria Math" panose="02040503050406030204" pitchFamily="18" charset="0"/>
                                            </a:rPr>
                                            <m:t> </m:t>
                                          </m:r>
                                        </m:e>
                                      </m:d>
                                    </m:e>
                                    <m:sup>
                                      <m:r>
                                        <a:rPr lang="en-US" sz="1600" i="1">
                                          <a:solidFill>
                                            <a:schemeClr val="tx1"/>
                                          </a:solidFill>
                                          <a:latin typeface="Cambria Math" panose="02040503050406030204" pitchFamily="18" charset="0"/>
                                        </a:rPr>
                                        <m:t>2</m:t>
                                      </m:r>
                                    </m:sup>
                                  </m:sSup>
                                </m:e>
                              </m:d>
                              <m:r>
                                <a:rPr lang="en-US" sz="1600" b="0" i="1" smtClean="0">
                                  <a:solidFill>
                                    <a:schemeClr val="tx1"/>
                                  </a:solidFill>
                                  <a:latin typeface="Cambria Math" panose="02040503050406030204" pitchFamily="18" charset="0"/>
                                </a:rPr>
                                <m:t>  </m:t>
                              </m:r>
                            </m:e>
                          </m:func>
                        </m:e>
                      </m:nary>
                    </m:oMath>
                  </m:oMathPara>
                </a14:m>
                <a:endParaRPr lang="en-US" sz="1600" dirty="0"/>
              </a:p>
            </p:txBody>
          </p:sp>
        </mc:Choice>
        <mc:Fallback>
          <p:sp>
            <p:nvSpPr>
              <p:cNvPr id="7" name="TextBox 6">
                <a:extLst>
                  <a:ext uri="{FF2B5EF4-FFF2-40B4-BE49-F238E27FC236}">
                    <a16:creationId xmlns:a16="http://schemas.microsoft.com/office/drawing/2014/main" id="{20BEF185-0D6E-7296-283D-C4C805EC7559}"/>
                  </a:ext>
                </a:extLst>
              </p:cNvPr>
              <p:cNvSpPr txBox="1">
                <a:spLocks noRot="1" noChangeAspect="1" noMove="1" noResize="1" noEditPoints="1" noAdjustHandles="1" noChangeArrowheads="1" noChangeShapeType="1" noTextEdit="1"/>
              </p:cNvSpPr>
              <p:nvPr/>
            </p:nvSpPr>
            <p:spPr>
              <a:xfrm>
                <a:off x="5149572" y="2977381"/>
                <a:ext cx="3579958" cy="675057"/>
              </a:xfrm>
              <a:prstGeom prst="rect">
                <a:avLst/>
              </a:prstGeom>
              <a:blipFill>
                <a:blip r:embed="rId11"/>
                <a:stretch>
                  <a:fillRect l="-3180" t="-137037" b="-20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A6D5402-11B7-41B5-A86B-278909D76D21}"/>
                  </a:ext>
                </a:extLst>
              </p:cNvPr>
              <p:cNvSpPr txBox="1"/>
              <p:nvPr/>
            </p:nvSpPr>
            <p:spPr>
              <a:xfrm>
                <a:off x="5655208" y="3652438"/>
                <a:ext cx="2094391" cy="650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0" smtClean="0">
                          <a:solidFill>
                            <a:srgbClr val="92D050"/>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Γ</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0,</m:t>
                          </m:r>
                          <m:f>
                            <m:fPr>
                              <m:ctrlPr>
                                <a:rPr lang="en-US" sz="1600" b="0" i="1" smtClean="0">
                                  <a:solidFill>
                                    <a:schemeClr val="tx1"/>
                                  </a:solidFill>
                                  <a:latin typeface="Cambria Math" panose="02040503050406030204" pitchFamily="18" charset="0"/>
                                </a:rPr>
                              </m:ctrlPr>
                            </m:fPr>
                            <m:num>
                              <m:sSup>
                                <m:sSupPr>
                                  <m:ctrlPr>
                                    <a:rPr lang="en-US" sz="1600" b="0" i="1" smtClean="0">
                                      <a:solidFill>
                                        <a:schemeClr val="tx1"/>
                                      </a:solidFill>
                                      <a:latin typeface="Cambria Math" panose="02040503050406030204" pitchFamily="18" charset="0"/>
                                    </a:rPr>
                                  </m:ctrlPr>
                                </m:sSupPr>
                                <m:e>
                                  <m:r>
                                    <a:rPr lang="en-US" sz="1600" b="0" i="1" smtClean="0">
                                      <a:solidFill>
                                        <a:schemeClr val="accent2">
                                          <a:lumMod val="60000"/>
                                          <a:lumOff val="40000"/>
                                        </a:schemeClr>
                                      </a:solidFill>
                                      <a:latin typeface="Cambria Math" panose="02040503050406030204" pitchFamily="18" charset="0"/>
                                    </a:rPr>
                                    <m:t>𝜃</m:t>
                                  </m:r>
                                </m:e>
                                <m:sup>
                                  <m:r>
                                    <a:rPr lang="en-US" sz="1600" b="0" i="1" smtClean="0">
                                      <a:solidFill>
                                        <a:schemeClr val="tx1"/>
                                      </a:solidFill>
                                      <a:latin typeface="Cambria Math" panose="02040503050406030204" pitchFamily="18" charset="0"/>
                                    </a:rPr>
                                    <m:t>2</m:t>
                                  </m:r>
                                </m:sup>
                              </m:sSup>
                            </m:num>
                            <m:den>
                              <m:r>
                                <a:rPr lang="en-US" sz="1600" b="0" i="1" smtClean="0">
                                  <a:solidFill>
                                    <a:schemeClr val="tx1"/>
                                  </a:solidFill>
                                  <a:latin typeface="Cambria Math" panose="02040503050406030204" pitchFamily="18" charset="0"/>
                                </a:rPr>
                                <m:t>2</m:t>
                              </m:r>
                            </m:den>
                          </m:f>
                        </m:e>
                      </m:d>
                      <m:r>
                        <m:rPr>
                          <m:sty m:val="p"/>
                        </m:rPr>
                        <a:rPr lang="en-US" sz="1600" b="0" i="0" smtClean="0">
                          <a:solidFill>
                            <a:schemeClr val="tx1"/>
                          </a:solidFill>
                          <a:latin typeface="Cambria Math" panose="02040503050406030204" pitchFamily="18" charset="0"/>
                        </a:rPr>
                        <m:t>exp</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smtClean="0">
                                      <a:solidFill>
                                        <a:schemeClr val="accent2">
                                          <a:lumMod val="60000"/>
                                          <a:lumOff val="40000"/>
                                        </a:schemeClr>
                                      </a:solidFill>
                                      <a:latin typeface="Cambria Math" panose="02040503050406030204" pitchFamily="18" charset="0"/>
                                    </a:rPr>
                                    <m:t>𝜃</m:t>
                                  </m:r>
                                </m:e>
                                <m:sup>
                                  <m:r>
                                    <a:rPr lang="en-US" sz="1600" i="1">
                                      <a:latin typeface="Cambria Math" panose="02040503050406030204" pitchFamily="18" charset="0"/>
                                    </a:rPr>
                                    <m:t>2</m:t>
                                  </m:r>
                                </m:sup>
                              </m:sSup>
                            </m:num>
                            <m:den>
                              <m:r>
                                <a:rPr lang="en-US" sz="1600" i="1">
                                  <a:latin typeface="Cambria Math" panose="02040503050406030204" pitchFamily="18" charset="0"/>
                                </a:rPr>
                                <m:t>2</m:t>
                              </m:r>
                            </m:den>
                          </m:f>
                        </m:e>
                      </m:d>
                    </m:oMath>
                  </m:oMathPara>
                </a14:m>
                <a:endParaRPr lang="en-US" sz="1600" dirty="0"/>
              </a:p>
            </p:txBody>
          </p:sp>
        </mc:Choice>
        <mc:Fallback>
          <p:sp>
            <p:nvSpPr>
              <p:cNvPr id="8" name="TextBox 7">
                <a:extLst>
                  <a:ext uri="{FF2B5EF4-FFF2-40B4-BE49-F238E27FC236}">
                    <a16:creationId xmlns:a16="http://schemas.microsoft.com/office/drawing/2014/main" id="{2A6D5402-11B7-41B5-A86B-278909D76D21}"/>
                  </a:ext>
                </a:extLst>
              </p:cNvPr>
              <p:cNvSpPr txBox="1">
                <a:spLocks noRot="1" noChangeAspect="1" noMove="1" noResize="1" noEditPoints="1" noAdjustHandles="1" noChangeArrowheads="1" noChangeShapeType="1" noTextEdit="1"/>
              </p:cNvSpPr>
              <p:nvPr/>
            </p:nvSpPr>
            <p:spPr>
              <a:xfrm>
                <a:off x="5655208" y="3652438"/>
                <a:ext cx="2094391" cy="650563"/>
              </a:xfrm>
              <a:prstGeom prst="rect">
                <a:avLst/>
              </a:prstGeom>
              <a:blipFill>
                <a:blip r:embed="rId12"/>
                <a:stretch>
                  <a:fillRect/>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1476B447-FA6B-E787-6841-C32AF77FCC66}"/>
              </a:ext>
            </a:extLst>
          </p:cNvPr>
          <p:cNvSpPr/>
          <p:nvPr/>
        </p:nvSpPr>
        <p:spPr bwMode="auto">
          <a:xfrm rot="5400000">
            <a:off x="5478445" y="2530241"/>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CBA6DF00-ADB5-C4CA-12DA-F9DE385334B0}"/>
                  </a:ext>
                </a:extLst>
              </p:cNvPr>
              <p:cNvSpPr txBox="1"/>
              <p:nvPr/>
            </p:nvSpPr>
            <p:spPr>
              <a:xfrm>
                <a:off x="5833389" y="2432068"/>
                <a:ext cx="2029915" cy="338554"/>
              </a:xfrm>
              <a:prstGeom prst="rect">
                <a:avLst/>
              </a:prstGeom>
              <a:noFill/>
            </p:spPr>
            <p:txBody>
              <a:bodyPr wrap="none" rtlCol="0">
                <a:spAutoFit/>
              </a:bodyPr>
              <a:lstStyle/>
              <a:p>
                <a:r>
                  <a:rPr lang="en-US" sz="1600" i="1" dirty="0">
                    <a:latin typeface="+mn-lt"/>
                  </a:rPr>
                  <a:t>marginalizing over </a:t>
                </a:r>
                <a14:m>
                  <m:oMath xmlns:m="http://schemas.openxmlformats.org/officeDocument/2006/math">
                    <m:r>
                      <a:rPr lang="en-US" sz="1600" i="1" smtClean="0">
                        <a:solidFill>
                          <a:srgbClr val="007E00"/>
                        </a:solidFill>
                        <a:latin typeface="+mn-lt"/>
                      </a:rPr>
                      <m:t>𝜎</m:t>
                    </m:r>
                  </m:oMath>
                </a14:m>
                <a:endParaRPr lang="en-US" sz="1600" i="1" dirty="0">
                  <a:latin typeface="+mn-lt"/>
                </a:endParaRPr>
              </a:p>
            </p:txBody>
          </p:sp>
        </mc:Choice>
        <mc:Fallback>
          <p:sp>
            <p:nvSpPr>
              <p:cNvPr id="10" name="TextBox 9">
                <a:extLst>
                  <a:ext uri="{FF2B5EF4-FFF2-40B4-BE49-F238E27FC236}">
                    <a16:creationId xmlns:a16="http://schemas.microsoft.com/office/drawing/2014/main" id="{CBA6DF00-ADB5-C4CA-12DA-F9DE385334B0}"/>
                  </a:ext>
                </a:extLst>
              </p:cNvPr>
              <p:cNvSpPr txBox="1">
                <a:spLocks noRot="1" noChangeAspect="1" noMove="1" noResize="1" noEditPoints="1" noAdjustHandles="1" noChangeArrowheads="1" noChangeShapeType="1" noTextEdit="1"/>
              </p:cNvSpPr>
              <p:nvPr/>
            </p:nvSpPr>
            <p:spPr>
              <a:xfrm>
                <a:off x="5833389" y="2432068"/>
                <a:ext cx="2029915" cy="338554"/>
              </a:xfrm>
              <a:prstGeom prst="rect">
                <a:avLst/>
              </a:prstGeom>
              <a:blipFill>
                <a:blip r:embed="rId13"/>
                <a:stretch>
                  <a:fillRect l="-1863" t="-3704" b="-2592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051C361-344F-3D7D-8B02-44DBEB862E35}"/>
              </a:ext>
            </a:extLst>
          </p:cNvPr>
          <p:cNvSpPr txBox="1"/>
          <p:nvPr/>
        </p:nvSpPr>
        <p:spPr>
          <a:xfrm>
            <a:off x="7947809" y="3808442"/>
            <a:ext cx="425116" cy="338554"/>
          </a:xfrm>
          <a:prstGeom prst="rect">
            <a:avLst/>
          </a:prstGeom>
          <a:noFill/>
        </p:spPr>
        <p:txBody>
          <a:bodyPr wrap="none" rtlCol="0">
            <a:spAutoFit/>
          </a:bodyPr>
          <a:lstStyle/>
          <a:p>
            <a:r>
              <a:rPr lang="en-US" sz="1600" dirty="0"/>
              <a:t>(1)</a:t>
            </a:r>
          </a:p>
        </p:txBody>
      </p:sp>
      <p:sp>
        <p:nvSpPr>
          <p:cNvPr id="12" name="Right Arrow 11">
            <a:extLst>
              <a:ext uri="{FF2B5EF4-FFF2-40B4-BE49-F238E27FC236}">
                <a16:creationId xmlns:a16="http://schemas.microsoft.com/office/drawing/2014/main" id="{4C981F92-05B0-2DB2-8640-89BE74DD7933}"/>
              </a:ext>
            </a:extLst>
          </p:cNvPr>
          <p:cNvSpPr/>
          <p:nvPr/>
        </p:nvSpPr>
        <p:spPr bwMode="auto">
          <a:xfrm rot="5400000">
            <a:off x="7533179" y="2530579"/>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1A2A1AD-558E-A2EA-8A39-6D92E4187F21}"/>
                  </a:ext>
                </a:extLst>
              </p:cNvPr>
              <p:cNvSpPr txBox="1"/>
              <p:nvPr/>
            </p:nvSpPr>
            <p:spPr>
              <a:xfrm>
                <a:off x="5010587" y="1509236"/>
                <a:ext cx="4214927" cy="667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1+</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den>
                      </m:f>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d>
                            <m:dPr>
                              <m:begChr m:val="|"/>
                              <m:endChr m:val="|"/>
                              <m:ctrlPr>
                                <a:rPr lang="en-US" sz="1600" b="0" i="1" smtClean="0">
                                  <a:solidFill>
                                    <a:schemeClr val="tx1"/>
                                  </a:solidFill>
                                  <a:latin typeface="Cambria Math" panose="02040503050406030204" pitchFamily="18" charset="0"/>
                                </a:rPr>
                              </m:ctrlPr>
                            </m:dPr>
                            <m:e>
                              <m:r>
                                <a:rPr lang="en-US" sz="1600" i="1">
                                  <a:solidFill>
                                    <a:srgbClr val="007E00"/>
                                  </a:solidFill>
                                  <a:latin typeface="Cambria Math" panose="02040503050406030204" pitchFamily="18" charset="0"/>
                                </a:rPr>
                                <m:t>𝜎</m:t>
                              </m:r>
                            </m:e>
                          </m: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𝜃</m:t>
                                          </m:r>
                                        </m:num>
                                        <m:den>
                                          <m:r>
                                            <a:rPr lang="en-US" sz="1600" i="1">
                                              <a:solidFill>
                                                <a:srgbClr val="007E00"/>
                                              </a:solidFill>
                                              <a:latin typeface="Cambria Math" panose="02040503050406030204" pitchFamily="18" charset="0"/>
                                            </a:rPr>
                                            <m:t>𝜎</m:t>
                                          </m:r>
                                        </m:den>
                                      </m:f>
                                      <m:r>
                                        <a:rPr lang="en-US" sz="1600" b="0" i="1" smtClean="0">
                                          <a:latin typeface="Cambria Math" panose="02040503050406030204" pitchFamily="18" charset="0"/>
                                        </a:rPr>
                                        <m:t> </m:t>
                                      </m:r>
                                    </m:e>
                                  </m:d>
                                </m:e>
                                <m:sup>
                                  <m:r>
                                    <a:rPr lang="en-US" sz="1600" b="0" i="1" smtClean="0">
                                      <a:latin typeface="Cambria Math" panose="02040503050406030204" pitchFamily="18" charset="0"/>
                                    </a:rPr>
                                    <m:t>2</m:t>
                                  </m:r>
                                </m:sup>
                              </m:sSup>
                            </m:e>
                          </m:d>
                        </m:e>
                      </m:func>
                    </m:oMath>
                  </m:oMathPara>
                </a14:m>
                <a:endParaRPr lang="en-US" sz="1600" dirty="0"/>
              </a:p>
            </p:txBody>
          </p:sp>
        </mc:Choice>
        <mc:Fallback>
          <p:sp>
            <p:nvSpPr>
              <p:cNvPr id="15" name="TextBox 14">
                <a:extLst>
                  <a:ext uri="{FF2B5EF4-FFF2-40B4-BE49-F238E27FC236}">
                    <a16:creationId xmlns:a16="http://schemas.microsoft.com/office/drawing/2014/main" id="{B1A2A1AD-558E-A2EA-8A39-6D92E4187F21}"/>
                  </a:ext>
                </a:extLst>
              </p:cNvPr>
              <p:cNvSpPr txBox="1">
                <a:spLocks noRot="1" noChangeAspect="1" noMove="1" noResize="1" noEditPoints="1" noAdjustHandles="1" noChangeArrowheads="1" noChangeShapeType="1" noTextEdit="1"/>
              </p:cNvSpPr>
              <p:nvPr/>
            </p:nvSpPr>
            <p:spPr>
              <a:xfrm>
                <a:off x="5010587" y="1509236"/>
                <a:ext cx="4214927" cy="667170"/>
              </a:xfrm>
              <a:prstGeom prst="rect">
                <a:avLst/>
              </a:prstGeom>
              <a:blipFill>
                <a:blip r:embed="rId14"/>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8837B491-762B-F124-3C69-5CD41FF90AD7}"/>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Tree>
    <p:extLst>
      <p:ext uri="{BB962C8B-B14F-4D97-AF65-F5344CB8AC3E}">
        <p14:creationId xmlns:p14="http://schemas.microsoft.com/office/powerpoint/2010/main" val="1839367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olorful lines with a letter m&#10;&#10;Description automatically generated">
            <a:extLst>
              <a:ext uri="{FF2B5EF4-FFF2-40B4-BE49-F238E27FC236}">
                <a16:creationId xmlns:a16="http://schemas.microsoft.com/office/drawing/2014/main" id="{2799CBF3-35BB-182F-6AA1-38F666CC99A2}"/>
              </a:ext>
            </a:extLst>
          </p:cNvPr>
          <p:cNvPicPr>
            <a:picLocks noChangeAspect="1"/>
          </p:cNvPicPr>
          <p:nvPr/>
        </p:nvPicPr>
        <p:blipFill>
          <a:blip r:embed="rId5"/>
          <a:stretch>
            <a:fillRect/>
          </a:stretch>
        </p:blipFill>
        <p:spPr>
          <a:xfrm>
            <a:off x="500552" y="1650808"/>
            <a:ext cx="1881809" cy="1795559"/>
          </a:xfrm>
          <a:prstGeom prst="rect">
            <a:avLst/>
          </a:prstGeom>
        </p:spPr>
      </p:pic>
      <p:pic>
        <p:nvPicPr>
          <p:cNvPr id="3" name="Picture 2">
            <a:extLst>
              <a:ext uri="{FF2B5EF4-FFF2-40B4-BE49-F238E27FC236}">
                <a16:creationId xmlns:a16="http://schemas.microsoft.com/office/drawing/2014/main" id="{F14495AF-9BF2-0AD8-BC97-F771A172D665}"/>
              </a:ext>
            </a:extLst>
          </p:cNvPr>
          <p:cNvPicPr>
            <a:picLocks noChangeAspect="1"/>
          </p:cNvPicPr>
          <p:nvPr/>
        </p:nvPicPr>
        <p:blipFill>
          <a:blip r:embed="rId6"/>
          <a:stretch>
            <a:fillRect/>
          </a:stretch>
        </p:blipFill>
        <p:spPr>
          <a:xfrm>
            <a:off x="402463" y="1512109"/>
            <a:ext cx="2070427" cy="2100126"/>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88BEB86-6399-6B8E-1722-9CB688F15E20}"/>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24" name="TextBox 23">
                <a:extLst>
                  <a:ext uri="{FF2B5EF4-FFF2-40B4-BE49-F238E27FC236}">
                    <a16:creationId xmlns:a16="http://schemas.microsoft.com/office/drawing/2014/main" id="{788BEB86-6399-6B8E-1722-9CB688F15E20}"/>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7"/>
                <a:stretch>
                  <a:fillRect r="-6897" b="-625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6FECEE09-B803-6FAF-A125-246024F090C3}"/>
              </a:ext>
            </a:extLst>
          </p:cNvPr>
          <p:cNvCxnSpPr>
            <a:stCxn id="14"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8"/>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9"/>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pPr/>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10"/>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11"/>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12"/>
                <a:stretch>
                  <a:fillRect t="-108333" b="-156667"/>
                </a:stretch>
              </a:blipFill>
            </p:spPr>
            <p:txBody>
              <a:bodyPr/>
              <a:lstStyle/>
              <a:p>
                <a:r>
                  <a:rPr lang="en-US">
                    <a:noFill/>
                  </a:rPr>
                  <a:t> </a:t>
                </a:r>
              </a:p>
            </p:txBody>
          </p:sp>
        </mc:Fallback>
      </mc:AlternateContent>
      <p:pic>
        <p:nvPicPr>
          <p:cNvPr id="10250" name="hmc_horseshoe2.mp4">
            <a:hlinkClick r:id="" action="ppaction://media"/>
            <a:extLst>
              <a:ext uri="{FF2B5EF4-FFF2-40B4-BE49-F238E27FC236}">
                <a16:creationId xmlns:a16="http://schemas.microsoft.com/office/drawing/2014/main" id="{4934EDFF-2364-387E-5E51-EAE1A23845B4}"/>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388411" y="1529557"/>
            <a:ext cx="2088486" cy="2088486"/>
          </a:xfrm>
          <a:prstGeom prst="rect">
            <a:avLst/>
          </a:prstGeom>
        </p:spPr>
      </p:pic>
      <p:cxnSp>
        <p:nvCxnSpPr>
          <p:cNvPr id="30" name="Straight Arrow Connector 29">
            <a:extLst>
              <a:ext uri="{FF2B5EF4-FFF2-40B4-BE49-F238E27FC236}">
                <a16:creationId xmlns:a16="http://schemas.microsoft.com/office/drawing/2014/main" id="{63357DC3-B9DE-3EDD-93BB-1F19A2F413C6}"/>
              </a:ext>
            </a:extLst>
          </p:cNvPr>
          <p:cNvCxnSpPr>
            <a:cxnSpLocks/>
          </p:cNvCxnSpPr>
          <p:nvPr/>
        </p:nvCxnSpPr>
        <p:spPr bwMode="auto">
          <a:xfrm>
            <a:off x="470072" y="2572652"/>
            <a:ext cx="3959424" cy="45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8F0E592-933C-66DF-4D76-CE64B2E4A177}"/>
                  </a:ext>
                </a:extLst>
              </p:cNvPr>
              <p:cNvSpPr txBox="1"/>
              <p:nvPr/>
            </p:nvSpPr>
            <p:spPr>
              <a:xfrm>
                <a:off x="4398789" y="240129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61" name="TextBox 60">
                <a:extLst>
                  <a:ext uri="{FF2B5EF4-FFF2-40B4-BE49-F238E27FC236}">
                    <a16:creationId xmlns:a16="http://schemas.microsoft.com/office/drawing/2014/main" id="{C8F0E592-933C-66DF-4D76-CE64B2E4A177}"/>
                  </a:ext>
                </a:extLst>
              </p:cNvPr>
              <p:cNvSpPr txBox="1">
                <a:spLocks noRot="1" noChangeAspect="1" noMove="1" noResize="1" noEditPoints="1" noAdjustHandles="1" noChangeArrowheads="1" noChangeShapeType="1" noTextEdit="1"/>
              </p:cNvSpPr>
              <p:nvPr/>
            </p:nvSpPr>
            <p:spPr>
              <a:xfrm>
                <a:off x="4398789" y="2401290"/>
                <a:ext cx="36094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1F8AFC-D068-8DC3-951A-E83EFAF1AAA2}"/>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6" name="TextBox 5">
                <a:extLst>
                  <a:ext uri="{FF2B5EF4-FFF2-40B4-BE49-F238E27FC236}">
                    <a16:creationId xmlns:a16="http://schemas.microsoft.com/office/drawing/2014/main" id="{3C1F8AFC-D068-8DC3-951A-E83EFAF1AAA2}"/>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80AB81-9DF5-7694-B9D7-08E03B49DC11}"/>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ounded Rectangle 9">
            <a:extLst>
              <a:ext uri="{FF2B5EF4-FFF2-40B4-BE49-F238E27FC236}">
                <a16:creationId xmlns:a16="http://schemas.microsoft.com/office/drawing/2014/main" id="{43561567-B17D-F77D-BA92-91776CECA146}"/>
              </a:ext>
            </a:extLst>
          </p:cNvPr>
          <p:cNvSpPr/>
          <p:nvPr/>
        </p:nvSpPr>
        <p:spPr bwMode="auto">
          <a:xfrm>
            <a:off x="5060496" y="2977381"/>
            <a:ext cx="3579958" cy="1417623"/>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FB8E89B-6BA6-FEB3-594E-FFFBC9E70BEB}"/>
                  </a:ext>
                </a:extLst>
              </p:cNvPr>
              <p:cNvSpPr txBox="1"/>
              <p:nvPr/>
            </p:nvSpPr>
            <p:spPr>
              <a:xfrm>
                <a:off x="5149572" y="2977381"/>
                <a:ext cx="3579958" cy="6750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e>
                      </m:d>
                      <m:r>
                        <a:rPr lang="en-US" sz="1600" b="0" i="1" smtClean="0">
                          <a:solidFill>
                            <a:schemeClr val="tx1"/>
                          </a:solidFill>
                          <a:latin typeface="Cambria Math" panose="02040503050406030204" pitchFamily="18" charset="0"/>
                        </a:rPr>
                        <m:t>∝</m:t>
                      </m:r>
                      <m:nary>
                        <m:naryPr>
                          <m:ctrlPr>
                            <a:rPr lang="en-US" sz="1600" b="0" i="1" smtClean="0">
                              <a:solidFill>
                                <a:schemeClr val="tx1"/>
                              </a:solidFill>
                              <a:latin typeface="Cambria Math" panose="02040503050406030204" pitchFamily="18" charset="0"/>
                            </a:rPr>
                          </m:ctrlPr>
                        </m:naryPr>
                        <m:sub>
                          <m:r>
                            <m:rPr>
                              <m:brk m:alnAt="23"/>
                            </m:rPr>
                            <a:rPr lang="en-US" sz="1600" i="1" smtClean="0">
                              <a:solidFill>
                                <a:schemeClr val="tx1"/>
                              </a:solidFill>
                              <a:latin typeface="Cambria Math" panose="02040503050406030204" pitchFamily="18" charset="0"/>
                              <a:ea typeface="Cambria Math" panose="02040503050406030204" pitchFamily="18" charset="0"/>
                            </a:rPr>
                            <m:t>ℝ</m:t>
                          </m:r>
                        </m:sub>
                        <m:sup/>
                        <m:e>
                          <m:f>
                            <m:fPr>
                              <m:ctrlPr>
                                <a:rPr lang="en-US" sz="1600" i="1">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𝑑</m:t>
                              </m:r>
                              <m:r>
                                <a:rPr lang="en-US" sz="1600" i="1" smtClean="0">
                                  <a:solidFill>
                                    <a:srgbClr val="007E00"/>
                                  </a:solidFill>
                                  <a:latin typeface="Cambria Math" panose="02040503050406030204" pitchFamily="18" charset="0"/>
                                </a:rPr>
                                <m:t>𝜎</m:t>
                              </m:r>
                            </m:num>
                            <m:den>
                              <m:d>
                                <m:dPr>
                                  <m:begChr m:val="|"/>
                                  <m:endChr m:val="|"/>
                                  <m:ctrlPr>
                                    <a:rPr lang="en-US" sz="1600" i="1">
                                      <a:solidFill>
                                        <a:schemeClr val="tx1"/>
                                      </a:solidFill>
                                      <a:latin typeface="Cambria Math" panose="02040503050406030204" pitchFamily="18" charset="0"/>
                                    </a:rPr>
                                  </m:ctrlPr>
                                </m:dPr>
                                <m:e>
                                  <m:r>
                                    <a:rPr lang="en-US" sz="1600" i="1" smtClean="0">
                                      <a:solidFill>
                                        <a:srgbClr val="007E00"/>
                                      </a:solidFill>
                                      <a:latin typeface="Cambria Math" panose="02040503050406030204" pitchFamily="18" charset="0"/>
                                    </a:rPr>
                                    <m:t>𝜎</m:t>
                                  </m:r>
                                </m:e>
                              </m:d>
                              <m:d>
                                <m:dPr>
                                  <m:ctrlPr>
                                    <a:rPr lang="en-US" sz="1600" b="0" i="1" smtClean="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1+</m:t>
                                  </m:r>
                                  <m:sSup>
                                    <m:sSupPr>
                                      <m:ctrlPr>
                                        <a:rPr lang="en-US" sz="1600" i="1" smtClean="0">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e>
                              </m:d>
                            </m:den>
                          </m:f>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exp</m:t>
                              </m:r>
                            </m:fName>
                            <m:e>
                              <m:d>
                                <m:dPr>
                                  <m:begChr m:val="["/>
                                  <m:endChr m:val="]"/>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 </m:t>
                                          </m:r>
                                          <m:f>
                                            <m:fPr>
                                              <m:ctrlPr>
                                                <a:rPr lang="en-US" sz="1600" i="1">
                                                  <a:solidFill>
                                                    <a:schemeClr val="tx1"/>
                                                  </a:solidFill>
                                                  <a:latin typeface="Cambria Math" panose="02040503050406030204" pitchFamily="18" charset="0"/>
                                                </a:rPr>
                                              </m:ctrlPr>
                                            </m:fPr>
                                            <m:num>
                                              <m:r>
                                                <a:rPr lang="en-US" sz="1600" i="1" smtClean="0">
                                                  <a:solidFill>
                                                    <a:schemeClr val="accent2">
                                                      <a:lumMod val="60000"/>
                                                      <a:lumOff val="40000"/>
                                                    </a:schemeClr>
                                                  </a:solidFill>
                                                  <a:latin typeface="Cambria Math" panose="02040503050406030204" pitchFamily="18" charset="0"/>
                                                </a:rPr>
                                                <m:t>𝜃</m:t>
                                              </m:r>
                                            </m:num>
                                            <m:den>
                                              <m:r>
                                                <a:rPr lang="en-US" sz="1600" i="1" smtClean="0">
                                                  <a:solidFill>
                                                    <a:srgbClr val="007E00"/>
                                                  </a:solidFill>
                                                  <a:latin typeface="Cambria Math" panose="02040503050406030204" pitchFamily="18" charset="0"/>
                                                </a:rPr>
                                                <m:t>𝜎</m:t>
                                              </m:r>
                                            </m:den>
                                          </m:f>
                                          <m:r>
                                            <a:rPr lang="en-US" sz="1600" i="1">
                                              <a:solidFill>
                                                <a:schemeClr val="tx1"/>
                                              </a:solidFill>
                                              <a:latin typeface="Cambria Math" panose="02040503050406030204" pitchFamily="18" charset="0"/>
                                            </a:rPr>
                                            <m:t> </m:t>
                                          </m:r>
                                        </m:e>
                                      </m:d>
                                    </m:e>
                                    <m:sup>
                                      <m:r>
                                        <a:rPr lang="en-US" sz="1600" i="1">
                                          <a:solidFill>
                                            <a:schemeClr val="tx1"/>
                                          </a:solidFill>
                                          <a:latin typeface="Cambria Math" panose="02040503050406030204" pitchFamily="18" charset="0"/>
                                        </a:rPr>
                                        <m:t>2</m:t>
                                      </m:r>
                                    </m:sup>
                                  </m:sSup>
                                </m:e>
                              </m:d>
                              <m:r>
                                <a:rPr lang="en-US" sz="1600" b="0" i="1" smtClean="0">
                                  <a:solidFill>
                                    <a:schemeClr val="tx1"/>
                                  </a:solidFill>
                                  <a:latin typeface="Cambria Math" panose="02040503050406030204" pitchFamily="18" charset="0"/>
                                </a:rPr>
                                <m:t>  </m:t>
                              </m:r>
                            </m:e>
                          </m:func>
                        </m:e>
                      </m:nary>
                    </m:oMath>
                  </m:oMathPara>
                </a14:m>
                <a:endParaRPr lang="en-US" sz="1600" dirty="0"/>
              </a:p>
            </p:txBody>
          </p:sp>
        </mc:Choice>
        <mc:Fallback>
          <p:sp>
            <p:nvSpPr>
              <p:cNvPr id="11" name="TextBox 10">
                <a:extLst>
                  <a:ext uri="{FF2B5EF4-FFF2-40B4-BE49-F238E27FC236}">
                    <a16:creationId xmlns:a16="http://schemas.microsoft.com/office/drawing/2014/main" id="{3FB8E89B-6BA6-FEB3-594E-FFFBC9E70BEB}"/>
                  </a:ext>
                </a:extLst>
              </p:cNvPr>
              <p:cNvSpPr txBox="1">
                <a:spLocks noRot="1" noChangeAspect="1" noMove="1" noResize="1" noEditPoints="1" noAdjustHandles="1" noChangeArrowheads="1" noChangeShapeType="1" noTextEdit="1"/>
              </p:cNvSpPr>
              <p:nvPr/>
            </p:nvSpPr>
            <p:spPr>
              <a:xfrm>
                <a:off x="5149572" y="2977381"/>
                <a:ext cx="3579958" cy="675057"/>
              </a:xfrm>
              <a:prstGeom prst="rect">
                <a:avLst/>
              </a:prstGeom>
              <a:blipFill>
                <a:blip r:embed="rId16"/>
                <a:stretch>
                  <a:fillRect l="-3180" t="-137037" b="-20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E0FCFA7-6DCB-2372-C4B7-43CA9E05B93B}"/>
                  </a:ext>
                </a:extLst>
              </p:cNvPr>
              <p:cNvSpPr txBox="1"/>
              <p:nvPr/>
            </p:nvSpPr>
            <p:spPr>
              <a:xfrm>
                <a:off x="5655208" y="3652438"/>
                <a:ext cx="2094391" cy="650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0" smtClean="0">
                          <a:solidFill>
                            <a:srgbClr val="92D050"/>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Γ</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0,</m:t>
                          </m:r>
                          <m:f>
                            <m:fPr>
                              <m:ctrlPr>
                                <a:rPr lang="en-US" sz="1600" b="0" i="1" smtClean="0">
                                  <a:solidFill>
                                    <a:schemeClr val="tx1"/>
                                  </a:solidFill>
                                  <a:latin typeface="Cambria Math" panose="02040503050406030204" pitchFamily="18" charset="0"/>
                                </a:rPr>
                              </m:ctrlPr>
                            </m:fPr>
                            <m:num>
                              <m:sSup>
                                <m:sSupPr>
                                  <m:ctrlPr>
                                    <a:rPr lang="en-US" sz="1600" b="0" i="1" smtClean="0">
                                      <a:solidFill>
                                        <a:schemeClr val="tx1"/>
                                      </a:solidFill>
                                      <a:latin typeface="Cambria Math" panose="02040503050406030204" pitchFamily="18" charset="0"/>
                                    </a:rPr>
                                  </m:ctrlPr>
                                </m:sSupPr>
                                <m:e>
                                  <m:r>
                                    <a:rPr lang="en-US" sz="1600" b="0" i="1" smtClean="0">
                                      <a:solidFill>
                                        <a:schemeClr val="accent2">
                                          <a:lumMod val="60000"/>
                                          <a:lumOff val="40000"/>
                                        </a:schemeClr>
                                      </a:solidFill>
                                      <a:latin typeface="Cambria Math" panose="02040503050406030204" pitchFamily="18" charset="0"/>
                                    </a:rPr>
                                    <m:t>𝜃</m:t>
                                  </m:r>
                                </m:e>
                                <m:sup>
                                  <m:r>
                                    <a:rPr lang="en-US" sz="1600" b="0" i="1" smtClean="0">
                                      <a:solidFill>
                                        <a:schemeClr val="tx1"/>
                                      </a:solidFill>
                                      <a:latin typeface="Cambria Math" panose="02040503050406030204" pitchFamily="18" charset="0"/>
                                    </a:rPr>
                                    <m:t>2</m:t>
                                  </m:r>
                                </m:sup>
                              </m:sSup>
                            </m:num>
                            <m:den>
                              <m:r>
                                <a:rPr lang="en-US" sz="1600" b="0" i="1" smtClean="0">
                                  <a:solidFill>
                                    <a:schemeClr val="tx1"/>
                                  </a:solidFill>
                                  <a:latin typeface="Cambria Math" panose="02040503050406030204" pitchFamily="18" charset="0"/>
                                </a:rPr>
                                <m:t>2</m:t>
                              </m:r>
                            </m:den>
                          </m:f>
                        </m:e>
                      </m:d>
                      <m:r>
                        <m:rPr>
                          <m:sty m:val="p"/>
                        </m:rPr>
                        <a:rPr lang="en-US" sz="1600" b="0" i="0" smtClean="0">
                          <a:solidFill>
                            <a:schemeClr val="tx1"/>
                          </a:solidFill>
                          <a:latin typeface="Cambria Math" panose="02040503050406030204" pitchFamily="18" charset="0"/>
                        </a:rPr>
                        <m:t>exp</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smtClean="0">
                                      <a:solidFill>
                                        <a:schemeClr val="accent2">
                                          <a:lumMod val="60000"/>
                                          <a:lumOff val="40000"/>
                                        </a:schemeClr>
                                      </a:solidFill>
                                      <a:latin typeface="Cambria Math" panose="02040503050406030204" pitchFamily="18" charset="0"/>
                                    </a:rPr>
                                    <m:t>𝜃</m:t>
                                  </m:r>
                                </m:e>
                                <m:sup>
                                  <m:r>
                                    <a:rPr lang="en-US" sz="1600" i="1">
                                      <a:latin typeface="Cambria Math" panose="02040503050406030204" pitchFamily="18" charset="0"/>
                                    </a:rPr>
                                    <m:t>2</m:t>
                                  </m:r>
                                </m:sup>
                              </m:sSup>
                            </m:num>
                            <m:den>
                              <m:r>
                                <a:rPr lang="en-US" sz="1600" i="1">
                                  <a:latin typeface="Cambria Math" panose="02040503050406030204" pitchFamily="18" charset="0"/>
                                </a:rPr>
                                <m:t>2</m:t>
                              </m:r>
                            </m:den>
                          </m:f>
                        </m:e>
                      </m:d>
                    </m:oMath>
                  </m:oMathPara>
                </a14:m>
                <a:endParaRPr lang="en-US" sz="1600" dirty="0"/>
              </a:p>
            </p:txBody>
          </p:sp>
        </mc:Choice>
        <mc:Fallback>
          <p:sp>
            <p:nvSpPr>
              <p:cNvPr id="12" name="TextBox 11">
                <a:extLst>
                  <a:ext uri="{FF2B5EF4-FFF2-40B4-BE49-F238E27FC236}">
                    <a16:creationId xmlns:a16="http://schemas.microsoft.com/office/drawing/2014/main" id="{CE0FCFA7-6DCB-2372-C4B7-43CA9E05B93B}"/>
                  </a:ext>
                </a:extLst>
              </p:cNvPr>
              <p:cNvSpPr txBox="1">
                <a:spLocks noRot="1" noChangeAspect="1" noMove="1" noResize="1" noEditPoints="1" noAdjustHandles="1" noChangeArrowheads="1" noChangeShapeType="1" noTextEdit="1"/>
              </p:cNvSpPr>
              <p:nvPr/>
            </p:nvSpPr>
            <p:spPr>
              <a:xfrm>
                <a:off x="5655208" y="3652438"/>
                <a:ext cx="2094391" cy="650563"/>
              </a:xfrm>
              <a:prstGeom prst="rect">
                <a:avLst/>
              </a:prstGeom>
              <a:blipFill>
                <a:blip r:embed="rId17"/>
                <a:stretch>
                  <a:fillRect/>
                </a:stretch>
              </a:blipFill>
            </p:spPr>
            <p:txBody>
              <a:bodyPr/>
              <a:lstStyle/>
              <a:p>
                <a:r>
                  <a:rPr lang="en-US">
                    <a:noFill/>
                  </a:rPr>
                  <a:t> </a:t>
                </a:r>
              </a:p>
            </p:txBody>
          </p:sp>
        </mc:Fallback>
      </mc:AlternateContent>
      <p:sp>
        <p:nvSpPr>
          <p:cNvPr id="13" name="Right Arrow 12">
            <a:extLst>
              <a:ext uri="{FF2B5EF4-FFF2-40B4-BE49-F238E27FC236}">
                <a16:creationId xmlns:a16="http://schemas.microsoft.com/office/drawing/2014/main" id="{6AF99ECA-6A8C-B64B-0D04-DF97F6ABF6B4}"/>
              </a:ext>
            </a:extLst>
          </p:cNvPr>
          <p:cNvSpPr/>
          <p:nvPr/>
        </p:nvSpPr>
        <p:spPr bwMode="auto">
          <a:xfrm rot="5400000">
            <a:off x="5478445" y="2530241"/>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6" name="TextBox 15">
            <a:extLst>
              <a:ext uri="{FF2B5EF4-FFF2-40B4-BE49-F238E27FC236}">
                <a16:creationId xmlns:a16="http://schemas.microsoft.com/office/drawing/2014/main" id="{0CF084D9-B02C-60A0-4D61-919686A5DFC9}"/>
              </a:ext>
            </a:extLst>
          </p:cNvPr>
          <p:cNvSpPr txBox="1"/>
          <p:nvPr/>
        </p:nvSpPr>
        <p:spPr>
          <a:xfrm>
            <a:off x="7947809" y="3808442"/>
            <a:ext cx="425116" cy="338554"/>
          </a:xfrm>
          <a:prstGeom prst="rect">
            <a:avLst/>
          </a:prstGeom>
          <a:noFill/>
        </p:spPr>
        <p:txBody>
          <a:bodyPr wrap="none" rtlCol="0">
            <a:spAutoFit/>
          </a:bodyPr>
          <a:lstStyle/>
          <a:p>
            <a:r>
              <a:rPr lang="en-US" sz="1600" dirty="0"/>
              <a:t>(1)</a:t>
            </a:r>
          </a:p>
        </p:txBody>
      </p:sp>
      <p:sp>
        <p:nvSpPr>
          <p:cNvPr id="17" name="Right Arrow 16">
            <a:extLst>
              <a:ext uri="{FF2B5EF4-FFF2-40B4-BE49-F238E27FC236}">
                <a16:creationId xmlns:a16="http://schemas.microsoft.com/office/drawing/2014/main" id="{D1499F36-B164-1A94-4E79-E6CEE2178ED4}"/>
              </a:ext>
            </a:extLst>
          </p:cNvPr>
          <p:cNvSpPr/>
          <p:nvPr/>
        </p:nvSpPr>
        <p:spPr bwMode="auto">
          <a:xfrm rot="5400000">
            <a:off x="7533179" y="2530579"/>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8" name="Rounded Rectangle 17">
            <a:extLst>
              <a:ext uri="{FF2B5EF4-FFF2-40B4-BE49-F238E27FC236}">
                <a16:creationId xmlns:a16="http://schemas.microsoft.com/office/drawing/2014/main" id="{2C27707F-F009-3BDC-0504-E8C29BBA30BB}"/>
              </a:ext>
            </a:extLst>
          </p:cNvPr>
          <p:cNvSpPr/>
          <p:nvPr/>
        </p:nvSpPr>
        <p:spPr bwMode="auto">
          <a:xfrm>
            <a:off x="4869598" y="1574743"/>
            <a:ext cx="3895069" cy="561321"/>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0807FE5-9679-A60C-5416-5D01EFE9F35D}"/>
                  </a:ext>
                </a:extLst>
              </p:cNvPr>
              <p:cNvSpPr txBox="1"/>
              <p:nvPr/>
            </p:nvSpPr>
            <p:spPr>
              <a:xfrm>
                <a:off x="5010587" y="1509236"/>
                <a:ext cx="4214927" cy="667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1+</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den>
                      </m:f>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d>
                            <m:dPr>
                              <m:begChr m:val="|"/>
                              <m:endChr m:val="|"/>
                              <m:ctrlPr>
                                <a:rPr lang="en-US" sz="1600" b="0" i="1" smtClean="0">
                                  <a:solidFill>
                                    <a:schemeClr val="tx1"/>
                                  </a:solidFill>
                                  <a:latin typeface="Cambria Math" panose="02040503050406030204" pitchFamily="18" charset="0"/>
                                </a:rPr>
                              </m:ctrlPr>
                            </m:dPr>
                            <m:e>
                              <m:r>
                                <a:rPr lang="en-US" sz="1600" i="1">
                                  <a:solidFill>
                                    <a:srgbClr val="007E00"/>
                                  </a:solidFill>
                                  <a:latin typeface="Cambria Math" panose="02040503050406030204" pitchFamily="18" charset="0"/>
                                </a:rPr>
                                <m:t>𝜎</m:t>
                              </m:r>
                            </m:e>
                          </m: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𝜃</m:t>
                                          </m:r>
                                        </m:num>
                                        <m:den>
                                          <m:r>
                                            <a:rPr lang="en-US" sz="1600" i="1">
                                              <a:solidFill>
                                                <a:srgbClr val="007E00"/>
                                              </a:solidFill>
                                              <a:latin typeface="Cambria Math" panose="02040503050406030204" pitchFamily="18" charset="0"/>
                                            </a:rPr>
                                            <m:t>𝜎</m:t>
                                          </m:r>
                                        </m:den>
                                      </m:f>
                                      <m:r>
                                        <a:rPr lang="en-US" sz="1600" b="0" i="1" smtClean="0">
                                          <a:latin typeface="Cambria Math" panose="02040503050406030204" pitchFamily="18" charset="0"/>
                                        </a:rPr>
                                        <m:t> </m:t>
                                      </m:r>
                                    </m:e>
                                  </m:d>
                                </m:e>
                                <m:sup>
                                  <m:r>
                                    <a:rPr lang="en-US" sz="1600" b="0" i="1" smtClean="0">
                                      <a:latin typeface="Cambria Math" panose="02040503050406030204" pitchFamily="18" charset="0"/>
                                    </a:rPr>
                                    <m:t>2</m:t>
                                  </m:r>
                                </m:sup>
                              </m:sSup>
                            </m:e>
                          </m:d>
                        </m:e>
                      </m:func>
                    </m:oMath>
                  </m:oMathPara>
                </a14:m>
                <a:endParaRPr lang="en-US" sz="1600" dirty="0"/>
              </a:p>
            </p:txBody>
          </p:sp>
        </mc:Choice>
        <mc:Fallback>
          <p:sp>
            <p:nvSpPr>
              <p:cNvPr id="19" name="TextBox 18">
                <a:extLst>
                  <a:ext uri="{FF2B5EF4-FFF2-40B4-BE49-F238E27FC236}">
                    <a16:creationId xmlns:a16="http://schemas.microsoft.com/office/drawing/2014/main" id="{B0807FE5-9679-A60C-5416-5D01EFE9F35D}"/>
                  </a:ext>
                </a:extLst>
              </p:cNvPr>
              <p:cNvSpPr txBox="1">
                <a:spLocks noRot="1" noChangeAspect="1" noMove="1" noResize="1" noEditPoints="1" noAdjustHandles="1" noChangeArrowheads="1" noChangeShapeType="1" noTextEdit="1"/>
              </p:cNvSpPr>
              <p:nvPr/>
            </p:nvSpPr>
            <p:spPr>
              <a:xfrm>
                <a:off x="5010587" y="1509236"/>
                <a:ext cx="4214927" cy="667170"/>
              </a:xfrm>
              <a:prstGeom prst="rect">
                <a:avLst/>
              </a:prstGeom>
              <a:blipFill>
                <a:blip r:embed="rId18"/>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5908D12-3B07-A63F-209F-43E176DB8B8C}"/>
              </a:ext>
            </a:extLst>
          </p:cNvPr>
          <p:cNvSpPr txBox="1"/>
          <p:nvPr/>
        </p:nvSpPr>
        <p:spPr>
          <a:xfrm>
            <a:off x="8339552" y="1713858"/>
            <a:ext cx="425116" cy="338554"/>
          </a:xfrm>
          <a:prstGeom prst="rect">
            <a:avLst/>
          </a:prstGeom>
          <a:noFill/>
        </p:spPr>
        <p:txBody>
          <a:bodyPr wrap="none" rtlCol="0">
            <a:spAutoFit/>
          </a:bodyPr>
          <a:lstStyle/>
          <a:p>
            <a:r>
              <a:rPr lang="en-US" sz="1600" dirty="0"/>
              <a:t>(2)</a:t>
            </a:r>
          </a:p>
        </p:txBody>
      </p:sp>
      <p:sp>
        <p:nvSpPr>
          <p:cNvPr id="21" name="TextBox 20">
            <a:extLst>
              <a:ext uri="{FF2B5EF4-FFF2-40B4-BE49-F238E27FC236}">
                <a16:creationId xmlns:a16="http://schemas.microsoft.com/office/drawing/2014/main" id="{9C51BE75-BACE-BAAD-3980-EB487480EA0D}"/>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22" name="TextBox 21">
            <a:extLst>
              <a:ext uri="{FF2B5EF4-FFF2-40B4-BE49-F238E27FC236}">
                <a16:creationId xmlns:a16="http://schemas.microsoft.com/office/drawing/2014/main" id="{69DCC079-6D2D-2E8F-D837-3CF3DA8020CB}"/>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5E1355B8-F6CB-44E1-4EAC-13DE36B5A73F}"/>
                  </a:ext>
                </a:extLst>
              </p:cNvPr>
              <p:cNvSpPr txBox="1"/>
              <p:nvPr/>
            </p:nvSpPr>
            <p:spPr>
              <a:xfrm>
                <a:off x="5833389" y="2432068"/>
                <a:ext cx="2029915" cy="338554"/>
              </a:xfrm>
              <a:prstGeom prst="rect">
                <a:avLst/>
              </a:prstGeom>
              <a:noFill/>
            </p:spPr>
            <p:txBody>
              <a:bodyPr wrap="none" rtlCol="0">
                <a:spAutoFit/>
              </a:bodyPr>
              <a:lstStyle/>
              <a:p>
                <a:r>
                  <a:rPr lang="en-US" sz="1600" i="1" dirty="0">
                    <a:latin typeface="+mn-lt"/>
                  </a:rPr>
                  <a:t>marginalizing over </a:t>
                </a:r>
                <a14:m>
                  <m:oMath xmlns:m="http://schemas.openxmlformats.org/officeDocument/2006/math">
                    <m:r>
                      <a:rPr lang="en-US" sz="1600" i="1" smtClean="0">
                        <a:solidFill>
                          <a:srgbClr val="007E00"/>
                        </a:solidFill>
                        <a:latin typeface="+mn-lt"/>
                      </a:rPr>
                      <m:t>𝜎</m:t>
                    </m:r>
                  </m:oMath>
                </a14:m>
                <a:endParaRPr lang="en-US" sz="1600" i="1" dirty="0">
                  <a:latin typeface="+mn-lt"/>
                </a:endParaRPr>
              </a:p>
            </p:txBody>
          </p:sp>
        </mc:Choice>
        <mc:Fallback>
          <p:sp>
            <p:nvSpPr>
              <p:cNvPr id="25" name="TextBox 24">
                <a:extLst>
                  <a:ext uri="{FF2B5EF4-FFF2-40B4-BE49-F238E27FC236}">
                    <a16:creationId xmlns:a16="http://schemas.microsoft.com/office/drawing/2014/main" id="{5E1355B8-F6CB-44E1-4EAC-13DE36B5A73F}"/>
                  </a:ext>
                </a:extLst>
              </p:cNvPr>
              <p:cNvSpPr txBox="1">
                <a:spLocks noRot="1" noChangeAspect="1" noMove="1" noResize="1" noEditPoints="1" noAdjustHandles="1" noChangeArrowheads="1" noChangeShapeType="1" noTextEdit="1"/>
              </p:cNvSpPr>
              <p:nvPr/>
            </p:nvSpPr>
            <p:spPr>
              <a:xfrm>
                <a:off x="5833389" y="2432068"/>
                <a:ext cx="2029915" cy="338554"/>
              </a:xfrm>
              <a:prstGeom prst="rect">
                <a:avLst/>
              </a:prstGeom>
              <a:blipFill>
                <a:blip r:embed="rId19"/>
                <a:stretch>
                  <a:fillRect l="-1863" t="-3704" b="-25926"/>
                </a:stretch>
              </a:blipFill>
            </p:spPr>
            <p:txBody>
              <a:bodyPr/>
              <a:lstStyle/>
              <a:p>
                <a:r>
                  <a:rPr lang="en-US">
                    <a:noFill/>
                  </a:rPr>
                  <a:t> </a:t>
                </a:r>
              </a:p>
            </p:txBody>
          </p:sp>
        </mc:Fallback>
      </mc:AlternateContent>
    </p:spTree>
    <p:extLst>
      <p:ext uri="{BB962C8B-B14F-4D97-AF65-F5344CB8AC3E}">
        <p14:creationId xmlns:p14="http://schemas.microsoft.com/office/powerpoint/2010/main" val="346498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334" fill="hold"/>
                                        <p:tgtEl>
                                          <p:spTgt spid="102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250"/>
                </p:tgtEl>
              </p:cMediaNode>
            </p:video>
            <p:seq concurrent="1" nextAc="seek">
              <p:cTn id="8" restart="whenNotActive" fill="hold" evtFilter="cancelBubble" nodeType="interactiveSeq">
                <p:stCondLst>
                  <p:cond evt="onClick" delay="0">
                    <p:tgtEl>
                      <p:spTgt spid="1025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250"/>
                                        </p:tgtEl>
                                      </p:cBhvr>
                                    </p:cmd>
                                  </p:childTnLst>
                                </p:cTn>
                              </p:par>
                            </p:childTnLst>
                          </p:cTn>
                        </p:par>
                      </p:childTnLst>
                    </p:cTn>
                  </p:par>
                </p:childTnLst>
              </p:cTn>
              <p:nextCondLst>
                <p:cond evt="onClick" delay="0">
                  <p:tgtEl>
                    <p:spTgt spid="10250"/>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A3E93E-0DEC-503D-C259-ECB63B3B3535}"/>
              </a:ext>
            </a:extLst>
          </p:cNvPr>
          <p:cNvPicPr>
            <a:picLocks noChangeAspect="1"/>
          </p:cNvPicPr>
          <p:nvPr/>
        </p:nvPicPr>
        <p:blipFill>
          <a:blip r:embed="rId3"/>
          <a:stretch>
            <a:fillRect/>
          </a:stretch>
        </p:blipFill>
        <p:spPr>
          <a:xfrm>
            <a:off x="2490998" y="1614882"/>
            <a:ext cx="1905322" cy="1938078"/>
          </a:xfrm>
          <a:prstGeom prst="rect">
            <a:avLst/>
          </a:prstGeom>
        </p:spPr>
      </p:pic>
      <p:pic>
        <p:nvPicPr>
          <p:cNvPr id="14" name="Picture 13" descr="A colorful lines with a letter m&#10;&#10;Description automatically generated">
            <a:extLst>
              <a:ext uri="{FF2B5EF4-FFF2-40B4-BE49-F238E27FC236}">
                <a16:creationId xmlns:a16="http://schemas.microsoft.com/office/drawing/2014/main" id="{2799CBF3-35BB-182F-6AA1-38F666CC99A2}"/>
              </a:ext>
            </a:extLst>
          </p:cNvPr>
          <p:cNvPicPr>
            <a:picLocks noChangeAspect="1"/>
          </p:cNvPicPr>
          <p:nvPr/>
        </p:nvPicPr>
        <p:blipFill>
          <a:blip r:embed="rId4"/>
          <a:stretch>
            <a:fillRect/>
          </a:stretch>
        </p:blipFill>
        <p:spPr>
          <a:xfrm>
            <a:off x="500552" y="1650808"/>
            <a:ext cx="1881809" cy="1795559"/>
          </a:xfrm>
          <a:prstGeom prst="rect">
            <a:avLst/>
          </a:prstGeom>
        </p:spPr>
      </p:pic>
      <p:pic>
        <p:nvPicPr>
          <p:cNvPr id="3" name="Picture 2">
            <a:extLst>
              <a:ext uri="{FF2B5EF4-FFF2-40B4-BE49-F238E27FC236}">
                <a16:creationId xmlns:a16="http://schemas.microsoft.com/office/drawing/2014/main" id="{F14495AF-9BF2-0AD8-BC97-F771A172D665}"/>
              </a:ext>
            </a:extLst>
          </p:cNvPr>
          <p:cNvPicPr>
            <a:picLocks noChangeAspect="1"/>
          </p:cNvPicPr>
          <p:nvPr/>
        </p:nvPicPr>
        <p:blipFill>
          <a:blip r:embed="rId5"/>
          <a:stretch>
            <a:fillRect/>
          </a:stretch>
        </p:blipFill>
        <p:spPr>
          <a:xfrm>
            <a:off x="402463" y="1512109"/>
            <a:ext cx="2070427" cy="2100126"/>
          </a:xfrm>
          <a:prstGeom prst="rect">
            <a:avLst/>
          </a:prstGeom>
        </p:spPr>
      </p:pic>
      <p:sp>
        <p:nvSpPr>
          <p:cNvPr id="10241" name="Rounded Rectangle 10240">
            <a:extLst>
              <a:ext uri="{FF2B5EF4-FFF2-40B4-BE49-F238E27FC236}">
                <a16:creationId xmlns:a16="http://schemas.microsoft.com/office/drawing/2014/main" id="{FCCC09C2-7923-9DDD-1986-32FE8F94236C}"/>
              </a:ext>
            </a:extLst>
          </p:cNvPr>
          <p:cNvSpPr/>
          <p:nvPr/>
        </p:nvSpPr>
        <p:spPr bwMode="auto">
          <a:xfrm>
            <a:off x="5060496" y="2977381"/>
            <a:ext cx="3579958" cy="1417623"/>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88BEB86-6399-6B8E-1722-9CB688F15E20}"/>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24" name="TextBox 23">
                <a:extLst>
                  <a:ext uri="{FF2B5EF4-FFF2-40B4-BE49-F238E27FC236}">
                    <a16:creationId xmlns:a16="http://schemas.microsoft.com/office/drawing/2014/main" id="{788BEB86-6399-6B8E-1722-9CB688F15E20}"/>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6"/>
                <a:stretch>
                  <a:fillRect r="-6897" b="-625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6FECEE09-B803-6FAF-A125-246024F090C3}"/>
              </a:ext>
            </a:extLst>
          </p:cNvPr>
          <p:cNvCxnSpPr>
            <a:stCxn id="14"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7"/>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8"/>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25062CE5-F7ED-4682-9AFD-78B158B00927}"/>
                  </a:ext>
                </a:extLst>
              </p:cNvPr>
              <p:cNvSpPr txBox="1"/>
              <p:nvPr/>
            </p:nvSpPr>
            <p:spPr>
              <a:xfrm>
                <a:off x="5149572" y="2977381"/>
                <a:ext cx="3579958" cy="6750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e>
                      </m:d>
                      <m:r>
                        <a:rPr lang="en-US" sz="1600" b="0" i="1" smtClean="0">
                          <a:solidFill>
                            <a:schemeClr val="tx1"/>
                          </a:solidFill>
                          <a:latin typeface="Cambria Math" panose="02040503050406030204" pitchFamily="18" charset="0"/>
                        </a:rPr>
                        <m:t>∝</m:t>
                      </m:r>
                      <m:nary>
                        <m:naryPr>
                          <m:ctrlPr>
                            <a:rPr lang="en-US" sz="1600" b="0" i="1" smtClean="0">
                              <a:solidFill>
                                <a:schemeClr val="tx1"/>
                              </a:solidFill>
                              <a:latin typeface="Cambria Math" panose="02040503050406030204" pitchFamily="18" charset="0"/>
                            </a:rPr>
                          </m:ctrlPr>
                        </m:naryPr>
                        <m:sub>
                          <m:r>
                            <m:rPr>
                              <m:brk m:alnAt="23"/>
                            </m:rPr>
                            <a:rPr lang="en-US" sz="1600" i="1" smtClean="0">
                              <a:solidFill>
                                <a:schemeClr val="tx1"/>
                              </a:solidFill>
                              <a:latin typeface="Cambria Math" panose="02040503050406030204" pitchFamily="18" charset="0"/>
                              <a:ea typeface="Cambria Math" panose="02040503050406030204" pitchFamily="18" charset="0"/>
                            </a:rPr>
                            <m:t>ℝ</m:t>
                          </m:r>
                        </m:sub>
                        <m:sup/>
                        <m:e>
                          <m:f>
                            <m:fPr>
                              <m:ctrlPr>
                                <a:rPr lang="en-US" sz="1600" i="1">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𝑑</m:t>
                              </m:r>
                              <m:r>
                                <a:rPr lang="en-US" sz="1600" i="1" smtClean="0">
                                  <a:solidFill>
                                    <a:srgbClr val="007E00"/>
                                  </a:solidFill>
                                  <a:latin typeface="Cambria Math" panose="02040503050406030204" pitchFamily="18" charset="0"/>
                                </a:rPr>
                                <m:t>𝜎</m:t>
                              </m:r>
                            </m:num>
                            <m:den>
                              <m:d>
                                <m:dPr>
                                  <m:begChr m:val="|"/>
                                  <m:endChr m:val="|"/>
                                  <m:ctrlPr>
                                    <a:rPr lang="en-US" sz="1600" i="1">
                                      <a:solidFill>
                                        <a:schemeClr val="tx1"/>
                                      </a:solidFill>
                                      <a:latin typeface="Cambria Math" panose="02040503050406030204" pitchFamily="18" charset="0"/>
                                    </a:rPr>
                                  </m:ctrlPr>
                                </m:dPr>
                                <m:e>
                                  <m:r>
                                    <a:rPr lang="en-US" sz="1600" i="1" smtClean="0">
                                      <a:solidFill>
                                        <a:srgbClr val="007E00"/>
                                      </a:solidFill>
                                      <a:latin typeface="Cambria Math" panose="02040503050406030204" pitchFamily="18" charset="0"/>
                                    </a:rPr>
                                    <m:t>𝜎</m:t>
                                  </m:r>
                                </m:e>
                              </m:d>
                              <m:d>
                                <m:dPr>
                                  <m:ctrlPr>
                                    <a:rPr lang="en-US" sz="1600" b="0" i="1" smtClean="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1+</m:t>
                                  </m:r>
                                  <m:sSup>
                                    <m:sSupPr>
                                      <m:ctrlPr>
                                        <a:rPr lang="en-US" sz="1600" i="1" smtClean="0">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e>
                              </m:d>
                            </m:den>
                          </m:f>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exp</m:t>
                              </m:r>
                            </m:fName>
                            <m:e>
                              <m:d>
                                <m:dPr>
                                  <m:begChr m:val="["/>
                                  <m:endChr m:val="]"/>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 </m:t>
                                          </m:r>
                                          <m:f>
                                            <m:fPr>
                                              <m:ctrlPr>
                                                <a:rPr lang="en-US" sz="1600" i="1">
                                                  <a:solidFill>
                                                    <a:schemeClr val="tx1"/>
                                                  </a:solidFill>
                                                  <a:latin typeface="Cambria Math" panose="02040503050406030204" pitchFamily="18" charset="0"/>
                                                </a:rPr>
                                              </m:ctrlPr>
                                            </m:fPr>
                                            <m:num>
                                              <m:r>
                                                <a:rPr lang="en-US" sz="1600" i="1" smtClean="0">
                                                  <a:solidFill>
                                                    <a:schemeClr val="accent2">
                                                      <a:lumMod val="60000"/>
                                                      <a:lumOff val="40000"/>
                                                    </a:schemeClr>
                                                  </a:solidFill>
                                                  <a:latin typeface="Cambria Math" panose="02040503050406030204" pitchFamily="18" charset="0"/>
                                                </a:rPr>
                                                <m:t>𝜃</m:t>
                                              </m:r>
                                            </m:num>
                                            <m:den>
                                              <m:r>
                                                <a:rPr lang="en-US" sz="1600" i="1" smtClean="0">
                                                  <a:solidFill>
                                                    <a:srgbClr val="007E00"/>
                                                  </a:solidFill>
                                                  <a:latin typeface="Cambria Math" panose="02040503050406030204" pitchFamily="18" charset="0"/>
                                                </a:rPr>
                                                <m:t>𝜎</m:t>
                                              </m:r>
                                            </m:den>
                                          </m:f>
                                          <m:r>
                                            <a:rPr lang="en-US" sz="1600" i="1">
                                              <a:solidFill>
                                                <a:schemeClr val="tx1"/>
                                              </a:solidFill>
                                              <a:latin typeface="Cambria Math" panose="02040503050406030204" pitchFamily="18" charset="0"/>
                                            </a:rPr>
                                            <m:t> </m:t>
                                          </m:r>
                                        </m:e>
                                      </m:d>
                                    </m:e>
                                    <m:sup>
                                      <m:r>
                                        <a:rPr lang="en-US" sz="1600" i="1">
                                          <a:solidFill>
                                            <a:schemeClr val="tx1"/>
                                          </a:solidFill>
                                          <a:latin typeface="Cambria Math" panose="02040503050406030204" pitchFamily="18" charset="0"/>
                                        </a:rPr>
                                        <m:t>2</m:t>
                                      </m:r>
                                    </m:sup>
                                  </m:sSup>
                                </m:e>
                              </m:d>
                              <m:r>
                                <a:rPr lang="en-US" sz="1600" b="0" i="1" smtClean="0">
                                  <a:solidFill>
                                    <a:schemeClr val="tx1"/>
                                  </a:solidFill>
                                  <a:latin typeface="Cambria Math" panose="02040503050406030204" pitchFamily="18" charset="0"/>
                                </a:rPr>
                                <m:t>  </m:t>
                              </m:r>
                            </m:e>
                          </m:func>
                        </m:e>
                      </m:nary>
                    </m:oMath>
                  </m:oMathPara>
                </a14:m>
                <a:endParaRPr lang="en-US" sz="1600" dirty="0"/>
              </a:p>
            </p:txBody>
          </p:sp>
        </mc:Choice>
        <mc:Fallback>
          <p:sp>
            <p:nvSpPr>
              <p:cNvPr id="50" name="TextBox 49">
                <a:extLst>
                  <a:ext uri="{FF2B5EF4-FFF2-40B4-BE49-F238E27FC236}">
                    <a16:creationId xmlns:a16="http://schemas.microsoft.com/office/drawing/2014/main" id="{25062CE5-F7ED-4682-9AFD-78B158B00927}"/>
                  </a:ext>
                </a:extLst>
              </p:cNvPr>
              <p:cNvSpPr txBox="1">
                <a:spLocks noRot="1" noChangeAspect="1" noMove="1" noResize="1" noEditPoints="1" noAdjustHandles="1" noChangeArrowheads="1" noChangeShapeType="1" noTextEdit="1"/>
              </p:cNvSpPr>
              <p:nvPr/>
            </p:nvSpPr>
            <p:spPr>
              <a:xfrm>
                <a:off x="5149572" y="2977381"/>
                <a:ext cx="3579958" cy="675057"/>
              </a:xfrm>
              <a:prstGeom prst="rect">
                <a:avLst/>
              </a:prstGeom>
              <a:blipFill>
                <a:blip r:embed="rId9"/>
                <a:stretch>
                  <a:fillRect l="-3180" t="-137037" b="-20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pPr/>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10"/>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11"/>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CF50DBED-234C-00B3-8B30-E47888E7B58D}"/>
                  </a:ext>
                </a:extLst>
              </p:cNvPr>
              <p:cNvSpPr txBox="1"/>
              <p:nvPr/>
            </p:nvSpPr>
            <p:spPr>
              <a:xfrm>
                <a:off x="5655208" y="3652438"/>
                <a:ext cx="2094391" cy="650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0" smtClean="0">
                          <a:solidFill>
                            <a:srgbClr val="92D050"/>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Γ</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0,</m:t>
                          </m:r>
                          <m:f>
                            <m:fPr>
                              <m:ctrlPr>
                                <a:rPr lang="en-US" sz="1600" b="0" i="1" smtClean="0">
                                  <a:solidFill>
                                    <a:schemeClr val="tx1"/>
                                  </a:solidFill>
                                  <a:latin typeface="Cambria Math" panose="02040503050406030204" pitchFamily="18" charset="0"/>
                                </a:rPr>
                              </m:ctrlPr>
                            </m:fPr>
                            <m:num>
                              <m:sSup>
                                <m:sSupPr>
                                  <m:ctrlPr>
                                    <a:rPr lang="en-US" sz="1600" b="0" i="1" smtClean="0">
                                      <a:solidFill>
                                        <a:schemeClr val="tx1"/>
                                      </a:solidFill>
                                      <a:latin typeface="Cambria Math" panose="02040503050406030204" pitchFamily="18" charset="0"/>
                                    </a:rPr>
                                  </m:ctrlPr>
                                </m:sSupPr>
                                <m:e>
                                  <m:r>
                                    <a:rPr lang="en-US" sz="1600" b="0" i="1" smtClean="0">
                                      <a:solidFill>
                                        <a:schemeClr val="accent2">
                                          <a:lumMod val="60000"/>
                                          <a:lumOff val="40000"/>
                                        </a:schemeClr>
                                      </a:solidFill>
                                      <a:latin typeface="Cambria Math" panose="02040503050406030204" pitchFamily="18" charset="0"/>
                                    </a:rPr>
                                    <m:t>𝜃</m:t>
                                  </m:r>
                                </m:e>
                                <m:sup>
                                  <m:r>
                                    <a:rPr lang="en-US" sz="1600" b="0" i="1" smtClean="0">
                                      <a:solidFill>
                                        <a:schemeClr val="tx1"/>
                                      </a:solidFill>
                                      <a:latin typeface="Cambria Math" panose="02040503050406030204" pitchFamily="18" charset="0"/>
                                    </a:rPr>
                                    <m:t>2</m:t>
                                  </m:r>
                                </m:sup>
                              </m:sSup>
                            </m:num>
                            <m:den>
                              <m:r>
                                <a:rPr lang="en-US" sz="1600" b="0" i="1" smtClean="0">
                                  <a:solidFill>
                                    <a:schemeClr val="tx1"/>
                                  </a:solidFill>
                                  <a:latin typeface="Cambria Math" panose="02040503050406030204" pitchFamily="18" charset="0"/>
                                </a:rPr>
                                <m:t>2</m:t>
                              </m:r>
                            </m:den>
                          </m:f>
                        </m:e>
                      </m:d>
                      <m:r>
                        <m:rPr>
                          <m:sty m:val="p"/>
                        </m:rPr>
                        <a:rPr lang="en-US" sz="1600" b="0" i="0" smtClean="0">
                          <a:solidFill>
                            <a:schemeClr val="tx1"/>
                          </a:solidFill>
                          <a:latin typeface="Cambria Math" panose="02040503050406030204" pitchFamily="18" charset="0"/>
                        </a:rPr>
                        <m:t>exp</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smtClean="0">
                                      <a:solidFill>
                                        <a:schemeClr val="accent2">
                                          <a:lumMod val="60000"/>
                                          <a:lumOff val="40000"/>
                                        </a:schemeClr>
                                      </a:solidFill>
                                      <a:latin typeface="Cambria Math" panose="02040503050406030204" pitchFamily="18" charset="0"/>
                                    </a:rPr>
                                    <m:t>𝜃</m:t>
                                  </m:r>
                                </m:e>
                                <m:sup>
                                  <m:r>
                                    <a:rPr lang="en-US" sz="1600" i="1">
                                      <a:latin typeface="Cambria Math" panose="02040503050406030204" pitchFamily="18" charset="0"/>
                                    </a:rPr>
                                    <m:t>2</m:t>
                                  </m:r>
                                </m:sup>
                              </m:sSup>
                            </m:num>
                            <m:den>
                              <m:r>
                                <a:rPr lang="en-US" sz="1600" i="1">
                                  <a:latin typeface="Cambria Math" panose="02040503050406030204" pitchFamily="18" charset="0"/>
                                </a:rPr>
                                <m:t>2</m:t>
                              </m:r>
                            </m:den>
                          </m:f>
                        </m:e>
                      </m:d>
                    </m:oMath>
                  </m:oMathPara>
                </a14:m>
                <a:endParaRPr lang="en-US" sz="1600" dirty="0"/>
              </a:p>
            </p:txBody>
          </p:sp>
        </mc:Choice>
        <mc:Fallback>
          <p:sp>
            <p:nvSpPr>
              <p:cNvPr id="59" name="TextBox 58">
                <a:extLst>
                  <a:ext uri="{FF2B5EF4-FFF2-40B4-BE49-F238E27FC236}">
                    <a16:creationId xmlns:a16="http://schemas.microsoft.com/office/drawing/2014/main" id="{CF50DBED-234C-00B3-8B30-E47888E7B58D}"/>
                  </a:ext>
                </a:extLst>
              </p:cNvPr>
              <p:cNvSpPr txBox="1">
                <a:spLocks noRot="1" noChangeAspect="1" noMove="1" noResize="1" noEditPoints="1" noAdjustHandles="1" noChangeArrowheads="1" noChangeShapeType="1" noTextEdit="1"/>
              </p:cNvSpPr>
              <p:nvPr/>
            </p:nvSpPr>
            <p:spPr>
              <a:xfrm>
                <a:off x="5655208" y="3652438"/>
                <a:ext cx="2094391" cy="6505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13"/>
                <a:stretch>
                  <a:fillRect t="-108333" b="-156667"/>
                </a:stretch>
              </a:blipFill>
            </p:spPr>
            <p:txBody>
              <a:bodyPr/>
              <a:lstStyle/>
              <a:p>
                <a:r>
                  <a:rPr lang="en-US">
                    <a:noFill/>
                  </a:rPr>
                  <a:t> </a:t>
                </a:r>
              </a:p>
            </p:txBody>
          </p:sp>
        </mc:Fallback>
      </mc:AlternateContent>
      <p:sp>
        <p:nvSpPr>
          <p:cNvPr id="63" name="Right Arrow 62">
            <a:extLst>
              <a:ext uri="{FF2B5EF4-FFF2-40B4-BE49-F238E27FC236}">
                <a16:creationId xmlns:a16="http://schemas.microsoft.com/office/drawing/2014/main" id="{CE2DD47C-4717-06CF-A8AA-2312E3582542}"/>
              </a:ext>
            </a:extLst>
          </p:cNvPr>
          <p:cNvSpPr/>
          <p:nvPr/>
        </p:nvSpPr>
        <p:spPr bwMode="auto">
          <a:xfrm rot="5400000">
            <a:off x="5478445" y="2530241"/>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5" name="TextBox 10244">
            <a:extLst>
              <a:ext uri="{FF2B5EF4-FFF2-40B4-BE49-F238E27FC236}">
                <a16:creationId xmlns:a16="http://schemas.microsoft.com/office/drawing/2014/main" id="{28C7B764-5840-AC77-1B82-8694959E3D31}"/>
              </a:ext>
            </a:extLst>
          </p:cNvPr>
          <p:cNvSpPr txBox="1"/>
          <p:nvPr/>
        </p:nvSpPr>
        <p:spPr>
          <a:xfrm>
            <a:off x="7947809" y="3808442"/>
            <a:ext cx="425116" cy="338554"/>
          </a:xfrm>
          <a:prstGeom prst="rect">
            <a:avLst/>
          </a:prstGeom>
          <a:noFill/>
        </p:spPr>
        <p:txBody>
          <a:bodyPr wrap="none" rtlCol="0">
            <a:spAutoFit/>
          </a:bodyPr>
          <a:lstStyle/>
          <a:p>
            <a:r>
              <a:rPr lang="en-US" sz="1600" dirty="0"/>
              <a:t>(1)</a:t>
            </a:r>
          </a:p>
        </p:txBody>
      </p:sp>
      <p:sp>
        <p:nvSpPr>
          <p:cNvPr id="10247" name="Right Arrow 10246">
            <a:extLst>
              <a:ext uri="{FF2B5EF4-FFF2-40B4-BE49-F238E27FC236}">
                <a16:creationId xmlns:a16="http://schemas.microsoft.com/office/drawing/2014/main" id="{309E2AC2-C367-6A05-E0FA-26244E3F8ABD}"/>
              </a:ext>
            </a:extLst>
          </p:cNvPr>
          <p:cNvSpPr/>
          <p:nvPr/>
        </p:nvSpPr>
        <p:spPr bwMode="auto">
          <a:xfrm rot="5400000">
            <a:off x="7533179" y="2530579"/>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cxnSp>
        <p:nvCxnSpPr>
          <p:cNvPr id="30" name="Straight Arrow Connector 29">
            <a:extLst>
              <a:ext uri="{FF2B5EF4-FFF2-40B4-BE49-F238E27FC236}">
                <a16:creationId xmlns:a16="http://schemas.microsoft.com/office/drawing/2014/main" id="{63357DC3-B9DE-3EDD-93BB-1F19A2F413C6}"/>
              </a:ext>
            </a:extLst>
          </p:cNvPr>
          <p:cNvCxnSpPr>
            <a:cxnSpLocks/>
          </p:cNvCxnSpPr>
          <p:nvPr/>
        </p:nvCxnSpPr>
        <p:spPr bwMode="auto">
          <a:xfrm>
            <a:off x="500552" y="2572652"/>
            <a:ext cx="3959424" cy="45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8F0E592-933C-66DF-4D76-CE64B2E4A177}"/>
                  </a:ext>
                </a:extLst>
              </p:cNvPr>
              <p:cNvSpPr txBox="1"/>
              <p:nvPr/>
            </p:nvSpPr>
            <p:spPr>
              <a:xfrm>
                <a:off x="4398789" y="240129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61" name="TextBox 60">
                <a:extLst>
                  <a:ext uri="{FF2B5EF4-FFF2-40B4-BE49-F238E27FC236}">
                    <a16:creationId xmlns:a16="http://schemas.microsoft.com/office/drawing/2014/main" id="{C8F0E592-933C-66DF-4D76-CE64B2E4A177}"/>
                  </a:ext>
                </a:extLst>
              </p:cNvPr>
              <p:cNvSpPr txBox="1">
                <a:spLocks noRot="1" noChangeAspect="1" noMove="1" noResize="1" noEditPoints="1" noAdjustHandles="1" noChangeArrowheads="1" noChangeShapeType="1" noTextEdit="1"/>
              </p:cNvSpPr>
              <p:nvPr/>
            </p:nvSpPr>
            <p:spPr>
              <a:xfrm>
                <a:off x="4398789" y="2401290"/>
                <a:ext cx="36094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1F8AFC-D068-8DC3-951A-E83EFAF1AAA2}"/>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6" name="TextBox 5">
                <a:extLst>
                  <a:ext uri="{FF2B5EF4-FFF2-40B4-BE49-F238E27FC236}">
                    <a16:creationId xmlns:a16="http://schemas.microsoft.com/office/drawing/2014/main" id="{3C1F8AFC-D068-8DC3-951A-E83EFAF1AAA2}"/>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80AB81-9DF5-7694-B9D7-08E03B49DC11}"/>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ounded Rectangle 9">
            <a:extLst>
              <a:ext uri="{FF2B5EF4-FFF2-40B4-BE49-F238E27FC236}">
                <a16:creationId xmlns:a16="http://schemas.microsoft.com/office/drawing/2014/main" id="{3319D615-615D-1757-3411-274562638610}"/>
              </a:ext>
            </a:extLst>
          </p:cNvPr>
          <p:cNvSpPr/>
          <p:nvPr/>
        </p:nvSpPr>
        <p:spPr bwMode="auto">
          <a:xfrm>
            <a:off x="4869598" y="1574743"/>
            <a:ext cx="3895069" cy="561321"/>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8BE87B-EEE1-D4FA-5DEB-6B36C2A3DD70}"/>
                  </a:ext>
                </a:extLst>
              </p:cNvPr>
              <p:cNvSpPr txBox="1"/>
              <p:nvPr/>
            </p:nvSpPr>
            <p:spPr>
              <a:xfrm>
                <a:off x="5010587" y="1509236"/>
                <a:ext cx="4214927" cy="667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1+</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den>
                      </m:f>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d>
                            <m:dPr>
                              <m:begChr m:val="|"/>
                              <m:endChr m:val="|"/>
                              <m:ctrlPr>
                                <a:rPr lang="en-US" sz="1600" b="0" i="1" smtClean="0">
                                  <a:solidFill>
                                    <a:schemeClr val="tx1"/>
                                  </a:solidFill>
                                  <a:latin typeface="Cambria Math" panose="02040503050406030204" pitchFamily="18" charset="0"/>
                                </a:rPr>
                              </m:ctrlPr>
                            </m:dPr>
                            <m:e>
                              <m:r>
                                <a:rPr lang="en-US" sz="1600" i="1">
                                  <a:solidFill>
                                    <a:srgbClr val="007E00"/>
                                  </a:solidFill>
                                  <a:latin typeface="Cambria Math" panose="02040503050406030204" pitchFamily="18" charset="0"/>
                                </a:rPr>
                                <m:t>𝜎</m:t>
                              </m:r>
                            </m:e>
                          </m: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𝜃</m:t>
                                          </m:r>
                                        </m:num>
                                        <m:den>
                                          <m:r>
                                            <a:rPr lang="en-US" sz="1600" i="1">
                                              <a:solidFill>
                                                <a:srgbClr val="007E00"/>
                                              </a:solidFill>
                                              <a:latin typeface="Cambria Math" panose="02040503050406030204" pitchFamily="18" charset="0"/>
                                            </a:rPr>
                                            <m:t>𝜎</m:t>
                                          </m:r>
                                        </m:den>
                                      </m:f>
                                      <m:r>
                                        <a:rPr lang="en-US" sz="1600" b="0" i="1" smtClean="0">
                                          <a:latin typeface="Cambria Math" panose="02040503050406030204" pitchFamily="18" charset="0"/>
                                        </a:rPr>
                                        <m:t> </m:t>
                                      </m:r>
                                    </m:e>
                                  </m:d>
                                </m:e>
                                <m:sup>
                                  <m:r>
                                    <a:rPr lang="en-US" sz="1600" b="0" i="1" smtClean="0">
                                      <a:latin typeface="Cambria Math" panose="02040503050406030204" pitchFamily="18" charset="0"/>
                                    </a:rPr>
                                    <m:t>2</m:t>
                                  </m:r>
                                </m:sup>
                              </m:sSup>
                            </m:e>
                          </m:d>
                        </m:e>
                      </m:func>
                    </m:oMath>
                  </m:oMathPara>
                </a14:m>
                <a:endParaRPr lang="en-US" sz="1600" dirty="0"/>
              </a:p>
            </p:txBody>
          </p:sp>
        </mc:Choice>
        <mc:Fallback>
          <p:sp>
            <p:nvSpPr>
              <p:cNvPr id="11" name="TextBox 10">
                <a:extLst>
                  <a:ext uri="{FF2B5EF4-FFF2-40B4-BE49-F238E27FC236}">
                    <a16:creationId xmlns:a16="http://schemas.microsoft.com/office/drawing/2014/main" id="{288BE87B-EEE1-D4FA-5DEB-6B36C2A3DD70}"/>
                  </a:ext>
                </a:extLst>
              </p:cNvPr>
              <p:cNvSpPr txBox="1">
                <a:spLocks noRot="1" noChangeAspect="1" noMove="1" noResize="1" noEditPoints="1" noAdjustHandles="1" noChangeArrowheads="1" noChangeShapeType="1" noTextEdit="1"/>
              </p:cNvSpPr>
              <p:nvPr/>
            </p:nvSpPr>
            <p:spPr>
              <a:xfrm>
                <a:off x="5010587" y="1509236"/>
                <a:ext cx="4214927" cy="667170"/>
              </a:xfrm>
              <a:prstGeom prst="rect">
                <a:avLst/>
              </a:prstGeom>
              <a:blipFill>
                <a:blip r:embed="rId16"/>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A1C6B87-E2AD-8313-39AB-33C59BB6F052}"/>
              </a:ext>
            </a:extLst>
          </p:cNvPr>
          <p:cNvSpPr txBox="1"/>
          <p:nvPr/>
        </p:nvSpPr>
        <p:spPr>
          <a:xfrm>
            <a:off x="8339552" y="1713858"/>
            <a:ext cx="425116" cy="338554"/>
          </a:xfrm>
          <a:prstGeom prst="rect">
            <a:avLst/>
          </a:prstGeom>
          <a:noFill/>
        </p:spPr>
        <p:txBody>
          <a:bodyPr wrap="none" rtlCol="0">
            <a:spAutoFit/>
          </a:bodyPr>
          <a:lstStyle/>
          <a:p>
            <a:r>
              <a:rPr lang="en-US" sz="1600" dirty="0"/>
              <a:t>(2)</a:t>
            </a:r>
          </a:p>
        </p:txBody>
      </p:sp>
      <p:sp>
        <p:nvSpPr>
          <p:cNvPr id="13" name="TextBox 12">
            <a:extLst>
              <a:ext uri="{FF2B5EF4-FFF2-40B4-BE49-F238E27FC236}">
                <a16:creationId xmlns:a16="http://schemas.microsoft.com/office/drawing/2014/main" id="{C0A24A93-AA98-534D-8BB4-97C5A724505D}"/>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15" name="TextBox 14">
            <a:extLst>
              <a:ext uri="{FF2B5EF4-FFF2-40B4-BE49-F238E27FC236}">
                <a16:creationId xmlns:a16="http://schemas.microsoft.com/office/drawing/2014/main" id="{C4C845FC-581E-1C43-F9B5-7403C6F1CF3E}"/>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F169C81-6424-31A6-ECBA-4C3BE6AD6A5C}"/>
                  </a:ext>
                </a:extLst>
              </p:cNvPr>
              <p:cNvSpPr txBox="1"/>
              <p:nvPr/>
            </p:nvSpPr>
            <p:spPr>
              <a:xfrm>
                <a:off x="5833389" y="2432068"/>
                <a:ext cx="2029915" cy="338554"/>
              </a:xfrm>
              <a:prstGeom prst="rect">
                <a:avLst/>
              </a:prstGeom>
              <a:noFill/>
            </p:spPr>
            <p:txBody>
              <a:bodyPr wrap="none" rtlCol="0">
                <a:spAutoFit/>
              </a:bodyPr>
              <a:lstStyle/>
              <a:p>
                <a:r>
                  <a:rPr lang="en-US" sz="1600" i="1" dirty="0">
                    <a:latin typeface="+mn-lt"/>
                  </a:rPr>
                  <a:t>marginalizing over </a:t>
                </a:r>
                <a14:m>
                  <m:oMath xmlns:m="http://schemas.openxmlformats.org/officeDocument/2006/math">
                    <m:r>
                      <a:rPr lang="en-US" sz="1600" i="1" smtClean="0">
                        <a:solidFill>
                          <a:srgbClr val="007E00"/>
                        </a:solidFill>
                        <a:latin typeface="+mn-lt"/>
                      </a:rPr>
                      <m:t>𝜎</m:t>
                    </m:r>
                  </m:oMath>
                </a14:m>
                <a:endParaRPr lang="en-US" sz="1600" i="1" dirty="0">
                  <a:latin typeface="+mn-lt"/>
                </a:endParaRPr>
              </a:p>
            </p:txBody>
          </p:sp>
        </mc:Choice>
        <mc:Fallback>
          <p:sp>
            <p:nvSpPr>
              <p:cNvPr id="17" name="TextBox 16">
                <a:extLst>
                  <a:ext uri="{FF2B5EF4-FFF2-40B4-BE49-F238E27FC236}">
                    <a16:creationId xmlns:a16="http://schemas.microsoft.com/office/drawing/2014/main" id="{BF169C81-6424-31A6-ECBA-4C3BE6AD6A5C}"/>
                  </a:ext>
                </a:extLst>
              </p:cNvPr>
              <p:cNvSpPr txBox="1">
                <a:spLocks noRot="1" noChangeAspect="1" noMove="1" noResize="1" noEditPoints="1" noAdjustHandles="1" noChangeArrowheads="1" noChangeShapeType="1" noTextEdit="1"/>
              </p:cNvSpPr>
              <p:nvPr/>
            </p:nvSpPr>
            <p:spPr>
              <a:xfrm>
                <a:off x="5833389" y="2432068"/>
                <a:ext cx="2029915" cy="338554"/>
              </a:xfrm>
              <a:prstGeom prst="rect">
                <a:avLst/>
              </a:prstGeom>
              <a:blipFill>
                <a:blip r:embed="rId17"/>
                <a:stretch>
                  <a:fillRect l="-1863" t="-3704" b="-25926"/>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8C35C0C5-11DC-DCAC-3E0C-8F9C41AAB389}"/>
              </a:ext>
            </a:extLst>
          </p:cNvPr>
          <p:cNvSpPr txBox="1"/>
          <p:nvPr/>
        </p:nvSpPr>
        <p:spPr>
          <a:xfrm>
            <a:off x="159443" y="4140352"/>
            <a:ext cx="4152099" cy="338554"/>
          </a:xfrm>
          <a:prstGeom prst="rect">
            <a:avLst/>
          </a:prstGeom>
          <a:noFill/>
        </p:spPr>
        <p:txBody>
          <a:bodyPr wrap="none" rtlCol="0">
            <a:spAutoFit/>
          </a:bodyPr>
          <a:lstStyle/>
          <a:p>
            <a:r>
              <a:rPr lang="en-US" sz="1600" i="1" dirty="0">
                <a:latin typeface="+mn-lt"/>
              </a:rPr>
              <a:t>Change of variables (importance sampling):</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1FCF589-4036-5DF8-2AFB-2D5DB3B6DCA3}"/>
                  </a:ext>
                </a:extLst>
              </p:cNvPr>
              <p:cNvSpPr txBox="1"/>
              <p:nvPr/>
            </p:nvSpPr>
            <p:spPr>
              <a:xfrm>
                <a:off x="1294746" y="4460382"/>
                <a:ext cx="22173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rPr>
                          </m:ctrlPr>
                        </m:dPr>
                        <m:e>
                          <m:r>
                            <a:rPr lang="en-US" sz="1800" b="0" i="1" smtClean="0">
                              <a:solidFill>
                                <a:schemeClr val="accent6">
                                  <a:lumMod val="60000"/>
                                  <a:lumOff val="40000"/>
                                </a:schemeClr>
                              </a:solidFill>
                              <a:latin typeface="Cambria Math" panose="02040503050406030204" pitchFamily="18" charset="0"/>
                            </a:rPr>
                            <m:t>𝜃</m:t>
                          </m:r>
                          <m:r>
                            <a:rPr lang="en-US" sz="1800" b="0" i="1" smtClean="0">
                              <a:solidFill>
                                <a:schemeClr val="tx1"/>
                              </a:solidFill>
                              <a:latin typeface="Cambria Math" panose="02040503050406030204" pitchFamily="18" charset="0"/>
                            </a:rPr>
                            <m:t>,</m:t>
                          </m:r>
                          <m:r>
                            <a:rPr lang="en-US" sz="1800" i="1" smtClean="0">
                              <a:solidFill>
                                <a:srgbClr val="007E00"/>
                              </a:solidFill>
                              <a:latin typeface="Cambria Math" panose="02040503050406030204" pitchFamily="18" charset="0"/>
                            </a:rPr>
                            <m:t> </m:t>
                          </m:r>
                          <m:r>
                            <a:rPr lang="en-US" sz="1800" b="0" i="1" smtClean="0">
                              <a:solidFill>
                                <a:srgbClr val="007E00"/>
                              </a:solidFill>
                              <a:latin typeface="Cambria Math" panose="02040503050406030204" pitchFamily="18" charset="0"/>
                            </a:rPr>
                            <m:t>𝜎</m:t>
                          </m:r>
                        </m:e>
                      </m:d>
                      <m:r>
                        <a:rPr lang="en-US" sz="1800" b="0" i="1" smtClean="0">
                          <a:solidFill>
                            <a:schemeClr val="tx1"/>
                          </a:solidFill>
                          <a:latin typeface="Cambria Math" panose="02040503050406030204" pitchFamily="18" charset="0"/>
                        </a:rPr>
                        <m:t>=</m:t>
                      </m:r>
                      <m:r>
                        <a:rPr lang="en-US" sz="1800" b="0" i="1" smtClean="0">
                          <a:solidFill>
                            <a:srgbClr val="FF9300"/>
                          </a:solidFill>
                          <a:latin typeface="Cambria Math" panose="02040503050406030204" pitchFamily="18" charset="0"/>
                        </a:rPr>
                        <m:t>𝜓</m:t>
                      </m:r>
                      <m:r>
                        <a:rPr lang="en-US" sz="1800" b="0" i="1" smtClean="0">
                          <a:solidFill>
                            <a:schemeClr val="tx1"/>
                          </a:solidFill>
                          <a:latin typeface="Cambria Math" panose="02040503050406030204" pitchFamily="18" charset="0"/>
                        </a:rPr>
                        <m:t>(</m:t>
                      </m:r>
                      <m:sSup>
                        <m:sSupPr>
                          <m:ctrlPr>
                            <a:rPr lang="en-US" sz="1800" i="1">
                              <a:solidFill>
                                <a:srgbClr val="0070C0"/>
                              </a:solidFill>
                              <a:latin typeface="Cambria Math" panose="02040503050406030204" pitchFamily="18" charset="0"/>
                            </a:rPr>
                          </m:ctrlPr>
                        </m:sSupPr>
                        <m:e>
                          <m:r>
                            <a:rPr lang="en-US" sz="1800" i="1">
                              <a:solidFill>
                                <a:srgbClr val="0070C0"/>
                              </a:solidFill>
                              <a:latin typeface="Cambria Math" panose="02040503050406030204" pitchFamily="18" charset="0"/>
                            </a:rPr>
                            <m:t>𝜃</m:t>
                          </m:r>
                        </m:e>
                        <m:sup>
                          <m:r>
                            <a:rPr lang="en-US" sz="1800" i="1">
                              <a:solidFill>
                                <a:srgbClr val="0070C0"/>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sSup>
                        <m:sSupPr>
                          <m:ctrlPr>
                            <a:rPr lang="en-US" sz="1800" i="1">
                              <a:solidFill>
                                <a:srgbClr val="09AD91"/>
                              </a:solidFill>
                              <a:latin typeface="Cambria Math" panose="02040503050406030204" pitchFamily="18" charset="0"/>
                            </a:rPr>
                          </m:ctrlPr>
                        </m:sSupPr>
                        <m:e>
                          <m:r>
                            <a:rPr lang="en-US" sz="1800" i="1">
                              <a:solidFill>
                                <a:srgbClr val="09AD91"/>
                              </a:solidFill>
                              <a:latin typeface="Cambria Math" panose="02040503050406030204" pitchFamily="18" charset="0"/>
                            </a:rPr>
                            <m:t>𝜎</m:t>
                          </m:r>
                        </m:e>
                        <m:sup>
                          <m:r>
                            <a:rPr lang="en-US" sz="1800" i="1">
                              <a:solidFill>
                                <a:srgbClr val="09AD9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oMath>
                  </m:oMathPara>
                </a14:m>
                <a:endParaRPr lang="en-US" sz="1800" dirty="0"/>
              </a:p>
            </p:txBody>
          </p:sp>
        </mc:Choice>
        <mc:Fallback>
          <p:sp>
            <p:nvSpPr>
              <p:cNvPr id="22" name="TextBox 21">
                <a:extLst>
                  <a:ext uri="{FF2B5EF4-FFF2-40B4-BE49-F238E27FC236}">
                    <a16:creationId xmlns:a16="http://schemas.microsoft.com/office/drawing/2014/main" id="{51FCF589-4036-5DF8-2AFB-2D5DB3B6DCA3}"/>
                  </a:ext>
                </a:extLst>
              </p:cNvPr>
              <p:cNvSpPr txBox="1">
                <a:spLocks noRot="1" noChangeAspect="1" noMove="1" noResize="1" noEditPoints="1" noAdjustHandles="1" noChangeArrowheads="1" noChangeShapeType="1" noTextEdit="1"/>
              </p:cNvSpPr>
              <p:nvPr/>
            </p:nvSpPr>
            <p:spPr>
              <a:xfrm>
                <a:off x="1294746" y="4460382"/>
                <a:ext cx="2217326" cy="369332"/>
              </a:xfrm>
              <a:prstGeom prst="rect">
                <a:avLst/>
              </a:prstGeom>
              <a:blipFill>
                <a:blip r:embed="rId18"/>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1888131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A3E93E-0DEC-503D-C259-ECB63B3B3535}"/>
              </a:ext>
            </a:extLst>
          </p:cNvPr>
          <p:cNvPicPr>
            <a:picLocks noChangeAspect="1"/>
          </p:cNvPicPr>
          <p:nvPr/>
        </p:nvPicPr>
        <p:blipFill>
          <a:blip r:embed="rId3"/>
          <a:stretch>
            <a:fillRect/>
          </a:stretch>
        </p:blipFill>
        <p:spPr>
          <a:xfrm>
            <a:off x="2490998" y="1614882"/>
            <a:ext cx="1905322" cy="1938078"/>
          </a:xfrm>
          <a:prstGeom prst="rect">
            <a:avLst/>
          </a:prstGeom>
        </p:spPr>
      </p:pic>
      <p:pic>
        <p:nvPicPr>
          <p:cNvPr id="14" name="Picture 13" descr="A colorful lines with a letter m&#10;&#10;Description automatically generated">
            <a:extLst>
              <a:ext uri="{FF2B5EF4-FFF2-40B4-BE49-F238E27FC236}">
                <a16:creationId xmlns:a16="http://schemas.microsoft.com/office/drawing/2014/main" id="{2799CBF3-35BB-182F-6AA1-38F666CC99A2}"/>
              </a:ext>
            </a:extLst>
          </p:cNvPr>
          <p:cNvPicPr>
            <a:picLocks noChangeAspect="1"/>
          </p:cNvPicPr>
          <p:nvPr/>
        </p:nvPicPr>
        <p:blipFill>
          <a:blip r:embed="rId4"/>
          <a:stretch>
            <a:fillRect/>
          </a:stretch>
        </p:blipFill>
        <p:spPr>
          <a:xfrm>
            <a:off x="500552" y="1650808"/>
            <a:ext cx="1881809" cy="1795559"/>
          </a:xfrm>
          <a:prstGeom prst="rect">
            <a:avLst/>
          </a:prstGeom>
        </p:spPr>
      </p:pic>
      <p:pic>
        <p:nvPicPr>
          <p:cNvPr id="3" name="Picture 2">
            <a:extLst>
              <a:ext uri="{FF2B5EF4-FFF2-40B4-BE49-F238E27FC236}">
                <a16:creationId xmlns:a16="http://schemas.microsoft.com/office/drawing/2014/main" id="{F14495AF-9BF2-0AD8-BC97-F771A172D665}"/>
              </a:ext>
            </a:extLst>
          </p:cNvPr>
          <p:cNvPicPr>
            <a:picLocks noChangeAspect="1"/>
          </p:cNvPicPr>
          <p:nvPr/>
        </p:nvPicPr>
        <p:blipFill>
          <a:blip r:embed="rId5"/>
          <a:stretch>
            <a:fillRect/>
          </a:stretch>
        </p:blipFill>
        <p:spPr>
          <a:xfrm>
            <a:off x="402463" y="1512109"/>
            <a:ext cx="2070427" cy="2100126"/>
          </a:xfrm>
          <a:prstGeom prst="rect">
            <a:avLst/>
          </a:prstGeom>
        </p:spPr>
      </p:pic>
      <p:sp>
        <p:nvSpPr>
          <p:cNvPr id="10241" name="Rounded Rectangle 10240">
            <a:extLst>
              <a:ext uri="{FF2B5EF4-FFF2-40B4-BE49-F238E27FC236}">
                <a16:creationId xmlns:a16="http://schemas.microsoft.com/office/drawing/2014/main" id="{FCCC09C2-7923-9DDD-1986-32FE8F94236C}"/>
              </a:ext>
            </a:extLst>
          </p:cNvPr>
          <p:cNvSpPr/>
          <p:nvPr/>
        </p:nvSpPr>
        <p:spPr bwMode="auto">
          <a:xfrm>
            <a:off x="5060496" y="2977381"/>
            <a:ext cx="3579958" cy="1417623"/>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88BEB86-6399-6B8E-1722-9CB688F15E20}"/>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24" name="TextBox 23">
                <a:extLst>
                  <a:ext uri="{FF2B5EF4-FFF2-40B4-BE49-F238E27FC236}">
                    <a16:creationId xmlns:a16="http://schemas.microsoft.com/office/drawing/2014/main" id="{788BEB86-6399-6B8E-1722-9CB688F15E20}"/>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6"/>
                <a:stretch>
                  <a:fillRect r="-6897" b="-625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6FECEE09-B803-6FAF-A125-246024F090C3}"/>
              </a:ext>
            </a:extLst>
          </p:cNvPr>
          <p:cNvCxnSpPr>
            <a:stCxn id="14"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7"/>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8"/>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25062CE5-F7ED-4682-9AFD-78B158B00927}"/>
                  </a:ext>
                </a:extLst>
              </p:cNvPr>
              <p:cNvSpPr txBox="1"/>
              <p:nvPr/>
            </p:nvSpPr>
            <p:spPr>
              <a:xfrm>
                <a:off x="5149572" y="2977381"/>
                <a:ext cx="3579958" cy="6750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e>
                      </m:d>
                      <m:r>
                        <a:rPr lang="en-US" sz="1600" b="0" i="1" smtClean="0">
                          <a:solidFill>
                            <a:schemeClr val="tx1"/>
                          </a:solidFill>
                          <a:latin typeface="Cambria Math" panose="02040503050406030204" pitchFamily="18" charset="0"/>
                        </a:rPr>
                        <m:t>∝</m:t>
                      </m:r>
                      <m:nary>
                        <m:naryPr>
                          <m:ctrlPr>
                            <a:rPr lang="en-US" sz="1600" b="0" i="1" smtClean="0">
                              <a:solidFill>
                                <a:schemeClr val="tx1"/>
                              </a:solidFill>
                              <a:latin typeface="Cambria Math" panose="02040503050406030204" pitchFamily="18" charset="0"/>
                            </a:rPr>
                          </m:ctrlPr>
                        </m:naryPr>
                        <m:sub>
                          <m:r>
                            <m:rPr>
                              <m:brk m:alnAt="23"/>
                            </m:rPr>
                            <a:rPr lang="en-US" sz="1600" i="1" smtClean="0">
                              <a:solidFill>
                                <a:schemeClr val="tx1"/>
                              </a:solidFill>
                              <a:latin typeface="Cambria Math" panose="02040503050406030204" pitchFamily="18" charset="0"/>
                              <a:ea typeface="Cambria Math" panose="02040503050406030204" pitchFamily="18" charset="0"/>
                            </a:rPr>
                            <m:t>ℝ</m:t>
                          </m:r>
                        </m:sub>
                        <m:sup/>
                        <m:e>
                          <m:f>
                            <m:fPr>
                              <m:ctrlPr>
                                <a:rPr lang="en-US" sz="1600" i="1">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𝑑</m:t>
                              </m:r>
                              <m:r>
                                <a:rPr lang="en-US" sz="1600" i="1" smtClean="0">
                                  <a:solidFill>
                                    <a:srgbClr val="007E00"/>
                                  </a:solidFill>
                                  <a:latin typeface="Cambria Math" panose="02040503050406030204" pitchFamily="18" charset="0"/>
                                </a:rPr>
                                <m:t>𝜎</m:t>
                              </m:r>
                            </m:num>
                            <m:den>
                              <m:d>
                                <m:dPr>
                                  <m:begChr m:val="|"/>
                                  <m:endChr m:val="|"/>
                                  <m:ctrlPr>
                                    <a:rPr lang="en-US" sz="1600" i="1">
                                      <a:solidFill>
                                        <a:schemeClr val="tx1"/>
                                      </a:solidFill>
                                      <a:latin typeface="Cambria Math" panose="02040503050406030204" pitchFamily="18" charset="0"/>
                                    </a:rPr>
                                  </m:ctrlPr>
                                </m:dPr>
                                <m:e>
                                  <m:r>
                                    <a:rPr lang="en-US" sz="1600" i="1" smtClean="0">
                                      <a:solidFill>
                                        <a:srgbClr val="007E00"/>
                                      </a:solidFill>
                                      <a:latin typeface="Cambria Math" panose="02040503050406030204" pitchFamily="18" charset="0"/>
                                    </a:rPr>
                                    <m:t>𝜎</m:t>
                                  </m:r>
                                </m:e>
                              </m:d>
                              <m:d>
                                <m:dPr>
                                  <m:ctrlPr>
                                    <a:rPr lang="en-US" sz="1600" b="0" i="1" smtClean="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1+</m:t>
                                  </m:r>
                                  <m:sSup>
                                    <m:sSupPr>
                                      <m:ctrlPr>
                                        <a:rPr lang="en-US" sz="1600" i="1" smtClean="0">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e>
                              </m:d>
                            </m:den>
                          </m:f>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exp</m:t>
                              </m:r>
                            </m:fName>
                            <m:e>
                              <m:d>
                                <m:dPr>
                                  <m:begChr m:val="["/>
                                  <m:endChr m:val="]"/>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 </m:t>
                                          </m:r>
                                          <m:f>
                                            <m:fPr>
                                              <m:ctrlPr>
                                                <a:rPr lang="en-US" sz="1600" i="1">
                                                  <a:solidFill>
                                                    <a:schemeClr val="tx1"/>
                                                  </a:solidFill>
                                                  <a:latin typeface="Cambria Math" panose="02040503050406030204" pitchFamily="18" charset="0"/>
                                                </a:rPr>
                                              </m:ctrlPr>
                                            </m:fPr>
                                            <m:num>
                                              <m:r>
                                                <a:rPr lang="en-US" sz="1600" i="1" smtClean="0">
                                                  <a:solidFill>
                                                    <a:schemeClr val="accent2">
                                                      <a:lumMod val="60000"/>
                                                      <a:lumOff val="40000"/>
                                                    </a:schemeClr>
                                                  </a:solidFill>
                                                  <a:latin typeface="Cambria Math" panose="02040503050406030204" pitchFamily="18" charset="0"/>
                                                </a:rPr>
                                                <m:t>𝜃</m:t>
                                              </m:r>
                                            </m:num>
                                            <m:den>
                                              <m:r>
                                                <a:rPr lang="en-US" sz="1600" i="1" smtClean="0">
                                                  <a:solidFill>
                                                    <a:srgbClr val="007E00"/>
                                                  </a:solidFill>
                                                  <a:latin typeface="Cambria Math" panose="02040503050406030204" pitchFamily="18" charset="0"/>
                                                </a:rPr>
                                                <m:t>𝜎</m:t>
                                              </m:r>
                                            </m:den>
                                          </m:f>
                                          <m:r>
                                            <a:rPr lang="en-US" sz="1600" i="1">
                                              <a:solidFill>
                                                <a:schemeClr val="tx1"/>
                                              </a:solidFill>
                                              <a:latin typeface="Cambria Math" panose="02040503050406030204" pitchFamily="18" charset="0"/>
                                            </a:rPr>
                                            <m:t> </m:t>
                                          </m:r>
                                        </m:e>
                                      </m:d>
                                    </m:e>
                                    <m:sup>
                                      <m:r>
                                        <a:rPr lang="en-US" sz="1600" i="1">
                                          <a:solidFill>
                                            <a:schemeClr val="tx1"/>
                                          </a:solidFill>
                                          <a:latin typeface="Cambria Math" panose="02040503050406030204" pitchFamily="18" charset="0"/>
                                        </a:rPr>
                                        <m:t>2</m:t>
                                      </m:r>
                                    </m:sup>
                                  </m:sSup>
                                </m:e>
                              </m:d>
                              <m:r>
                                <a:rPr lang="en-US" sz="1600" b="0" i="1" smtClean="0">
                                  <a:solidFill>
                                    <a:schemeClr val="tx1"/>
                                  </a:solidFill>
                                  <a:latin typeface="Cambria Math" panose="02040503050406030204" pitchFamily="18" charset="0"/>
                                </a:rPr>
                                <m:t>  </m:t>
                              </m:r>
                            </m:e>
                          </m:func>
                        </m:e>
                      </m:nary>
                    </m:oMath>
                  </m:oMathPara>
                </a14:m>
                <a:endParaRPr lang="en-US" sz="1600" dirty="0"/>
              </a:p>
            </p:txBody>
          </p:sp>
        </mc:Choice>
        <mc:Fallback>
          <p:sp>
            <p:nvSpPr>
              <p:cNvPr id="50" name="TextBox 49">
                <a:extLst>
                  <a:ext uri="{FF2B5EF4-FFF2-40B4-BE49-F238E27FC236}">
                    <a16:creationId xmlns:a16="http://schemas.microsoft.com/office/drawing/2014/main" id="{25062CE5-F7ED-4682-9AFD-78B158B00927}"/>
                  </a:ext>
                </a:extLst>
              </p:cNvPr>
              <p:cNvSpPr txBox="1">
                <a:spLocks noRot="1" noChangeAspect="1" noMove="1" noResize="1" noEditPoints="1" noAdjustHandles="1" noChangeArrowheads="1" noChangeShapeType="1" noTextEdit="1"/>
              </p:cNvSpPr>
              <p:nvPr/>
            </p:nvSpPr>
            <p:spPr>
              <a:xfrm>
                <a:off x="5149572" y="2977381"/>
                <a:ext cx="3579958" cy="675057"/>
              </a:xfrm>
              <a:prstGeom prst="rect">
                <a:avLst/>
              </a:prstGeom>
              <a:blipFill>
                <a:blip r:embed="rId9"/>
                <a:stretch>
                  <a:fillRect l="-3180" t="-137037" b="-20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10"/>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11"/>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CF50DBED-234C-00B3-8B30-E47888E7B58D}"/>
                  </a:ext>
                </a:extLst>
              </p:cNvPr>
              <p:cNvSpPr txBox="1"/>
              <p:nvPr/>
            </p:nvSpPr>
            <p:spPr>
              <a:xfrm>
                <a:off x="5655208" y="3652438"/>
                <a:ext cx="2094391" cy="650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0" smtClean="0">
                          <a:solidFill>
                            <a:srgbClr val="92D050"/>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Γ</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0,</m:t>
                          </m:r>
                          <m:f>
                            <m:fPr>
                              <m:ctrlPr>
                                <a:rPr lang="en-US" sz="1600" b="0" i="1" smtClean="0">
                                  <a:solidFill>
                                    <a:schemeClr val="tx1"/>
                                  </a:solidFill>
                                  <a:latin typeface="Cambria Math" panose="02040503050406030204" pitchFamily="18" charset="0"/>
                                </a:rPr>
                              </m:ctrlPr>
                            </m:fPr>
                            <m:num>
                              <m:sSup>
                                <m:sSupPr>
                                  <m:ctrlPr>
                                    <a:rPr lang="en-US" sz="1600" b="0" i="1" smtClean="0">
                                      <a:solidFill>
                                        <a:schemeClr val="tx1"/>
                                      </a:solidFill>
                                      <a:latin typeface="Cambria Math" panose="02040503050406030204" pitchFamily="18" charset="0"/>
                                    </a:rPr>
                                  </m:ctrlPr>
                                </m:sSupPr>
                                <m:e>
                                  <m:r>
                                    <a:rPr lang="en-US" sz="1600" b="0" i="1" smtClean="0">
                                      <a:solidFill>
                                        <a:schemeClr val="accent2">
                                          <a:lumMod val="60000"/>
                                          <a:lumOff val="40000"/>
                                        </a:schemeClr>
                                      </a:solidFill>
                                      <a:latin typeface="Cambria Math" panose="02040503050406030204" pitchFamily="18" charset="0"/>
                                    </a:rPr>
                                    <m:t>𝜃</m:t>
                                  </m:r>
                                </m:e>
                                <m:sup>
                                  <m:r>
                                    <a:rPr lang="en-US" sz="1600" b="0" i="1" smtClean="0">
                                      <a:solidFill>
                                        <a:schemeClr val="tx1"/>
                                      </a:solidFill>
                                      <a:latin typeface="Cambria Math" panose="02040503050406030204" pitchFamily="18" charset="0"/>
                                    </a:rPr>
                                    <m:t>2</m:t>
                                  </m:r>
                                </m:sup>
                              </m:sSup>
                            </m:num>
                            <m:den>
                              <m:r>
                                <a:rPr lang="en-US" sz="1600" b="0" i="1" smtClean="0">
                                  <a:solidFill>
                                    <a:schemeClr val="tx1"/>
                                  </a:solidFill>
                                  <a:latin typeface="Cambria Math" panose="02040503050406030204" pitchFamily="18" charset="0"/>
                                </a:rPr>
                                <m:t>2</m:t>
                              </m:r>
                            </m:den>
                          </m:f>
                        </m:e>
                      </m:d>
                      <m:r>
                        <m:rPr>
                          <m:sty m:val="p"/>
                        </m:rPr>
                        <a:rPr lang="en-US" sz="1600" b="0" i="0" smtClean="0">
                          <a:solidFill>
                            <a:schemeClr val="tx1"/>
                          </a:solidFill>
                          <a:latin typeface="Cambria Math" panose="02040503050406030204" pitchFamily="18" charset="0"/>
                        </a:rPr>
                        <m:t>exp</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smtClean="0">
                                      <a:solidFill>
                                        <a:schemeClr val="accent2">
                                          <a:lumMod val="60000"/>
                                          <a:lumOff val="40000"/>
                                        </a:schemeClr>
                                      </a:solidFill>
                                      <a:latin typeface="Cambria Math" panose="02040503050406030204" pitchFamily="18" charset="0"/>
                                    </a:rPr>
                                    <m:t>𝜃</m:t>
                                  </m:r>
                                </m:e>
                                <m:sup>
                                  <m:r>
                                    <a:rPr lang="en-US" sz="1600" i="1">
                                      <a:latin typeface="Cambria Math" panose="02040503050406030204" pitchFamily="18" charset="0"/>
                                    </a:rPr>
                                    <m:t>2</m:t>
                                  </m:r>
                                </m:sup>
                              </m:sSup>
                            </m:num>
                            <m:den>
                              <m:r>
                                <a:rPr lang="en-US" sz="1600" i="1">
                                  <a:latin typeface="Cambria Math" panose="02040503050406030204" pitchFamily="18" charset="0"/>
                                </a:rPr>
                                <m:t>2</m:t>
                              </m:r>
                            </m:den>
                          </m:f>
                        </m:e>
                      </m:d>
                    </m:oMath>
                  </m:oMathPara>
                </a14:m>
                <a:endParaRPr lang="en-US" sz="1600" dirty="0"/>
              </a:p>
            </p:txBody>
          </p:sp>
        </mc:Choice>
        <mc:Fallback>
          <p:sp>
            <p:nvSpPr>
              <p:cNvPr id="59" name="TextBox 58">
                <a:extLst>
                  <a:ext uri="{FF2B5EF4-FFF2-40B4-BE49-F238E27FC236}">
                    <a16:creationId xmlns:a16="http://schemas.microsoft.com/office/drawing/2014/main" id="{CF50DBED-234C-00B3-8B30-E47888E7B58D}"/>
                  </a:ext>
                </a:extLst>
              </p:cNvPr>
              <p:cNvSpPr txBox="1">
                <a:spLocks noRot="1" noChangeAspect="1" noMove="1" noResize="1" noEditPoints="1" noAdjustHandles="1" noChangeArrowheads="1" noChangeShapeType="1" noTextEdit="1"/>
              </p:cNvSpPr>
              <p:nvPr/>
            </p:nvSpPr>
            <p:spPr>
              <a:xfrm>
                <a:off x="5655208" y="3652438"/>
                <a:ext cx="2094391" cy="650563"/>
              </a:xfrm>
              <a:prstGeom prst="rect">
                <a:avLst/>
              </a:prstGeom>
              <a:blipFill>
                <a:blip r:embed="rId12"/>
                <a:stretch>
                  <a:fillRect/>
                </a:stretch>
              </a:blipFill>
            </p:spPr>
            <p:txBody>
              <a:bodyPr/>
              <a:lstStyle/>
              <a:p>
                <a:r>
                  <a:rPr lang="en-US">
                    <a:noFill/>
                  </a:rPr>
                  <a:t> </a:t>
                </a:r>
              </a:p>
            </p:txBody>
          </p:sp>
        </mc:Fallback>
      </mc:AlternateContent>
      <p:sp>
        <p:nvSpPr>
          <p:cNvPr id="63" name="Right Arrow 62">
            <a:extLst>
              <a:ext uri="{FF2B5EF4-FFF2-40B4-BE49-F238E27FC236}">
                <a16:creationId xmlns:a16="http://schemas.microsoft.com/office/drawing/2014/main" id="{CE2DD47C-4717-06CF-A8AA-2312E3582542}"/>
              </a:ext>
            </a:extLst>
          </p:cNvPr>
          <p:cNvSpPr/>
          <p:nvPr/>
        </p:nvSpPr>
        <p:spPr bwMode="auto">
          <a:xfrm rot="5400000">
            <a:off x="5478445" y="2530241"/>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5" name="TextBox 10244">
            <a:extLst>
              <a:ext uri="{FF2B5EF4-FFF2-40B4-BE49-F238E27FC236}">
                <a16:creationId xmlns:a16="http://schemas.microsoft.com/office/drawing/2014/main" id="{28C7B764-5840-AC77-1B82-8694959E3D31}"/>
              </a:ext>
            </a:extLst>
          </p:cNvPr>
          <p:cNvSpPr txBox="1"/>
          <p:nvPr/>
        </p:nvSpPr>
        <p:spPr>
          <a:xfrm>
            <a:off x="7947809" y="3808442"/>
            <a:ext cx="425116" cy="338554"/>
          </a:xfrm>
          <a:prstGeom prst="rect">
            <a:avLst/>
          </a:prstGeom>
          <a:noFill/>
        </p:spPr>
        <p:txBody>
          <a:bodyPr wrap="none" rtlCol="0">
            <a:spAutoFit/>
          </a:bodyPr>
          <a:lstStyle/>
          <a:p>
            <a:r>
              <a:rPr lang="en-US" sz="1600" dirty="0"/>
              <a:t>(1)</a:t>
            </a:r>
          </a:p>
        </p:txBody>
      </p:sp>
      <p:sp>
        <p:nvSpPr>
          <p:cNvPr id="10247" name="Right Arrow 10246">
            <a:extLst>
              <a:ext uri="{FF2B5EF4-FFF2-40B4-BE49-F238E27FC236}">
                <a16:creationId xmlns:a16="http://schemas.microsoft.com/office/drawing/2014/main" id="{309E2AC2-C367-6A05-E0FA-26244E3F8ABD}"/>
              </a:ext>
            </a:extLst>
          </p:cNvPr>
          <p:cNvSpPr/>
          <p:nvPr/>
        </p:nvSpPr>
        <p:spPr bwMode="auto">
          <a:xfrm rot="5400000">
            <a:off x="7533179" y="2530579"/>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cxnSp>
        <p:nvCxnSpPr>
          <p:cNvPr id="30" name="Straight Arrow Connector 29">
            <a:extLst>
              <a:ext uri="{FF2B5EF4-FFF2-40B4-BE49-F238E27FC236}">
                <a16:creationId xmlns:a16="http://schemas.microsoft.com/office/drawing/2014/main" id="{63357DC3-B9DE-3EDD-93BB-1F19A2F413C6}"/>
              </a:ext>
            </a:extLst>
          </p:cNvPr>
          <p:cNvCxnSpPr>
            <a:cxnSpLocks/>
          </p:cNvCxnSpPr>
          <p:nvPr/>
        </p:nvCxnSpPr>
        <p:spPr bwMode="auto">
          <a:xfrm>
            <a:off x="500552" y="2572652"/>
            <a:ext cx="3959424" cy="45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8F0E592-933C-66DF-4D76-CE64B2E4A177}"/>
                  </a:ext>
                </a:extLst>
              </p:cNvPr>
              <p:cNvSpPr txBox="1"/>
              <p:nvPr/>
            </p:nvSpPr>
            <p:spPr>
              <a:xfrm>
                <a:off x="4398789" y="240129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61" name="TextBox 60">
                <a:extLst>
                  <a:ext uri="{FF2B5EF4-FFF2-40B4-BE49-F238E27FC236}">
                    <a16:creationId xmlns:a16="http://schemas.microsoft.com/office/drawing/2014/main" id="{C8F0E592-933C-66DF-4D76-CE64B2E4A177}"/>
                  </a:ext>
                </a:extLst>
              </p:cNvPr>
              <p:cNvSpPr txBox="1">
                <a:spLocks noRot="1" noChangeAspect="1" noMove="1" noResize="1" noEditPoints="1" noAdjustHandles="1" noChangeArrowheads="1" noChangeShapeType="1" noTextEdit="1"/>
              </p:cNvSpPr>
              <p:nvPr/>
            </p:nvSpPr>
            <p:spPr>
              <a:xfrm>
                <a:off x="4398789" y="2401290"/>
                <a:ext cx="360947"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1F8AFC-D068-8DC3-951A-E83EFAF1AAA2}"/>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6" name="TextBox 5">
                <a:extLst>
                  <a:ext uri="{FF2B5EF4-FFF2-40B4-BE49-F238E27FC236}">
                    <a16:creationId xmlns:a16="http://schemas.microsoft.com/office/drawing/2014/main" id="{3C1F8AFC-D068-8DC3-951A-E83EFAF1AAA2}"/>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80AB81-9DF5-7694-B9D7-08E03B49DC11}"/>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ounded Rectangle 9">
            <a:extLst>
              <a:ext uri="{FF2B5EF4-FFF2-40B4-BE49-F238E27FC236}">
                <a16:creationId xmlns:a16="http://schemas.microsoft.com/office/drawing/2014/main" id="{3319D615-615D-1757-3411-274562638610}"/>
              </a:ext>
            </a:extLst>
          </p:cNvPr>
          <p:cNvSpPr/>
          <p:nvPr/>
        </p:nvSpPr>
        <p:spPr bwMode="auto">
          <a:xfrm>
            <a:off x="4869598" y="1574743"/>
            <a:ext cx="3895069" cy="561321"/>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8BE87B-EEE1-D4FA-5DEB-6B36C2A3DD70}"/>
                  </a:ext>
                </a:extLst>
              </p:cNvPr>
              <p:cNvSpPr txBox="1"/>
              <p:nvPr/>
            </p:nvSpPr>
            <p:spPr>
              <a:xfrm>
                <a:off x="5010587" y="1509236"/>
                <a:ext cx="4214927" cy="667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1+</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den>
                      </m:f>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d>
                            <m:dPr>
                              <m:begChr m:val="|"/>
                              <m:endChr m:val="|"/>
                              <m:ctrlPr>
                                <a:rPr lang="en-US" sz="1600" b="0" i="1" smtClean="0">
                                  <a:solidFill>
                                    <a:schemeClr val="tx1"/>
                                  </a:solidFill>
                                  <a:latin typeface="Cambria Math" panose="02040503050406030204" pitchFamily="18" charset="0"/>
                                </a:rPr>
                              </m:ctrlPr>
                            </m:dPr>
                            <m:e>
                              <m:r>
                                <a:rPr lang="en-US" sz="1600" i="1">
                                  <a:solidFill>
                                    <a:srgbClr val="007E00"/>
                                  </a:solidFill>
                                  <a:latin typeface="Cambria Math" panose="02040503050406030204" pitchFamily="18" charset="0"/>
                                </a:rPr>
                                <m:t>𝜎</m:t>
                              </m:r>
                            </m:e>
                          </m: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𝜃</m:t>
                                          </m:r>
                                        </m:num>
                                        <m:den>
                                          <m:r>
                                            <a:rPr lang="en-US" sz="1600" i="1">
                                              <a:solidFill>
                                                <a:srgbClr val="007E00"/>
                                              </a:solidFill>
                                              <a:latin typeface="Cambria Math" panose="02040503050406030204" pitchFamily="18" charset="0"/>
                                            </a:rPr>
                                            <m:t>𝜎</m:t>
                                          </m:r>
                                        </m:den>
                                      </m:f>
                                      <m:r>
                                        <a:rPr lang="en-US" sz="1600" b="0" i="1" smtClean="0">
                                          <a:latin typeface="Cambria Math" panose="02040503050406030204" pitchFamily="18" charset="0"/>
                                        </a:rPr>
                                        <m:t> </m:t>
                                      </m:r>
                                    </m:e>
                                  </m:d>
                                </m:e>
                                <m:sup>
                                  <m:r>
                                    <a:rPr lang="en-US" sz="1600" b="0" i="1" smtClean="0">
                                      <a:latin typeface="Cambria Math" panose="02040503050406030204" pitchFamily="18" charset="0"/>
                                    </a:rPr>
                                    <m:t>2</m:t>
                                  </m:r>
                                </m:sup>
                              </m:sSup>
                            </m:e>
                          </m:d>
                        </m:e>
                      </m:func>
                    </m:oMath>
                  </m:oMathPara>
                </a14:m>
                <a:endParaRPr lang="en-US" sz="1600" dirty="0"/>
              </a:p>
            </p:txBody>
          </p:sp>
        </mc:Choice>
        <mc:Fallback>
          <p:sp>
            <p:nvSpPr>
              <p:cNvPr id="11" name="TextBox 10">
                <a:extLst>
                  <a:ext uri="{FF2B5EF4-FFF2-40B4-BE49-F238E27FC236}">
                    <a16:creationId xmlns:a16="http://schemas.microsoft.com/office/drawing/2014/main" id="{288BE87B-EEE1-D4FA-5DEB-6B36C2A3DD70}"/>
                  </a:ext>
                </a:extLst>
              </p:cNvPr>
              <p:cNvSpPr txBox="1">
                <a:spLocks noRot="1" noChangeAspect="1" noMove="1" noResize="1" noEditPoints="1" noAdjustHandles="1" noChangeArrowheads="1" noChangeShapeType="1" noTextEdit="1"/>
              </p:cNvSpPr>
              <p:nvPr/>
            </p:nvSpPr>
            <p:spPr>
              <a:xfrm>
                <a:off x="5010587" y="1509236"/>
                <a:ext cx="4214927" cy="667170"/>
              </a:xfrm>
              <a:prstGeom prst="rect">
                <a:avLst/>
              </a:prstGeom>
              <a:blipFill>
                <a:blip r:embed="rId15"/>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A1C6B87-E2AD-8313-39AB-33C59BB6F052}"/>
              </a:ext>
            </a:extLst>
          </p:cNvPr>
          <p:cNvSpPr txBox="1"/>
          <p:nvPr/>
        </p:nvSpPr>
        <p:spPr>
          <a:xfrm>
            <a:off x="8339552" y="1713858"/>
            <a:ext cx="425116" cy="338554"/>
          </a:xfrm>
          <a:prstGeom prst="rect">
            <a:avLst/>
          </a:prstGeom>
          <a:noFill/>
        </p:spPr>
        <p:txBody>
          <a:bodyPr wrap="none" rtlCol="0">
            <a:spAutoFit/>
          </a:bodyPr>
          <a:lstStyle/>
          <a:p>
            <a:r>
              <a:rPr lang="en-US" sz="1600" dirty="0"/>
              <a:t>(2)</a:t>
            </a:r>
          </a:p>
        </p:txBody>
      </p:sp>
      <p:sp>
        <p:nvSpPr>
          <p:cNvPr id="13" name="TextBox 12">
            <a:extLst>
              <a:ext uri="{FF2B5EF4-FFF2-40B4-BE49-F238E27FC236}">
                <a16:creationId xmlns:a16="http://schemas.microsoft.com/office/drawing/2014/main" id="{C0A24A93-AA98-534D-8BB4-97C5A724505D}"/>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15" name="TextBox 14">
            <a:extLst>
              <a:ext uri="{FF2B5EF4-FFF2-40B4-BE49-F238E27FC236}">
                <a16:creationId xmlns:a16="http://schemas.microsoft.com/office/drawing/2014/main" id="{C4C845FC-581E-1C43-F9B5-7403C6F1CF3E}"/>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F169C81-6424-31A6-ECBA-4C3BE6AD6A5C}"/>
                  </a:ext>
                </a:extLst>
              </p:cNvPr>
              <p:cNvSpPr txBox="1"/>
              <p:nvPr/>
            </p:nvSpPr>
            <p:spPr>
              <a:xfrm>
                <a:off x="5833389" y="2432068"/>
                <a:ext cx="2029915" cy="338554"/>
              </a:xfrm>
              <a:prstGeom prst="rect">
                <a:avLst/>
              </a:prstGeom>
              <a:noFill/>
            </p:spPr>
            <p:txBody>
              <a:bodyPr wrap="none" rtlCol="0">
                <a:spAutoFit/>
              </a:bodyPr>
              <a:lstStyle/>
              <a:p>
                <a:r>
                  <a:rPr lang="en-US" sz="1600" i="1" dirty="0">
                    <a:latin typeface="+mn-lt"/>
                  </a:rPr>
                  <a:t>marginalizing over </a:t>
                </a:r>
                <a14:m>
                  <m:oMath xmlns:m="http://schemas.openxmlformats.org/officeDocument/2006/math">
                    <m:r>
                      <a:rPr lang="en-US" sz="1600" i="1" smtClean="0">
                        <a:solidFill>
                          <a:srgbClr val="007E00"/>
                        </a:solidFill>
                        <a:latin typeface="Cambria Math" panose="02040503050406030204" pitchFamily="18" charset="0"/>
                      </a:rPr>
                      <m:t>𝜎</m:t>
                    </m:r>
                  </m:oMath>
                </a14:m>
                <a:endParaRPr lang="en-US" sz="1600" i="1" dirty="0">
                  <a:latin typeface="+mn-lt"/>
                </a:endParaRPr>
              </a:p>
            </p:txBody>
          </p:sp>
        </mc:Choice>
        <mc:Fallback>
          <p:sp>
            <p:nvSpPr>
              <p:cNvPr id="17" name="TextBox 16">
                <a:extLst>
                  <a:ext uri="{FF2B5EF4-FFF2-40B4-BE49-F238E27FC236}">
                    <a16:creationId xmlns:a16="http://schemas.microsoft.com/office/drawing/2014/main" id="{BF169C81-6424-31A6-ECBA-4C3BE6AD6A5C}"/>
                  </a:ext>
                </a:extLst>
              </p:cNvPr>
              <p:cNvSpPr txBox="1">
                <a:spLocks noRot="1" noChangeAspect="1" noMove="1" noResize="1" noEditPoints="1" noAdjustHandles="1" noChangeArrowheads="1" noChangeShapeType="1" noTextEdit="1"/>
              </p:cNvSpPr>
              <p:nvPr/>
            </p:nvSpPr>
            <p:spPr>
              <a:xfrm>
                <a:off x="5833389" y="2432068"/>
                <a:ext cx="2029915" cy="338554"/>
              </a:xfrm>
              <a:prstGeom prst="rect">
                <a:avLst/>
              </a:prstGeom>
              <a:blipFill>
                <a:blip r:embed="rId16"/>
                <a:stretch>
                  <a:fillRect l="-1863" t="-3704" b="-259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1AA3A15-3B47-EC91-5326-8F172C170DD8}"/>
                  </a:ext>
                </a:extLst>
              </p:cNvPr>
              <p:cNvSpPr txBox="1"/>
              <p:nvPr/>
            </p:nvSpPr>
            <p:spPr>
              <a:xfrm>
                <a:off x="170968" y="4993148"/>
                <a:ext cx="4214927" cy="37548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60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𝑝</m:t>
                          </m:r>
                        </m:e>
                        <m:sub>
                          <m:r>
                            <a:rPr lang="en-US" sz="1600" i="1">
                              <a:solidFill>
                                <a:srgbClr val="FF9300"/>
                              </a:solidFill>
                              <a:latin typeface="Cambria Math" panose="02040503050406030204" pitchFamily="18" charset="0"/>
                            </a:rPr>
                            <m:t>𝜓</m:t>
                          </m:r>
                        </m:sub>
                      </m:sSub>
                      <m:d>
                        <m:dPr>
                          <m:ctrlPr>
                            <a:rPr lang="en-US" sz="1600" i="1">
                              <a:latin typeface="Cambria Math" panose="02040503050406030204" pitchFamily="18" charset="0"/>
                            </a:rPr>
                          </m:ctrlPr>
                        </m:dPr>
                        <m:e>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r>
                        <a:rPr lang="en-US" sz="1600" i="1">
                          <a:latin typeface="Cambria Math" panose="02040503050406030204" pitchFamily="18" charset="0"/>
                        </a:rPr>
                        <m:t>𝑑</m:t>
                      </m:r>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𝑑</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 </m:t>
                      </m:r>
                      <m:r>
                        <a:rPr lang="en-US" sz="1600" b="0" i="1" smtClean="0">
                          <a:latin typeface="Cambria Math" panose="02040503050406030204" pitchFamily="18" charset="0"/>
                        </a:rPr>
                        <m:t>∫</m:t>
                      </m:r>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𝑑</m:t>
                      </m:r>
                      <m:r>
                        <a:rPr lang="en-US" sz="1600" i="1">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𝑑</m:t>
                      </m:r>
                      <m:r>
                        <a:rPr lang="en-US" sz="1600" i="1">
                          <a:solidFill>
                            <a:srgbClr val="007E00"/>
                          </a:solidFill>
                          <a:latin typeface="Cambria Math" panose="02040503050406030204" pitchFamily="18" charset="0"/>
                        </a:rPr>
                        <m:t>𝜎</m:t>
                      </m:r>
                    </m:oMath>
                  </m:oMathPara>
                </a14:m>
                <a:endParaRPr lang="en-US" sz="1600" dirty="0"/>
              </a:p>
            </p:txBody>
          </p:sp>
        </mc:Choice>
        <mc:Fallback>
          <p:sp>
            <p:nvSpPr>
              <p:cNvPr id="9" name="TextBox 8">
                <a:extLst>
                  <a:ext uri="{FF2B5EF4-FFF2-40B4-BE49-F238E27FC236}">
                    <a16:creationId xmlns:a16="http://schemas.microsoft.com/office/drawing/2014/main" id="{71AA3A15-3B47-EC91-5326-8F172C170DD8}"/>
                  </a:ext>
                </a:extLst>
              </p:cNvPr>
              <p:cNvSpPr txBox="1">
                <a:spLocks noRot="1" noChangeAspect="1" noMove="1" noResize="1" noEditPoints="1" noAdjustHandles="1" noChangeArrowheads="1" noChangeShapeType="1" noTextEdit="1"/>
              </p:cNvSpPr>
              <p:nvPr/>
            </p:nvSpPr>
            <p:spPr>
              <a:xfrm>
                <a:off x="170968" y="4993148"/>
                <a:ext cx="4214927" cy="375487"/>
              </a:xfrm>
              <a:prstGeom prst="rect">
                <a:avLst/>
              </a:prstGeom>
              <a:blipFill>
                <a:blip r:embed="rId17"/>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DF0AD50-AADB-5602-F7A6-1C0C7B971FAC}"/>
                  </a:ext>
                </a:extLst>
              </p:cNvPr>
              <p:cNvSpPr txBox="1"/>
              <p:nvPr/>
            </p:nvSpPr>
            <p:spPr>
              <a:xfrm>
                <a:off x="1462583" y="5472543"/>
                <a:ext cx="2881630" cy="37811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600" b="0" i="0" smtClean="0">
                          <a:solidFill>
                            <a:schemeClr val="tx1"/>
                          </a:solidFill>
                          <a:latin typeface="Cambria Math" panose="02040503050406030204" pitchFamily="18" charset="0"/>
                        </a:rPr>
                        <m:t>= </m:t>
                      </m:r>
                      <m:r>
                        <a:rPr lang="en-US" sz="1600" b="0" i="1" smtClean="0">
                          <a:latin typeface="Cambria Math" panose="02040503050406030204" pitchFamily="18" charset="0"/>
                        </a:rPr>
                        <m:t>∫</m:t>
                      </m:r>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i="1">
                              <a:solidFill>
                                <a:srgbClr val="FF9300"/>
                              </a:solidFill>
                              <a:latin typeface="Cambria Math" panose="02040503050406030204" pitchFamily="18" charset="0"/>
                            </a:rPr>
                            <m:t>𝜓</m:t>
                          </m:r>
                          <m:d>
                            <m:dPr>
                              <m:ctrlPr>
                                <a:rPr lang="en-US" sz="1600" i="1" smtClean="0">
                                  <a:solidFill>
                                    <a:schemeClr val="tx1"/>
                                  </a:solidFill>
                                  <a:latin typeface="Cambria Math" panose="02040503050406030204" pitchFamily="18" charset="0"/>
                                </a:rPr>
                              </m:ctrlPr>
                            </m:dPr>
                            <m:e>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solidFill>
                                    <a:schemeClr val="tx1"/>
                                  </a:solidFill>
                                  <a:latin typeface="Cambria Math" panose="02040503050406030204" pitchFamily="18" charset="0"/>
                                </a:rPr>
                                <m:t>,</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e>
                      </m:d>
                      <m:r>
                        <a:rPr lang="en-US" sz="1600" b="0" i="1" smtClean="0">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𝐽</m:t>
                          </m:r>
                        </m:e>
                        <m:sub>
                          <m:r>
                            <a:rPr lang="en-US" sz="1600" b="0" i="1" smtClean="0">
                              <a:solidFill>
                                <a:srgbClr val="FF0000"/>
                              </a:solidFill>
                              <a:latin typeface="Cambria Math" panose="02040503050406030204" pitchFamily="18" charset="0"/>
                            </a:rPr>
                            <m:t>𝜓</m:t>
                          </m:r>
                        </m:sub>
                      </m:sSub>
                      <m:r>
                        <a:rPr lang="en-US" sz="1600" i="1">
                          <a:latin typeface="Cambria Math" panose="02040503050406030204" pitchFamily="18" charset="0"/>
                        </a:rPr>
                        <m:t>𝑑</m:t>
                      </m:r>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𝑑</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oMath>
                  </m:oMathPara>
                </a14:m>
                <a:endParaRPr lang="en-US" sz="1600" dirty="0"/>
              </a:p>
            </p:txBody>
          </p:sp>
        </mc:Choice>
        <mc:Fallback>
          <p:sp>
            <p:nvSpPr>
              <p:cNvPr id="22" name="TextBox 21">
                <a:extLst>
                  <a:ext uri="{FF2B5EF4-FFF2-40B4-BE49-F238E27FC236}">
                    <a16:creationId xmlns:a16="http://schemas.microsoft.com/office/drawing/2014/main" id="{CDF0AD50-AADB-5602-F7A6-1C0C7B971FAC}"/>
                  </a:ext>
                </a:extLst>
              </p:cNvPr>
              <p:cNvSpPr txBox="1">
                <a:spLocks noRot="1" noChangeAspect="1" noMove="1" noResize="1" noEditPoints="1" noAdjustHandles="1" noChangeArrowheads="1" noChangeShapeType="1" noTextEdit="1"/>
              </p:cNvSpPr>
              <p:nvPr/>
            </p:nvSpPr>
            <p:spPr>
              <a:xfrm>
                <a:off x="1462583" y="5472543"/>
                <a:ext cx="2881630" cy="378117"/>
              </a:xfrm>
              <a:prstGeom prst="rect">
                <a:avLst/>
              </a:prstGeom>
              <a:blipFill>
                <a:blip r:embed="rId18"/>
                <a:stretch>
                  <a:fillRect b="-10000"/>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3B27F7FF-0EAE-3F1F-2EFC-7F2032E488C4}"/>
              </a:ext>
            </a:extLst>
          </p:cNvPr>
          <p:cNvSpPr/>
          <p:nvPr/>
        </p:nvSpPr>
        <p:spPr bwMode="auto">
          <a:xfrm>
            <a:off x="570484" y="4910227"/>
            <a:ext cx="3665850" cy="108545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5" name="TextBox 24">
            <a:extLst>
              <a:ext uri="{FF2B5EF4-FFF2-40B4-BE49-F238E27FC236}">
                <a16:creationId xmlns:a16="http://schemas.microsoft.com/office/drawing/2014/main" id="{8424880D-6A42-946E-F2DF-1D4235D28638}"/>
              </a:ext>
            </a:extLst>
          </p:cNvPr>
          <p:cNvSpPr txBox="1"/>
          <p:nvPr/>
        </p:nvSpPr>
        <p:spPr>
          <a:xfrm>
            <a:off x="159443" y="4140352"/>
            <a:ext cx="4152099" cy="338554"/>
          </a:xfrm>
          <a:prstGeom prst="rect">
            <a:avLst/>
          </a:prstGeom>
          <a:noFill/>
        </p:spPr>
        <p:txBody>
          <a:bodyPr wrap="none" rtlCol="0">
            <a:spAutoFit/>
          </a:bodyPr>
          <a:lstStyle/>
          <a:p>
            <a:r>
              <a:rPr lang="en-US" sz="1600" i="1" dirty="0">
                <a:latin typeface="+mn-lt"/>
              </a:rPr>
              <a:t>Change of variables (importance sampling):</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6C9E0E6-AD89-5FD7-B9A1-0078A4420179}"/>
                  </a:ext>
                </a:extLst>
              </p:cNvPr>
              <p:cNvSpPr txBox="1"/>
              <p:nvPr/>
            </p:nvSpPr>
            <p:spPr>
              <a:xfrm>
                <a:off x="1294746" y="4460382"/>
                <a:ext cx="22173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rPr>
                          </m:ctrlPr>
                        </m:dPr>
                        <m:e>
                          <m:r>
                            <a:rPr lang="en-US" sz="1800" b="0" i="1" smtClean="0">
                              <a:solidFill>
                                <a:schemeClr val="accent6">
                                  <a:lumMod val="60000"/>
                                  <a:lumOff val="40000"/>
                                </a:schemeClr>
                              </a:solidFill>
                              <a:latin typeface="Cambria Math" panose="02040503050406030204" pitchFamily="18" charset="0"/>
                            </a:rPr>
                            <m:t>𝜃</m:t>
                          </m:r>
                          <m:r>
                            <a:rPr lang="en-US" sz="1800" b="0" i="1" smtClean="0">
                              <a:solidFill>
                                <a:schemeClr val="tx1"/>
                              </a:solidFill>
                              <a:latin typeface="Cambria Math" panose="02040503050406030204" pitchFamily="18" charset="0"/>
                            </a:rPr>
                            <m:t>,</m:t>
                          </m:r>
                          <m:r>
                            <a:rPr lang="en-US" sz="1800" i="1" smtClean="0">
                              <a:solidFill>
                                <a:srgbClr val="007E00"/>
                              </a:solidFill>
                              <a:latin typeface="Cambria Math" panose="02040503050406030204" pitchFamily="18" charset="0"/>
                            </a:rPr>
                            <m:t> </m:t>
                          </m:r>
                          <m:r>
                            <a:rPr lang="en-US" sz="1800" b="0" i="1" smtClean="0">
                              <a:solidFill>
                                <a:srgbClr val="007E00"/>
                              </a:solidFill>
                              <a:latin typeface="Cambria Math" panose="02040503050406030204" pitchFamily="18" charset="0"/>
                            </a:rPr>
                            <m:t>𝜎</m:t>
                          </m:r>
                        </m:e>
                      </m:d>
                      <m:r>
                        <a:rPr lang="en-US" sz="1800" b="0" i="1" smtClean="0">
                          <a:solidFill>
                            <a:schemeClr val="tx1"/>
                          </a:solidFill>
                          <a:latin typeface="Cambria Math" panose="02040503050406030204" pitchFamily="18" charset="0"/>
                        </a:rPr>
                        <m:t>=</m:t>
                      </m:r>
                      <m:r>
                        <a:rPr lang="en-US" sz="1800" b="0" i="1" smtClean="0">
                          <a:solidFill>
                            <a:srgbClr val="FF9300"/>
                          </a:solidFill>
                          <a:latin typeface="Cambria Math" panose="02040503050406030204" pitchFamily="18" charset="0"/>
                        </a:rPr>
                        <m:t>𝜓</m:t>
                      </m:r>
                      <m:r>
                        <a:rPr lang="en-US" sz="1800" b="0" i="1" smtClean="0">
                          <a:solidFill>
                            <a:schemeClr val="tx1"/>
                          </a:solidFill>
                          <a:latin typeface="Cambria Math" panose="02040503050406030204" pitchFamily="18" charset="0"/>
                        </a:rPr>
                        <m:t>(</m:t>
                      </m:r>
                      <m:sSup>
                        <m:sSupPr>
                          <m:ctrlPr>
                            <a:rPr lang="en-US" sz="1800" i="1">
                              <a:solidFill>
                                <a:srgbClr val="0070C0"/>
                              </a:solidFill>
                              <a:latin typeface="Cambria Math" panose="02040503050406030204" pitchFamily="18" charset="0"/>
                            </a:rPr>
                          </m:ctrlPr>
                        </m:sSupPr>
                        <m:e>
                          <m:r>
                            <a:rPr lang="en-US" sz="1800" i="1">
                              <a:solidFill>
                                <a:srgbClr val="0070C0"/>
                              </a:solidFill>
                              <a:latin typeface="Cambria Math" panose="02040503050406030204" pitchFamily="18" charset="0"/>
                            </a:rPr>
                            <m:t>𝜃</m:t>
                          </m:r>
                        </m:e>
                        <m:sup>
                          <m:r>
                            <a:rPr lang="en-US" sz="1800" i="1">
                              <a:solidFill>
                                <a:srgbClr val="0070C0"/>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sSup>
                        <m:sSupPr>
                          <m:ctrlPr>
                            <a:rPr lang="en-US" sz="1800" i="1">
                              <a:solidFill>
                                <a:srgbClr val="09AD91"/>
                              </a:solidFill>
                              <a:latin typeface="Cambria Math" panose="02040503050406030204" pitchFamily="18" charset="0"/>
                            </a:rPr>
                          </m:ctrlPr>
                        </m:sSupPr>
                        <m:e>
                          <m:r>
                            <a:rPr lang="en-US" sz="1800" i="1">
                              <a:solidFill>
                                <a:srgbClr val="09AD91"/>
                              </a:solidFill>
                              <a:latin typeface="Cambria Math" panose="02040503050406030204" pitchFamily="18" charset="0"/>
                            </a:rPr>
                            <m:t>𝜎</m:t>
                          </m:r>
                        </m:e>
                        <m:sup>
                          <m:r>
                            <a:rPr lang="en-US" sz="1800" i="1">
                              <a:solidFill>
                                <a:srgbClr val="09AD9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oMath>
                  </m:oMathPara>
                </a14:m>
                <a:endParaRPr lang="en-US" sz="1800" dirty="0"/>
              </a:p>
            </p:txBody>
          </p:sp>
        </mc:Choice>
        <mc:Fallback>
          <p:sp>
            <p:nvSpPr>
              <p:cNvPr id="26" name="TextBox 25">
                <a:extLst>
                  <a:ext uri="{FF2B5EF4-FFF2-40B4-BE49-F238E27FC236}">
                    <a16:creationId xmlns:a16="http://schemas.microsoft.com/office/drawing/2014/main" id="{96C9E0E6-AD89-5FD7-B9A1-0078A4420179}"/>
                  </a:ext>
                </a:extLst>
              </p:cNvPr>
              <p:cNvSpPr txBox="1">
                <a:spLocks noRot="1" noChangeAspect="1" noMove="1" noResize="1" noEditPoints="1" noAdjustHandles="1" noChangeArrowheads="1" noChangeShapeType="1" noTextEdit="1"/>
              </p:cNvSpPr>
              <p:nvPr/>
            </p:nvSpPr>
            <p:spPr>
              <a:xfrm>
                <a:off x="1294746" y="4460382"/>
                <a:ext cx="2217326" cy="369332"/>
              </a:xfrm>
              <a:prstGeom prst="rect">
                <a:avLst/>
              </a:prstGeom>
              <a:blipFill>
                <a:blip r:embed="rId19"/>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276552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599277A-D2FE-0F95-3A2A-CEFD7ECB8AB9}"/>
              </a:ext>
            </a:extLst>
          </p:cNvPr>
          <p:cNvSpPr/>
          <p:nvPr/>
        </p:nvSpPr>
        <p:spPr bwMode="auto">
          <a:xfrm>
            <a:off x="2017776" y="5426991"/>
            <a:ext cx="1490699" cy="444011"/>
          </a:xfrm>
          <a:prstGeom prst="roundRect">
            <a:avLst/>
          </a:prstGeom>
          <a:solidFill>
            <a:srgbClr val="FFF8B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8" name="Rounded Rectangle 7">
            <a:extLst>
              <a:ext uri="{FF2B5EF4-FFF2-40B4-BE49-F238E27FC236}">
                <a16:creationId xmlns:a16="http://schemas.microsoft.com/office/drawing/2014/main" id="{BA632460-850C-A15C-EEAA-DB58384929DB}"/>
              </a:ext>
            </a:extLst>
          </p:cNvPr>
          <p:cNvSpPr/>
          <p:nvPr/>
        </p:nvSpPr>
        <p:spPr bwMode="auto">
          <a:xfrm>
            <a:off x="775504" y="4993148"/>
            <a:ext cx="928219" cy="375487"/>
          </a:xfrm>
          <a:prstGeom prst="roundRect">
            <a:avLst/>
          </a:prstGeom>
          <a:solidFill>
            <a:srgbClr val="FFF8B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2" name="Picture 1">
            <a:extLst>
              <a:ext uri="{FF2B5EF4-FFF2-40B4-BE49-F238E27FC236}">
                <a16:creationId xmlns:a16="http://schemas.microsoft.com/office/drawing/2014/main" id="{D0A3E93E-0DEC-503D-C259-ECB63B3B3535}"/>
              </a:ext>
            </a:extLst>
          </p:cNvPr>
          <p:cNvPicPr>
            <a:picLocks noChangeAspect="1"/>
          </p:cNvPicPr>
          <p:nvPr/>
        </p:nvPicPr>
        <p:blipFill>
          <a:blip r:embed="rId3"/>
          <a:stretch>
            <a:fillRect/>
          </a:stretch>
        </p:blipFill>
        <p:spPr>
          <a:xfrm>
            <a:off x="2490998" y="1614882"/>
            <a:ext cx="1905322" cy="1938078"/>
          </a:xfrm>
          <a:prstGeom prst="rect">
            <a:avLst/>
          </a:prstGeom>
        </p:spPr>
      </p:pic>
      <p:pic>
        <p:nvPicPr>
          <p:cNvPr id="14" name="Picture 13" descr="A colorful lines with a letter m&#10;&#10;Description automatically generated">
            <a:extLst>
              <a:ext uri="{FF2B5EF4-FFF2-40B4-BE49-F238E27FC236}">
                <a16:creationId xmlns:a16="http://schemas.microsoft.com/office/drawing/2014/main" id="{2799CBF3-35BB-182F-6AA1-38F666CC99A2}"/>
              </a:ext>
            </a:extLst>
          </p:cNvPr>
          <p:cNvPicPr>
            <a:picLocks noChangeAspect="1"/>
          </p:cNvPicPr>
          <p:nvPr/>
        </p:nvPicPr>
        <p:blipFill>
          <a:blip r:embed="rId4"/>
          <a:stretch>
            <a:fillRect/>
          </a:stretch>
        </p:blipFill>
        <p:spPr>
          <a:xfrm>
            <a:off x="500552" y="1650808"/>
            <a:ext cx="1881809" cy="1795559"/>
          </a:xfrm>
          <a:prstGeom prst="rect">
            <a:avLst/>
          </a:prstGeom>
        </p:spPr>
      </p:pic>
      <p:pic>
        <p:nvPicPr>
          <p:cNvPr id="3" name="Picture 2">
            <a:extLst>
              <a:ext uri="{FF2B5EF4-FFF2-40B4-BE49-F238E27FC236}">
                <a16:creationId xmlns:a16="http://schemas.microsoft.com/office/drawing/2014/main" id="{F14495AF-9BF2-0AD8-BC97-F771A172D665}"/>
              </a:ext>
            </a:extLst>
          </p:cNvPr>
          <p:cNvPicPr>
            <a:picLocks noChangeAspect="1"/>
          </p:cNvPicPr>
          <p:nvPr/>
        </p:nvPicPr>
        <p:blipFill>
          <a:blip r:embed="rId5"/>
          <a:stretch>
            <a:fillRect/>
          </a:stretch>
        </p:blipFill>
        <p:spPr>
          <a:xfrm>
            <a:off x="402463" y="1512109"/>
            <a:ext cx="2070427" cy="2100126"/>
          </a:xfrm>
          <a:prstGeom prst="rect">
            <a:avLst/>
          </a:prstGeom>
        </p:spPr>
      </p:pic>
      <p:sp>
        <p:nvSpPr>
          <p:cNvPr id="10241" name="Rounded Rectangle 10240">
            <a:extLst>
              <a:ext uri="{FF2B5EF4-FFF2-40B4-BE49-F238E27FC236}">
                <a16:creationId xmlns:a16="http://schemas.microsoft.com/office/drawing/2014/main" id="{FCCC09C2-7923-9DDD-1986-32FE8F94236C}"/>
              </a:ext>
            </a:extLst>
          </p:cNvPr>
          <p:cNvSpPr/>
          <p:nvPr/>
        </p:nvSpPr>
        <p:spPr bwMode="auto">
          <a:xfrm>
            <a:off x="5060496" y="2977381"/>
            <a:ext cx="3579958" cy="1417623"/>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88BEB86-6399-6B8E-1722-9CB688F15E20}"/>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24" name="TextBox 23">
                <a:extLst>
                  <a:ext uri="{FF2B5EF4-FFF2-40B4-BE49-F238E27FC236}">
                    <a16:creationId xmlns:a16="http://schemas.microsoft.com/office/drawing/2014/main" id="{788BEB86-6399-6B8E-1722-9CB688F15E20}"/>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6"/>
                <a:stretch>
                  <a:fillRect r="-6897" b="-625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6FECEE09-B803-6FAF-A125-246024F090C3}"/>
              </a:ext>
            </a:extLst>
          </p:cNvPr>
          <p:cNvCxnSpPr>
            <a:stCxn id="14"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7"/>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8"/>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25062CE5-F7ED-4682-9AFD-78B158B00927}"/>
                  </a:ext>
                </a:extLst>
              </p:cNvPr>
              <p:cNvSpPr txBox="1"/>
              <p:nvPr/>
            </p:nvSpPr>
            <p:spPr>
              <a:xfrm>
                <a:off x="5149572" y="2977381"/>
                <a:ext cx="3579958" cy="6750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e>
                      </m:d>
                      <m:r>
                        <a:rPr lang="en-US" sz="1600" b="0" i="1" smtClean="0">
                          <a:solidFill>
                            <a:schemeClr val="tx1"/>
                          </a:solidFill>
                          <a:latin typeface="Cambria Math" panose="02040503050406030204" pitchFamily="18" charset="0"/>
                        </a:rPr>
                        <m:t>∝</m:t>
                      </m:r>
                      <m:nary>
                        <m:naryPr>
                          <m:ctrlPr>
                            <a:rPr lang="en-US" sz="1600" b="0" i="1" smtClean="0">
                              <a:solidFill>
                                <a:schemeClr val="tx1"/>
                              </a:solidFill>
                              <a:latin typeface="Cambria Math" panose="02040503050406030204" pitchFamily="18" charset="0"/>
                            </a:rPr>
                          </m:ctrlPr>
                        </m:naryPr>
                        <m:sub>
                          <m:r>
                            <m:rPr>
                              <m:brk m:alnAt="23"/>
                            </m:rPr>
                            <a:rPr lang="en-US" sz="1600" i="1" smtClean="0">
                              <a:solidFill>
                                <a:schemeClr val="tx1"/>
                              </a:solidFill>
                              <a:latin typeface="Cambria Math" panose="02040503050406030204" pitchFamily="18" charset="0"/>
                              <a:ea typeface="Cambria Math" panose="02040503050406030204" pitchFamily="18" charset="0"/>
                            </a:rPr>
                            <m:t>ℝ</m:t>
                          </m:r>
                        </m:sub>
                        <m:sup/>
                        <m:e>
                          <m:f>
                            <m:fPr>
                              <m:ctrlPr>
                                <a:rPr lang="en-US" sz="1600" i="1">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𝑑</m:t>
                              </m:r>
                              <m:r>
                                <a:rPr lang="en-US" sz="1600" i="1" smtClean="0">
                                  <a:solidFill>
                                    <a:srgbClr val="007E00"/>
                                  </a:solidFill>
                                  <a:latin typeface="Cambria Math" panose="02040503050406030204" pitchFamily="18" charset="0"/>
                                </a:rPr>
                                <m:t>𝜎</m:t>
                              </m:r>
                            </m:num>
                            <m:den>
                              <m:d>
                                <m:dPr>
                                  <m:begChr m:val="|"/>
                                  <m:endChr m:val="|"/>
                                  <m:ctrlPr>
                                    <a:rPr lang="en-US" sz="1600" i="1">
                                      <a:solidFill>
                                        <a:schemeClr val="tx1"/>
                                      </a:solidFill>
                                      <a:latin typeface="Cambria Math" panose="02040503050406030204" pitchFamily="18" charset="0"/>
                                    </a:rPr>
                                  </m:ctrlPr>
                                </m:dPr>
                                <m:e>
                                  <m:r>
                                    <a:rPr lang="en-US" sz="1600" i="1" smtClean="0">
                                      <a:solidFill>
                                        <a:srgbClr val="007E00"/>
                                      </a:solidFill>
                                      <a:latin typeface="Cambria Math" panose="02040503050406030204" pitchFamily="18" charset="0"/>
                                    </a:rPr>
                                    <m:t>𝜎</m:t>
                                  </m:r>
                                </m:e>
                              </m:d>
                              <m:d>
                                <m:dPr>
                                  <m:ctrlPr>
                                    <a:rPr lang="en-US" sz="1600" b="0" i="1" smtClean="0">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1+</m:t>
                                  </m:r>
                                  <m:sSup>
                                    <m:sSupPr>
                                      <m:ctrlPr>
                                        <a:rPr lang="en-US" sz="1600" i="1" smtClean="0">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e>
                              </m:d>
                            </m:den>
                          </m:f>
                          <m:func>
                            <m:funcPr>
                              <m:ctrlPr>
                                <a:rPr lang="en-US" sz="1600" i="1">
                                  <a:solidFill>
                                    <a:schemeClr val="tx1"/>
                                  </a:solidFill>
                                  <a:latin typeface="Cambria Math" panose="02040503050406030204" pitchFamily="18" charset="0"/>
                                </a:rPr>
                              </m:ctrlPr>
                            </m:funcPr>
                            <m:fName>
                              <m:r>
                                <m:rPr>
                                  <m:sty m:val="p"/>
                                </m:rPr>
                                <a:rPr lang="en-US" sz="1600">
                                  <a:solidFill>
                                    <a:schemeClr val="tx1"/>
                                  </a:solidFill>
                                  <a:latin typeface="Cambria Math" panose="02040503050406030204" pitchFamily="18" charset="0"/>
                                </a:rPr>
                                <m:t>exp</m:t>
                              </m:r>
                            </m:fName>
                            <m:e>
                              <m:d>
                                <m:dPr>
                                  <m:begChr m:val="["/>
                                  <m:endChr m:val="]"/>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m:t>
                                  </m:r>
                                  <m:sSup>
                                    <m:sSupPr>
                                      <m:ctrlPr>
                                        <a:rPr lang="en-US" sz="1600" i="1">
                                          <a:solidFill>
                                            <a:schemeClr val="tx1"/>
                                          </a:solidFill>
                                          <a:latin typeface="Cambria Math" panose="02040503050406030204" pitchFamily="18" charset="0"/>
                                        </a:rPr>
                                      </m:ctrlPr>
                                    </m:sSupPr>
                                    <m:e>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 </m:t>
                                          </m:r>
                                          <m:f>
                                            <m:fPr>
                                              <m:ctrlPr>
                                                <a:rPr lang="en-US" sz="1600" i="1">
                                                  <a:solidFill>
                                                    <a:schemeClr val="tx1"/>
                                                  </a:solidFill>
                                                  <a:latin typeface="Cambria Math" panose="02040503050406030204" pitchFamily="18" charset="0"/>
                                                </a:rPr>
                                              </m:ctrlPr>
                                            </m:fPr>
                                            <m:num>
                                              <m:r>
                                                <a:rPr lang="en-US" sz="1600" i="1" smtClean="0">
                                                  <a:solidFill>
                                                    <a:schemeClr val="accent2">
                                                      <a:lumMod val="60000"/>
                                                      <a:lumOff val="40000"/>
                                                    </a:schemeClr>
                                                  </a:solidFill>
                                                  <a:latin typeface="Cambria Math" panose="02040503050406030204" pitchFamily="18" charset="0"/>
                                                </a:rPr>
                                                <m:t>𝜃</m:t>
                                              </m:r>
                                            </m:num>
                                            <m:den>
                                              <m:r>
                                                <a:rPr lang="en-US" sz="1600" i="1" smtClean="0">
                                                  <a:solidFill>
                                                    <a:srgbClr val="007E00"/>
                                                  </a:solidFill>
                                                  <a:latin typeface="Cambria Math" panose="02040503050406030204" pitchFamily="18" charset="0"/>
                                                </a:rPr>
                                                <m:t>𝜎</m:t>
                                              </m:r>
                                            </m:den>
                                          </m:f>
                                          <m:r>
                                            <a:rPr lang="en-US" sz="1600" i="1">
                                              <a:solidFill>
                                                <a:schemeClr val="tx1"/>
                                              </a:solidFill>
                                              <a:latin typeface="Cambria Math" panose="02040503050406030204" pitchFamily="18" charset="0"/>
                                            </a:rPr>
                                            <m:t> </m:t>
                                          </m:r>
                                        </m:e>
                                      </m:d>
                                    </m:e>
                                    <m:sup>
                                      <m:r>
                                        <a:rPr lang="en-US" sz="1600" i="1">
                                          <a:solidFill>
                                            <a:schemeClr val="tx1"/>
                                          </a:solidFill>
                                          <a:latin typeface="Cambria Math" panose="02040503050406030204" pitchFamily="18" charset="0"/>
                                        </a:rPr>
                                        <m:t>2</m:t>
                                      </m:r>
                                    </m:sup>
                                  </m:sSup>
                                </m:e>
                              </m:d>
                              <m:r>
                                <a:rPr lang="en-US" sz="1600" b="0" i="1" smtClean="0">
                                  <a:solidFill>
                                    <a:schemeClr val="tx1"/>
                                  </a:solidFill>
                                  <a:latin typeface="Cambria Math" panose="02040503050406030204" pitchFamily="18" charset="0"/>
                                </a:rPr>
                                <m:t>  </m:t>
                              </m:r>
                            </m:e>
                          </m:func>
                        </m:e>
                      </m:nary>
                    </m:oMath>
                  </m:oMathPara>
                </a14:m>
                <a:endParaRPr lang="en-US" sz="1600" dirty="0"/>
              </a:p>
            </p:txBody>
          </p:sp>
        </mc:Choice>
        <mc:Fallback>
          <p:sp>
            <p:nvSpPr>
              <p:cNvPr id="50" name="TextBox 49">
                <a:extLst>
                  <a:ext uri="{FF2B5EF4-FFF2-40B4-BE49-F238E27FC236}">
                    <a16:creationId xmlns:a16="http://schemas.microsoft.com/office/drawing/2014/main" id="{25062CE5-F7ED-4682-9AFD-78B158B00927}"/>
                  </a:ext>
                </a:extLst>
              </p:cNvPr>
              <p:cNvSpPr txBox="1">
                <a:spLocks noRot="1" noChangeAspect="1" noMove="1" noResize="1" noEditPoints="1" noAdjustHandles="1" noChangeArrowheads="1" noChangeShapeType="1" noTextEdit="1"/>
              </p:cNvSpPr>
              <p:nvPr/>
            </p:nvSpPr>
            <p:spPr>
              <a:xfrm>
                <a:off x="5149572" y="2977381"/>
                <a:ext cx="3579958" cy="675057"/>
              </a:xfrm>
              <a:prstGeom prst="rect">
                <a:avLst/>
              </a:prstGeom>
              <a:blipFill>
                <a:blip r:embed="rId9"/>
                <a:stretch>
                  <a:fillRect l="-3180" t="-137037" b="-20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10"/>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11"/>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CF50DBED-234C-00B3-8B30-E47888E7B58D}"/>
                  </a:ext>
                </a:extLst>
              </p:cNvPr>
              <p:cNvSpPr txBox="1"/>
              <p:nvPr/>
            </p:nvSpPr>
            <p:spPr>
              <a:xfrm>
                <a:off x="5655208" y="3652438"/>
                <a:ext cx="2094391" cy="6505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solidFill>
                          <a:latin typeface="Cambria Math" panose="02040503050406030204" pitchFamily="18" charset="0"/>
                        </a:rPr>
                        <m:t>∝</m:t>
                      </m:r>
                      <m:r>
                        <a:rPr lang="en-US" sz="1600" b="0" i="0" smtClean="0">
                          <a:solidFill>
                            <a:srgbClr val="92D050"/>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Γ</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0,</m:t>
                          </m:r>
                          <m:f>
                            <m:fPr>
                              <m:ctrlPr>
                                <a:rPr lang="en-US" sz="1600" b="0" i="1" smtClean="0">
                                  <a:solidFill>
                                    <a:schemeClr val="tx1"/>
                                  </a:solidFill>
                                  <a:latin typeface="Cambria Math" panose="02040503050406030204" pitchFamily="18" charset="0"/>
                                </a:rPr>
                              </m:ctrlPr>
                            </m:fPr>
                            <m:num>
                              <m:sSup>
                                <m:sSupPr>
                                  <m:ctrlPr>
                                    <a:rPr lang="en-US" sz="1600" b="0" i="1" smtClean="0">
                                      <a:solidFill>
                                        <a:schemeClr val="tx1"/>
                                      </a:solidFill>
                                      <a:latin typeface="Cambria Math" panose="02040503050406030204" pitchFamily="18" charset="0"/>
                                    </a:rPr>
                                  </m:ctrlPr>
                                </m:sSupPr>
                                <m:e>
                                  <m:r>
                                    <a:rPr lang="en-US" sz="1600" b="0" i="1" smtClean="0">
                                      <a:solidFill>
                                        <a:schemeClr val="accent2">
                                          <a:lumMod val="60000"/>
                                          <a:lumOff val="40000"/>
                                        </a:schemeClr>
                                      </a:solidFill>
                                      <a:latin typeface="Cambria Math" panose="02040503050406030204" pitchFamily="18" charset="0"/>
                                    </a:rPr>
                                    <m:t>𝜃</m:t>
                                  </m:r>
                                </m:e>
                                <m:sup>
                                  <m:r>
                                    <a:rPr lang="en-US" sz="1600" b="0" i="1" smtClean="0">
                                      <a:solidFill>
                                        <a:schemeClr val="tx1"/>
                                      </a:solidFill>
                                      <a:latin typeface="Cambria Math" panose="02040503050406030204" pitchFamily="18" charset="0"/>
                                    </a:rPr>
                                    <m:t>2</m:t>
                                  </m:r>
                                </m:sup>
                              </m:sSup>
                            </m:num>
                            <m:den>
                              <m:r>
                                <a:rPr lang="en-US" sz="1600" b="0" i="1" smtClean="0">
                                  <a:solidFill>
                                    <a:schemeClr val="tx1"/>
                                  </a:solidFill>
                                  <a:latin typeface="Cambria Math" panose="02040503050406030204" pitchFamily="18" charset="0"/>
                                </a:rPr>
                                <m:t>2</m:t>
                              </m:r>
                            </m:den>
                          </m:f>
                        </m:e>
                      </m:d>
                      <m:r>
                        <m:rPr>
                          <m:sty m:val="p"/>
                        </m:rPr>
                        <a:rPr lang="en-US" sz="1600" b="0" i="0" smtClean="0">
                          <a:solidFill>
                            <a:schemeClr val="tx1"/>
                          </a:solidFill>
                          <a:latin typeface="Cambria Math" panose="02040503050406030204" pitchFamily="18" charset="0"/>
                        </a:rPr>
                        <m:t>exp</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f>
                            <m:fPr>
                              <m:ctrlPr>
                                <a:rPr lang="en-US" sz="1600" i="1">
                                  <a:latin typeface="Cambria Math" panose="02040503050406030204" pitchFamily="18" charset="0"/>
                                </a:rPr>
                              </m:ctrlPr>
                            </m:fPr>
                            <m:num>
                              <m:sSup>
                                <m:sSupPr>
                                  <m:ctrlPr>
                                    <a:rPr lang="en-US" sz="1600" i="1">
                                      <a:latin typeface="Cambria Math" panose="02040503050406030204" pitchFamily="18" charset="0"/>
                                    </a:rPr>
                                  </m:ctrlPr>
                                </m:sSupPr>
                                <m:e>
                                  <m:r>
                                    <a:rPr lang="en-US" sz="1600" i="1" smtClean="0">
                                      <a:solidFill>
                                        <a:schemeClr val="accent2">
                                          <a:lumMod val="60000"/>
                                          <a:lumOff val="40000"/>
                                        </a:schemeClr>
                                      </a:solidFill>
                                      <a:latin typeface="Cambria Math" panose="02040503050406030204" pitchFamily="18" charset="0"/>
                                    </a:rPr>
                                    <m:t>𝜃</m:t>
                                  </m:r>
                                </m:e>
                                <m:sup>
                                  <m:r>
                                    <a:rPr lang="en-US" sz="1600" i="1">
                                      <a:latin typeface="Cambria Math" panose="02040503050406030204" pitchFamily="18" charset="0"/>
                                    </a:rPr>
                                    <m:t>2</m:t>
                                  </m:r>
                                </m:sup>
                              </m:sSup>
                            </m:num>
                            <m:den>
                              <m:r>
                                <a:rPr lang="en-US" sz="1600" i="1">
                                  <a:latin typeface="Cambria Math" panose="02040503050406030204" pitchFamily="18" charset="0"/>
                                </a:rPr>
                                <m:t>2</m:t>
                              </m:r>
                            </m:den>
                          </m:f>
                        </m:e>
                      </m:d>
                    </m:oMath>
                  </m:oMathPara>
                </a14:m>
                <a:endParaRPr lang="en-US" sz="1600" dirty="0"/>
              </a:p>
            </p:txBody>
          </p:sp>
        </mc:Choice>
        <mc:Fallback>
          <p:sp>
            <p:nvSpPr>
              <p:cNvPr id="59" name="TextBox 58">
                <a:extLst>
                  <a:ext uri="{FF2B5EF4-FFF2-40B4-BE49-F238E27FC236}">
                    <a16:creationId xmlns:a16="http://schemas.microsoft.com/office/drawing/2014/main" id="{CF50DBED-234C-00B3-8B30-E47888E7B58D}"/>
                  </a:ext>
                </a:extLst>
              </p:cNvPr>
              <p:cNvSpPr txBox="1">
                <a:spLocks noRot="1" noChangeAspect="1" noMove="1" noResize="1" noEditPoints="1" noAdjustHandles="1" noChangeArrowheads="1" noChangeShapeType="1" noTextEdit="1"/>
              </p:cNvSpPr>
              <p:nvPr/>
            </p:nvSpPr>
            <p:spPr>
              <a:xfrm>
                <a:off x="5655208" y="3652438"/>
                <a:ext cx="2094391" cy="65056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13"/>
                <a:stretch>
                  <a:fillRect t="-108333" b="-156667"/>
                </a:stretch>
              </a:blipFill>
            </p:spPr>
            <p:txBody>
              <a:bodyPr/>
              <a:lstStyle/>
              <a:p>
                <a:r>
                  <a:rPr lang="en-US">
                    <a:noFill/>
                  </a:rPr>
                  <a:t> </a:t>
                </a:r>
              </a:p>
            </p:txBody>
          </p:sp>
        </mc:Fallback>
      </mc:AlternateContent>
      <p:sp>
        <p:nvSpPr>
          <p:cNvPr id="63" name="Right Arrow 62">
            <a:extLst>
              <a:ext uri="{FF2B5EF4-FFF2-40B4-BE49-F238E27FC236}">
                <a16:creationId xmlns:a16="http://schemas.microsoft.com/office/drawing/2014/main" id="{CE2DD47C-4717-06CF-A8AA-2312E3582542}"/>
              </a:ext>
            </a:extLst>
          </p:cNvPr>
          <p:cNvSpPr/>
          <p:nvPr/>
        </p:nvSpPr>
        <p:spPr bwMode="auto">
          <a:xfrm rot="5400000">
            <a:off x="5478445" y="2530241"/>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5" name="TextBox 10244">
            <a:extLst>
              <a:ext uri="{FF2B5EF4-FFF2-40B4-BE49-F238E27FC236}">
                <a16:creationId xmlns:a16="http://schemas.microsoft.com/office/drawing/2014/main" id="{28C7B764-5840-AC77-1B82-8694959E3D31}"/>
              </a:ext>
            </a:extLst>
          </p:cNvPr>
          <p:cNvSpPr txBox="1"/>
          <p:nvPr/>
        </p:nvSpPr>
        <p:spPr>
          <a:xfrm>
            <a:off x="7947809" y="3808442"/>
            <a:ext cx="425116" cy="338554"/>
          </a:xfrm>
          <a:prstGeom prst="rect">
            <a:avLst/>
          </a:prstGeom>
          <a:noFill/>
        </p:spPr>
        <p:txBody>
          <a:bodyPr wrap="none" rtlCol="0">
            <a:spAutoFit/>
          </a:bodyPr>
          <a:lstStyle/>
          <a:p>
            <a:r>
              <a:rPr lang="en-US" sz="1600" dirty="0"/>
              <a:t>(1)</a:t>
            </a:r>
          </a:p>
        </p:txBody>
      </p:sp>
      <p:sp>
        <p:nvSpPr>
          <p:cNvPr id="10247" name="Right Arrow 10246">
            <a:extLst>
              <a:ext uri="{FF2B5EF4-FFF2-40B4-BE49-F238E27FC236}">
                <a16:creationId xmlns:a16="http://schemas.microsoft.com/office/drawing/2014/main" id="{309E2AC2-C367-6A05-E0FA-26244E3F8ABD}"/>
              </a:ext>
            </a:extLst>
          </p:cNvPr>
          <p:cNvSpPr/>
          <p:nvPr/>
        </p:nvSpPr>
        <p:spPr bwMode="auto">
          <a:xfrm rot="5400000">
            <a:off x="7533179" y="2530579"/>
            <a:ext cx="611910" cy="15893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cxnSp>
        <p:nvCxnSpPr>
          <p:cNvPr id="30" name="Straight Arrow Connector 29">
            <a:extLst>
              <a:ext uri="{FF2B5EF4-FFF2-40B4-BE49-F238E27FC236}">
                <a16:creationId xmlns:a16="http://schemas.microsoft.com/office/drawing/2014/main" id="{63357DC3-B9DE-3EDD-93BB-1F19A2F413C6}"/>
              </a:ext>
            </a:extLst>
          </p:cNvPr>
          <p:cNvCxnSpPr>
            <a:cxnSpLocks/>
          </p:cNvCxnSpPr>
          <p:nvPr/>
        </p:nvCxnSpPr>
        <p:spPr bwMode="auto">
          <a:xfrm>
            <a:off x="500552" y="2572652"/>
            <a:ext cx="3959424" cy="45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8F0E592-933C-66DF-4D76-CE64B2E4A177}"/>
                  </a:ext>
                </a:extLst>
              </p:cNvPr>
              <p:cNvSpPr txBox="1"/>
              <p:nvPr/>
            </p:nvSpPr>
            <p:spPr>
              <a:xfrm>
                <a:off x="4398789" y="240129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61" name="TextBox 60">
                <a:extLst>
                  <a:ext uri="{FF2B5EF4-FFF2-40B4-BE49-F238E27FC236}">
                    <a16:creationId xmlns:a16="http://schemas.microsoft.com/office/drawing/2014/main" id="{C8F0E592-933C-66DF-4D76-CE64B2E4A177}"/>
                  </a:ext>
                </a:extLst>
              </p:cNvPr>
              <p:cNvSpPr txBox="1">
                <a:spLocks noRot="1" noChangeAspect="1" noMove="1" noResize="1" noEditPoints="1" noAdjustHandles="1" noChangeArrowheads="1" noChangeShapeType="1" noTextEdit="1"/>
              </p:cNvSpPr>
              <p:nvPr/>
            </p:nvSpPr>
            <p:spPr>
              <a:xfrm>
                <a:off x="4398789" y="2401290"/>
                <a:ext cx="36094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1F8AFC-D068-8DC3-951A-E83EFAF1AAA2}"/>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6" name="TextBox 5">
                <a:extLst>
                  <a:ext uri="{FF2B5EF4-FFF2-40B4-BE49-F238E27FC236}">
                    <a16:creationId xmlns:a16="http://schemas.microsoft.com/office/drawing/2014/main" id="{3C1F8AFC-D068-8DC3-951A-E83EFAF1AAA2}"/>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80AB81-9DF5-7694-B9D7-08E03B49DC11}"/>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1A00A8C-0607-6881-CC32-E01ED693476D}"/>
                  </a:ext>
                </a:extLst>
              </p:cNvPr>
              <p:cNvSpPr txBox="1"/>
              <p:nvPr/>
            </p:nvSpPr>
            <p:spPr>
              <a:xfrm>
                <a:off x="170968" y="4993148"/>
                <a:ext cx="4214927" cy="37548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60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𝑝</m:t>
                          </m:r>
                        </m:e>
                        <m:sub>
                          <m:r>
                            <a:rPr lang="en-US" sz="1600" i="1">
                              <a:solidFill>
                                <a:srgbClr val="FF9300"/>
                              </a:solidFill>
                              <a:latin typeface="Cambria Math" panose="02040503050406030204" pitchFamily="18" charset="0"/>
                            </a:rPr>
                            <m:t>𝜓</m:t>
                          </m:r>
                        </m:sub>
                      </m:sSub>
                      <m:d>
                        <m:dPr>
                          <m:ctrlPr>
                            <a:rPr lang="en-US" sz="1600" i="1">
                              <a:latin typeface="Cambria Math" panose="02040503050406030204" pitchFamily="18" charset="0"/>
                            </a:rPr>
                          </m:ctrlPr>
                        </m:dPr>
                        <m:e>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r>
                        <a:rPr lang="en-US" sz="1600" i="1">
                          <a:latin typeface="Cambria Math" panose="02040503050406030204" pitchFamily="18" charset="0"/>
                        </a:rPr>
                        <m:t>𝑑</m:t>
                      </m:r>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𝑑</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 </m:t>
                      </m:r>
                      <m:r>
                        <a:rPr lang="en-US" sz="1600" b="0" i="1" smtClean="0">
                          <a:latin typeface="Cambria Math" panose="02040503050406030204" pitchFamily="18" charset="0"/>
                        </a:rPr>
                        <m:t>∫</m:t>
                      </m:r>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𝑑</m:t>
                      </m:r>
                      <m:r>
                        <a:rPr lang="en-US" sz="1600" i="1">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𝑑</m:t>
                      </m:r>
                      <m:r>
                        <a:rPr lang="en-US" sz="1600" i="1">
                          <a:solidFill>
                            <a:srgbClr val="007E00"/>
                          </a:solidFill>
                          <a:latin typeface="Cambria Math" panose="02040503050406030204" pitchFamily="18" charset="0"/>
                        </a:rPr>
                        <m:t>𝜎</m:t>
                      </m:r>
                    </m:oMath>
                  </m:oMathPara>
                </a14:m>
                <a:endParaRPr lang="en-US" sz="1600" dirty="0"/>
              </a:p>
            </p:txBody>
          </p:sp>
        </mc:Choice>
        <mc:Fallback>
          <p:sp>
            <p:nvSpPr>
              <p:cNvPr id="5" name="TextBox 4">
                <a:extLst>
                  <a:ext uri="{FF2B5EF4-FFF2-40B4-BE49-F238E27FC236}">
                    <a16:creationId xmlns:a16="http://schemas.microsoft.com/office/drawing/2014/main" id="{A1A00A8C-0607-6881-CC32-E01ED693476D}"/>
                  </a:ext>
                </a:extLst>
              </p:cNvPr>
              <p:cNvSpPr txBox="1">
                <a:spLocks noRot="1" noChangeAspect="1" noMove="1" noResize="1" noEditPoints="1" noAdjustHandles="1" noChangeArrowheads="1" noChangeShapeType="1" noTextEdit="1"/>
              </p:cNvSpPr>
              <p:nvPr/>
            </p:nvSpPr>
            <p:spPr>
              <a:xfrm>
                <a:off x="170968" y="4993148"/>
                <a:ext cx="4214927" cy="375487"/>
              </a:xfrm>
              <a:prstGeom prst="rect">
                <a:avLst/>
              </a:prstGeom>
              <a:blipFill>
                <a:blip r:embed="rId16"/>
                <a:stretch>
                  <a:fillRect b="-6667"/>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3319D615-615D-1757-3411-274562638610}"/>
              </a:ext>
            </a:extLst>
          </p:cNvPr>
          <p:cNvSpPr/>
          <p:nvPr/>
        </p:nvSpPr>
        <p:spPr bwMode="auto">
          <a:xfrm>
            <a:off x="4869598" y="1574743"/>
            <a:ext cx="3895069" cy="561321"/>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8BE87B-EEE1-D4FA-5DEB-6B36C2A3DD70}"/>
                  </a:ext>
                </a:extLst>
              </p:cNvPr>
              <p:cNvSpPr txBox="1"/>
              <p:nvPr/>
            </p:nvSpPr>
            <p:spPr>
              <a:xfrm>
                <a:off x="5010587" y="1509236"/>
                <a:ext cx="4214927" cy="667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1+</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den>
                      </m:f>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d>
                            <m:dPr>
                              <m:begChr m:val="|"/>
                              <m:endChr m:val="|"/>
                              <m:ctrlPr>
                                <a:rPr lang="en-US" sz="1600" b="0" i="1" smtClean="0">
                                  <a:solidFill>
                                    <a:schemeClr val="tx1"/>
                                  </a:solidFill>
                                  <a:latin typeface="Cambria Math" panose="02040503050406030204" pitchFamily="18" charset="0"/>
                                </a:rPr>
                              </m:ctrlPr>
                            </m:dPr>
                            <m:e>
                              <m:r>
                                <a:rPr lang="en-US" sz="1600" i="1">
                                  <a:solidFill>
                                    <a:srgbClr val="007E00"/>
                                  </a:solidFill>
                                  <a:latin typeface="Cambria Math" panose="02040503050406030204" pitchFamily="18" charset="0"/>
                                </a:rPr>
                                <m:t>𝜎</m:t>
                              </m:r>
                            </m:e>
                          </m: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𝜃</m:t>
                                          </m:r>
                                        </m:num>
                                        <m:den>
                                          <m:r>
                                            <a:rPr lang="en-US" sz="1600" i="1">
                                              <a:solidFill>
                                                <a:srgbClr val="007E00"/>
                                              </a:solidFill>
                                              <a:latin typeface="Cambria Math" panose="02040503050406030204" pitchFamily="18" charset="0"/>
                                            </a:rPr>
                                            <m:t>𝜎</m:t>
                                          </m:r>
                                        </m:den>
                                      </m:f>
                                      <m:r>
                                        <a:rPr lang="en-US" sz="1600" b="0" i="1" smtClean="0">
                                          <a:latin typeface="Cambria Math" panose="02040503050406030204" pitchFamily="18" charset="0"/>
                                        </a:rPr>
                                        <m:t> </m:t>
                                      </m:r>
                                    </m:e>
                                  </m:d>
                                </m:e>
                                <m:sup>
                                  <m:r>
                                    <a:rPr lang="en-US" sz="1600" b="0" i="1" smtClean="0">
                                      <a:latin typeface="Cambria Math" panose="02040503050406030204" pitchFamily="18" charset="0"/>
                                    </a:rPr>
                                    <m:t>2</m:t>
                                  </m:r>
                                </m:sup>
                              </m:sSup>
                            </m:e>
                          </m:d>
                        </m:e>
                      </m:func>
                    </m:oMath>
                  </m:oMathPara>
                </a14:m>
                <a:endParaRPr lang="en-US" sz="1600" dirty="0"/>
              </a:p>
            </p:txBody>
          </p:sp>
        </mc:Choice>
        <mc:Fallback>
          <p:sp>
            <p:nvSpPr>
              <p:cNvPr id="11" name="TextBox 10">
                <a:extLst>
                  <a:ext uri="{FF2B5EF4-FFF2-40B4-BE49-F238E27FC236}">
                    <a16:creationId xmlns:a16="http://schemas.microsoft.com/office/drawing/2014/main" id="{288BE87B-EEE1-D4FA-5DEB-6B36C2A3DD70}"/>
                  </a:ext>
                </a:extLst>
              </p:cNvPr>
              <p:cNvSpPr txBox="1">
                <a:spLocks noRot="1" noChangeAspect="1" noMove="1" noResize="1" noEditPoints="1" noAdjustHandles="1" noChangeArrowheads="1" noChangeShapeType="1" noTextEdit="1"/>
              </p:cNvSpPr>
              <p:nvPr/>
            </p:nvSpPr>
            <p:spPr>
              <a:xfrm>
                <a:off x="5010587" y="1509236"/>
                <a:ext cx="4214927" cy="667170"/>
              </a:xfrm>
              <a:prstGeom prst="rect">
                <a:avLst/>
              </a:prstGeom>
              <a:blipFill>
                <a:blip r:embed="rId17"/>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A1C6B87-E2AD-8313-39AB-33C59BB6F052}"/>
              </a:ext>
            </a:extLst>
          </p:cNvPr>
          <p:cNvSpPr txBox="1"/>
          <p:nvPr/>
        </p:nvSpPr>
        <p:spPr>
          <a:xfrm>
            <a:off x="8339552" y="1713858"/>
            <a:ext cx="425116" cy="338554"/>
          </a:xfrm>
          <a:prstGeom prst="rect">
            <a:avLst/>
          </a:prstGeom>
          <a:noFill/>
        </p:spPr>
        <p:txBody>
          <a:bodyPr wrap="none" rtlCol="0">
            <a:spAutoFit/>
          </a:bodyPr>
          <a:lstStyle/>
          <a:p>
            <a:r>
              <a:rPr lang="en-US" sz="1600" dirty="0"/>
              <a:t>(2)</a:t>
            </a:r>
          </a:p>
        </p:txBody>
      </p:sp>
      <p:sp>
        <p:nvSpPr>
          <p:cNvPr id="13" name="TextBox 12">
            <a:extLst>
              <a:ext uri="{FF2B5EF4-FFF2-40B4-BE49-F238E27FC236}">
                <a16:creationId xmlns:a16="http://schemas.microsoft.com/office/drawing/2014/main" id="{C0A24A93-AA98-534D-8BB4-97C5A724505D}"/>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15" name="TextBox 14">
            <a:extLst>
              <a:ext uri="{FF2B5EF4-FFF2-40B4-BE49-F238E27FC236}">
                <a16:creationId xmlns:a16="http://schemas.microsoft.com/office/drawing/2014/main" id="{C4C845FC-581E-1C43-F9B5-7403C6F1CF3E}"/>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F169C81-6424-31A6-ECBA-4C3BE6AD6A5C}"/>
                  </a:ext>
                </a:extLst>
              </p:cNvPr>
              <p:cNvSpPr txBox="1"/>
              <p:nvPr/>
            </p:nvSpPr>
            <p:spPr>
              <a:xfrm>
                <a:off x="5833389" y="2432068"/>
                <a:ext cx="2029915" cy="338554"/>
              </a:xfrm>
              <a:prstGeom prst="rect">
                <a:avLst/>
              </a:prstGeom>
              <a:noFill/>
            </p:spPr>
            <p:txBody>
              <a:bodyPr wrap="none" rtlCol="0">
                <a:spAutoFit/>
              </a:bodyPr>
              <a:lstStyle/>
              <a:p>
                <a:r>
                  <a:rPr lang="en-US" sz="1600" i="1" dirty="0">
                    <a:latin typeface="+mn-lt"/>
                  </a:rPr>
                  <a:t>marginalizing over </a:t>
                </a:r>
                <a14:m>
                  <m:oMath xmlns:m="http://schemas.openxmlformats.org/officeDocument/2006/math">
                    <m:r>
                      <a:rPr lang="en-US" sz="1600" i="1" smtClean="0">
                        <a:solidFill>
                          <a:srgbClr val="007E00"/>
                        </a:solidFill>
                        <a:latin typeface="Cambria Math" panose="02040503050406030204" pitchFamily="18" charset="0"/>
                      </a:rPr>
                      <m:t>𝜎</m:t>
                    </m:r>
                  </m:oMath>
                </a14:m>
                <a:endParaRPr lang="en-US" sz="1600" i="1" dirty="0">
                  <a:latin typeface="+mn-lt"/>
                </a:endParaRPr>
              </a:p>
            </p:txBody>
          </p:sp>
        </mc:Choice>
        <mc:Fallback>
          <p:sp>
            <p:nvSpPr>
              <p:cNvPr id="17" name="TextBox 16">
                <a:extLst>
                  <a:ext uri="{FF2B5EF4-FFF2-40B4-BE49-F238E27FC236}">
                    <a16:creationId xmlns:a16="http://schemas.microsoft.com/office/drawing/2014/main" id="{BF169C81-6424-31A6-ECBA-4C3BE6AD6A5C}"/>
                  </a:ext>
                </a:extLst>
              </p:cNvPr>
              <p:cNvSpPr txBox="1">
                <a:spLocks noRot="1" noChangeAspect="1" noMove="1" noResize="1" noEditPoints="1" noAdjustHandles="1" noChangeArrowheads="1" noChangeShapeType="1" noTextEdit="1"/>
              </p:cNvSpPr>
              <p:nvPr/>
            </p:nvSpPr>
            <p:spPr>
              <a:xfrm>
                <a:off x="5833389" y="2432068"/>
                <a:ext cx="2029915" cy="338554"/>
              </a:xfrm>
              <a:prstGeom prst="rect">
                <a:avLst/>
              </a:prstGeom>
              <a:blipFill>
                <a:blip r:embed="rId18"/>
                <a:stretch>
                  <a:fillRect l="-1863" t="-3704" b="-259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DCC0FE0-3106-14DE-F47D-7D3EC5732115}"/>
                  </a:ext>
                </a:extLst>
              </p:cNvPr>
              <p:cNvSpPr txBox="1"/>
              <p:nvPr/>
            </p:nvSpPr>
            <p:spPr>
              <a:xfrm>
                <a:off x="1462583" y="5472543"/>
                <a:ext cx="2881630" cy="37811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600" b="0" i="0" smtClean="0">
                          <a:solidFill>
                            <a:schemeClr val="tx1"/>
                          </a:solidFill>
                          <a:latin typeface="Cambria Math" panose="02040503050406030204" pitchFamily="18" charset="0"/>
                        </a:rPr>
                        <m:t>= </m:t>
                      </m:r>
                      <m:r>
                        <a:rPr lang="en-US" sz="1600" b="0" i="1" smtClean="0">
                          <a:latin typeface="Cambria Math" panose="02040503050406030204" pitchFamily="18" charset="0"/>
                        </a:rPr>
                        <m:t>∫</m:t>
                      </m:r>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i="1">
                              <a:solidFill>
                                <a:srgbClr val="FF9300"/>
                              </a:solidFill>
                              <a:latin typeface="Cambria Math" panose="02040503050406030204" pitchFamily="18" charset="0"/>
                            </a:rPr>
                            <m:t>𝜓</m:t>
                          </m:r>
                          <m:d>
                            <m:dPr>
                              <m:ctrlPr>
                                <a:rPr lang="en-US" sz="1600" i="1" smtClean="0">
                                  <a:solidFill>
                                    <a:schemeClr val="tx1"/>
                                  </a:solidFill>
                                  <a:latin typeface="Cambria Math" panose="02040503050406030204" pitchFamily="18" charset="0"/>
                                </a:rPr>
                              </m:ctrlPr>
                            </m:dPr>
                            <m:e>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solidFill>
                                    <a:schemeClr val="tx1"/>
                                  </a:solidFill>
                                  <a:latin typeface="Cambria Math" panose="02040503050406030204" pitchFamily="18" charset="0"/>
                                </a:rPr>
                                <m:t>,</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e>
                      </m:d>
                      <m:r>
                        <a:rPr lang="en-US" sz="1600" b="0" i="1" smtClean="0">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𝐽</m:t>
                          </m:r>
                        </m:e>
                        <m:sub>
                          <m:r>
                            <a:rPr lang="en-US" sz="1600" b="0" i="1" smtClean="0">
                              <a:solidFill>
                                <a:srgbClr val="FF0000"/>
                              </a:solidFill>
                              <a:latin typeface="Cambria Math" panose="02040503050406030204" pitchFamily="18" charset="0"/>
                            </a:rPr>
                            <m:t>𝜓</m:t>
                          </m:r>
                        </m:sub>
                      </m:sSub>
                      <m:r>
                        <a:rPr lang="en-US" sz="1600" i="1">
                          <a:latin typeface="Cambria Math" panose="02040503050406030204" pitchFamily="18" charset="0"/>
                        </a:rPr>
                        <m:t>𝑑</m:t>
                      </m:r>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𝑑</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oMath>
                  </m:oMathPara>
                </a14:m>
                <a:endParaRPr lang="en-US" sz="1600" dirty="0"/>
              </a:p>
            </p:txBody>
          </p:sp>
        </mc:Choice>
        <mc:Fallback>
          <p:sp>
            <p:nvSpPr>
              <p:cNvPr id="20" name="TextBox 19">
                <a:extLst>
                  <a:ext uri="{FF2B5EF4-FFF2-40B4-BE49-F238E27FC236}">
                    <a16:creationId xmlns:a16="http://schemas.microsoft.com/office/drawing/2014/main" id="{5DCC0FE0-3106-14DE-F47D-7D3EC5732115}"/>
                  </a:ext>
                </a:extLst>
              </p:cNvPr>
              <p:cNvSpPr txBox="1">
                <a:spLocks noRot="1" noChangeAspect="1" noMove="1" noResize="1" noEditPoints="1" noAdjustHandles="1" noChangeArrowheads="1" noChangeShapeType="1" noTextEdit="1"/>
              </p:cNvSpPr>
              <p:nvPr/>
            </p:nvSpPr>
            <p:spPr>
              <a:xfrm>
                <a:off x="1462583" y="5472543"/>
                <a:ext cx="2881630" cy="378117"/>
              </a:xfrm>
              <a:prstGeom prst="rect">
                <a:avLst/>
              </a:prstGeom>
              <a:blipFill>
                <a:blip r:embed="rId19"/>
                <a:stretch>
                  <a:fillRect b="-10000"/>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8A23DC8C-9255-8993-6D01-D99DB83D5DA2}"/>
              </a:ext>
            </a:extLst>
          </p:cNvPr>
          <p:cNvSpPr/>
          <p:nvPr/>
        </p:nvSpPr>
        <p:spPr bwMode="auto">
          <a:xfrm>
            <a:off x="570484" y="4910227"/>
            <a:ext cx="3665850" cy="108545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1" name="TextBox 20">
            <a:extLst>
              <a:ext uri="{FF2B5EF4-FFF2-40B4-BE49-F238E27FC236}">
                <a16:creationId xmlns:a16="http://schemas.microsoft.com/office/drawing/2014/main" id="{FFD617D1-2470-A617-EB66-2A6F7580C943}"/>
              </a:ext>
            </a:extLst>
          </p:cNvPr>
          <p:cNvSpPr txBox="1"/>
          <p:nvPr/>
        </p:nvSpPr>
        <p:spPr>
          <a:xfrm>
            <a:off x="159443" y="4140352"/>
            <a:ext cx="4152099" cy="338554"/>
          </a:xfrm>
          <a:prstGeom prst="rect">
            <a:avLst/>
          </a:prstGeom>
          <a:noFill/>
        </p:spPr>
        <p:txBody>
          <a:bodyPr wrap="none" rtlCol="0">
            <a:spAutoFit/>
          </a:bodyPr>
          <a:lstStyle/>
          <a:p>
            <a:r>
              <a:rPr lang="en-US" sz="1600" i="1" dirty="0">
                <a:latin typeface="+mn-lt"/>
              </a:rPr>
              <a:t>Change of variables (importance sampling):</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96790AE9-BE50-6EE3-F94D-C83542C62E64}"/>
                  </a:ext>
                </a:extLst>
              </p:cNvPr>
              <p:cNvSpPr txBox="1"/>
              <p:nvPr/>
            </p:nvSpPr>
            <p:spPr>
              <a:xfrm>
                <a:off x="1294746" y="4460382"/>
                <a:ext cx="22173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rPr>
                          </m:ctrlPr>
                        </m:dPr>
                        <m:e>
                          <m:r>
                            <a:rPr lang="en-US" sz="1800" b="0" i="1" smtClean="0">
                              <a:solidFill>
                                <a:schemeClr val="accent6">
                                  <a:lumMod val="60000"/>
                                  <a:lumOff val="40000"/>
                                </a:schemeClr>
                              </a:solidFill>
                              <a:latin typeface="Cambria Math" panose="02040503050406030204" pitchFamily="18" charset="0"/>
                            </a:rPr>
                            <m:t>𝜃</m:t>
                          </m:r>
                          <m:r>
                            <a:rPr lang="en-US" sz="1800" b="0" i="1" smtClean="0">
                              <a:solidFill>
                                <a:schemeClr val="tx1"/>
                              </a:solidFill>
                              <a:latin typeface="Cambria Math" panose="02040503050406030204" pitchFamily="18" charset="0"/>
                            </a:rPr>
                            <m:t>,</m:t>
                          </m:r>
                          <m:r>
                            <a:rPr lang="en-US" sz="1800" i="1" smtClean="0">
                              <a:solidFill>
                                <a:srgbClr val="007E00"/>
                              </a:solidFill>
                              <a:latin typeface="Cambria Math" panose="02040503050406030204" pitchFamily="18" charset="0"/>
                            </a:rPr>
                            <m:t> </m:t>
                          </m:r>
                          <m:r>
                            <a:rPr lang="en-US" sz="1800" b="0" i="1" smtClean="0">
                              <a:solidFill>
                                <a:srgbClr val="007E00"/>
                              </a:solidFill>
                              <a:latin typeface="Cambria Math" panose="02040503050406030204" pitchFamily="18" charset="0"/>
                            </a:rPr>
                            <m:t>𝜎</m:t>
                          </m:r>
                        </m:e>
                      </m:d>
                      <m:r>
                        <a:rPr lang="en-US" sz="1800" b="0" i="1" smtClean="0">
                          <a:solidFill>
                            <a:schemeClr val="tx1"/>
                          </a:solidFill>
                          <a:latin typeface="Cambria Math" panose="02040503050406030204" pitchFamily="18" charset="0"/>
                        </a:rPr>
                        <m:t>=</m:t>
                      </m:r>
                      <m:r>
                        <a:rPr lang="en-US" sz="1800" b="0" i="1" smtClean="0">
                          <a:solidFill>
                            <a:srgbClr val="FF9300"/>
                          </a:solidFill>
                          <a:latin typeface="Cambria Math" panose="02040503050406030204" pitchFamily="18" charset="0"/>
                        </a:rPr>
                        <m:t>𝜓</m:t>
                      </m:r>
                      <m:r>
                        <a:rPr lang="en-US" sz="1800" b="0" i="1" smtClean="0">
                          <a:solidFill>
                            <a:schemeClr val="tx1"/>
                          </a:solidFill>
                          <a:latin typeface="Cambria Math" panose="02040503050406030204" pitchFamily="18" charset="0"/>
                        </a:rPr>
                        <m:t>(</m:t>
                      </m:r>
                      <m:sSup>
                        <m:sSupPr>
                          <m:ctrlPr>
                            <a:rPr lang="en-US" sz="1800" i="1">
                              <a:solidFill>
                                <a:srgbClr val="0070C0"/>
                              </a:solidFill>
                              <a:latin typeface="Cambria Math" panose="02040503050406030204" pitchFamily="18" charset="0"/>
                            </a:rPr>
                          </m:ctrlPr>
                        </m:sSupPr>
                        <m:e>
                          <m:r>
                            <a:rPr lang="en-US" sz="1800" i="1">
                              <a:solidFill>
                                <a:srgbClr val="0070C0"/>
                              </a:solidFill>
                              <a:latin typeface="Cambria Math" panose="02040503050406030204" pitchFamily="18" charset="0"/>
                            </a:rPr>
                            <m:t>𝜃</m:t>
                          </m:r>
                        </m:e>
                        <m:sup>
                          <m:r>
                            <a:rPr lang="en-US" sz="1800" i="1">
                              <a:solidFill>
                                <a:srgbClr val="0070C0"/>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sSup>
                        <m:sSupPr>
                          <m:ctrlPr>
                            <a:rPr lang="en-US" sz="1800" i="1">
                              <a:solidFill>
                                <a:srgbClr val="09AD91"/>
                              </a:solidFill>
                              <a:latin typeface="Cambria Math" panose="02040503050406030204" pitchFamily="18" charset="0"/>
                            </a:rPr>
                          </m:ctrlPr>
                        </m:sSupPr>
                        <m:e>
                          <m:r>
                            <a:rPr lang="en-US" sz="1800" i="1">
                              <a:solidFill>
                                <a:srgbClr val="09AD91"/>
                              </a:solidFill>
                              <a:latin typeface="Cambria Math" panose="02040503050406030204" pitchFamily="18" charset="0"/>
                            </a:rPr>
                            <m:t>𝜎</m:t>
                          </m:r>
                        </m:e>
                        <m:sup>
                          <m:r>
                            <a:rPr lang="en-US" sz="1800" i="1">
                              <a:solidFill>
                                <a:srgbClr val="09AD9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oMath>
                  </m:oMathPara>
                </a14:m>
                <a:endParaRPr lang="en-US" sz="1800" dirty="0"/>
              </a:p>
            </p:txBody>
          </p:sp>
        </mc:Choice>
        <mc:Fallback>
          <p:sp>
            <p:nvSpPr>
              <p:cNvPr id="22" name="TextBox 21">
                <a:extLst>
                  <a:ext uri="{FF2B5EF4-FFF2-40B4-BE49-F238E27FC236}">
                    <a16:creationId xmlns:a16="http://schemas.microsoft.com/office/drawing/2014/main" id="{96790AE9-BE50-6EE3-F94D-C83542C62E64}"/>
                  </a:ext>
                </a:extLst>
              </p:cNvPr>
              <p:cNvSpPr txBox="1">
                <a:spLocks noRot="1" noChangeAspect="1" noMove="1" noResize="1" noEditPoints="1" noAdjustHandles="1" noChangeArrowheads="1" noChangeShapeType="1" noTextEdit="1"/>
              </p:cNvSpPr>
              <p:nvPr/>
            </p:nvSpPr>
            <p:spPr>
              <a:xfrm>
                <a:off x="1294746" y="4460382"/>
                <a:ext cx="2217326" cy="369332"/>
              </a:xfrm>
              <a:prstGeom prst="rect">
                <a:avLst/>
              </a:prstGeom>
              <a:blipFill>
                <a:blip r:embed="rId20"/>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326480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A3E93E-0DEC-503D-C259-ECB63B3B3535}"/>
              </a:ext>
            </a:extLst>
          </p:cNvPr>
          <p:cNvPicPr>
            <a:picLocks noChangeAspect="1"/>
          </p:cNvPicPr>
          <p:nvPr/>
        </p:nvPicPr>
        <p:blipFill>
          <a:blip r:embed="rId3"/>
          <a:stretch>
            <a:fillRect/>
          </a:stretch>
        </p:blipFill>
        <p:spPr>
          <a:xfrm>
            <a:off x="2490998" y="1614882"/>
            <a:ext cx="1905322" cy="1938078"/>
          </a:xfrm>
          <a:prstGeom prst="rect">
            <a:avLst/>
          </a:prstGeom>
        </p:spPr>
      </p:pic>
      <p:sp>
        <p:nvSpPr>
          <p:cNvPr id="4" name="Rounded Rectangle 3">
            <a:extLst>
              <a:ext uri="{FF2B5EF4-FFF2-40B4-BE49-F238E27FC236}">
                <a16:creationId xmlns:a16="http://schemas.microsoft.com/office/drawing/2014/main" id="{D9EAF01C-48D4-3D3A-A83C-4ECE8A9F2ABC}"/>
              </a:ext>
            </a:extLst>
          </p:cNvPr>
          <p:cNvSpPr/>
          <p:nvPr/>
        </p:nvSpPr>
        <p:spPr bwMode="auto">
          <a:xfrm>
            <a:off x="4869598" y="1574743"/>
            <a:ext cx="3895069" cy="561321"/>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14" name="Picture 13" descr="A colorful lines with a letter m&#10;&#10;Description automatically generated">
            <a:extLst>
              <a:ext uri="{FF2B5EF4-FFF2-40B4-BE49-F238E27FC236}">
                <a16:creationId xmlns:a16="http://schemas.microsoft.com/office/drawing/2014/main" id="{2799CBF3-35BB-182F-6AA1-38F666CC99A2}"/>
              </a:ext>
            </a:extLst>
          </p:cNvPr>
          <p:cNvPicPr>
            <a:picLocks noChangeAspect="1"/>
          </p:cNvPicPr>
          <p:nvPr/>
        </p:nvPicPr>
        <p:blipFill>
          <a:blip r:embed="rId4"/>
          <a:stretch>
            <a:fillRect/>
          </a:stretch>
        </p:blipFill>
        <p:spPr>
          <a:xfrm>
            <a:off x="500552" y="1650808"/>
            <a:ext cx="1881809" cy="1795559"/>
          </a:xfrm>
          <a:prstGeom prst="rect">
            <a:avLst/>
          </a:prstGeom>
        </p:spPr>
      </p:pic>
      <p:pic>
        <p:nvPicPr>
          <p:cNvPr id="3" name="Picture 2">
            <a:extLst>
              <a:ext uri="{FF2B5EF4-FFF2-40B4-BE49-F238E27FC236}">
                <a16:creationId xmlns:a16="http://schemas.microsoft.com/office/drawing/2014/main" id="{F14495AF-9BF2-0AD8-BC97-F771A172D665}"/>
              </a:ext>
            </a:extLst>
          </p:cNvPr>
          <p:cNvPicPr>
            <a:picLocks noChangeAspect="1"/>
          </p:cNvPicPr>
          <p:nvPr/>
        </p:nvPicPr>
        <p:blipFill>
          <a:blip r:embed="rId5"/>
          <a:stretch>
            <a:fillRect/>
          </a:stretch>
        </p:blipFill>
        <p:spPr>
          <a:xfrm>
            <a:off x="402463" y="1512109"/>
            <a:ext cx="2070427" cy="2100126"/>
          </a:xfrm>
          <a:prstGeom prst="rect">
            <a:avLst/>
          </a:prstGeom>
        </p:spPr>
      </p:pic>
      <p:sp>
        <p:nvSpPr>
          <p:cNvPr id="10241" name="Rounded Rectangle 10240">
            <a:extLst>
              <a:ext uri="{FF2B5EF4-FFF2-40B4-BE49-F238E27FC236}">
                <a16:creationId xmlns:a16="http://schemas.microsoft.com/office/drawing/2014/main" id="{FCCC09C2-7923-9DDD-1986-32FE8F94236C}"/>
              </a:ext>
            </a:extLst>
          </p:cNvPr>
          <p:cNvSpPr/>
          <p:nvPr/>
        </p:nvSpPr>
        <p:spPr bwMode="auto">
          <a:xfrm>
            <a:off x="4386751" y="4173432"/>
            <a:ext cx="4708662" cy="1916083"/>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88BEB86-6399-6B8E-1722-9CB688F15E20}"/>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24" name="TextBox 23">
                <a:extLst>
                  <a:ext uri="{FF2B5EF4-FFF2-40B4-BE49-F238E27FC236}">
                    <a16:creationId xmlns:a16="http://schemas.microsoft.com/office/drawing/2014/main" id="{788BEB86-6399-6B8E-1722-9CB688F15E20}"/>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6"/>
                <a:stretch>
                  <a:fillRect r="-6897" b="-625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6FECEE09-B803-6FAF-A125-246024F090C3}"/>
              </a:ext>
            </a:extLst>
          </p:cNvPr>
          <p:cNvCxnSpPr>
            <a:stCxn id="14"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7"/>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8"/>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E89E004B-622F-03C3-8547-57462AA203BA}"/>
                  </a:ext>
                </a:extLst>
              </p:cNvPr>
              <p:cNvSpPr txBox="1"/>
              <p:nvPr/>
            </p:nvSpPr>
            <p:spPr>
              <a:xfrm>
                <a:off x="5010587" y="1509236"/>
                <a:ext cx="4214927" cy="667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1+</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den>
                      </m:f>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d>
                            <m:dPr>
                              <m:begChr m:val="|"/>
                              <m:endChr m:val="|"/>
                              <m:ctrlPr>
                                <a:rPr lang="en-US" sz="1600" b="0" i="1" smtClean="0">
                                  <a:solidFill>
                                    <a:schemeClr val="tx1"/>
                                  </a:solidFill>
                                  <a:latin typeface="Cambria Math" panose="02040503050406030204" pitchFamily="18" charset="0"/>
                                </a:rPr>
                              </m:ctrlPr>
                            </m:dPr>
                            <m:e>
                              <m:r>
                                <a:rPr lang="en-US" sz="1600" i="1">
                                  <a:solidFill>
                                    <a:srgbClr val="007E00"/>
                                  </a:solidFill>
                                  <a:latin typeface="Cambria Math" panose="02040503050406030204" pitchFamily="18" charset="0"/>
                                </a:rPr>
                                <m:t>𝜎</m:t>
                              </m:r>
                            </m:e>
                          </m: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𝜃</m:t>
                                          </m:r>
                                        </m:num>
                                        <m:den>
                                          <m:r>
                                            <a:rPr lang="en-US" sz="1600" i="1">
                                              <a:solidFill>
                                                <a:srgbClr val="007E00"/>
                                              </a:solidFill>
                                              <a:latin typeface="Cambria Math" panose="02040503050406030204" pitchFamily="18" charset="0"/>
                                            </a:rPr>
                                            <m:t>𝜎</m:t>
                                          </m:r>
                                        </m:den>
                                      </m:f>
                                      <m:r>
                                        <a:rPr lang="en-US" sz="1600" b="0" i="1" smtClean="0">
                                          <a:latin typeface="Cambria Math" panose="02040503050406030204" pitchFamily="18" charset="0"/>
                                        </a:rPr>
                                        <m:t> </m:t>
                                      </m:r>
                                    </m:e>
                                  </m:d>
                                </m:e>
                                <m:sup>
                                  <m:r>
                                    <a:rPr lang="en-US" sz="1600" b="0" i="1" smtClean="0">
                                      <a:latin typeface="Cambria Math" panose="02040503050406030204" pitchFamily="18" charset="0"/>
                                    </a:rPr>
                                    <m:t>2</m:t>
                                  </m:r>
                                </m:sup>
                              </m:sSup>
                            </m:e>
                          </m:d>
                        </m:e>
                      </m:func>
                    </m:oMath>
                  </m:oMathPara>
                </a14:m>
                <a:endParaRPr lang="en-US" sz="1600" dirty="0"/>
              </a:p>
            </p:txBody>
          </p:sp>
        </mc:Choice>
        <mc:Fallback>
          <p:sp>
            <p:nvSpPr>
              <p:cNvPr id="44" name="TextBox 43">
                <a:extLst>
                  <a:ext uri="{FF2B5EF4-FFF2-40B4-BE49-F238E27FC236}">
                    <a16:creationId xmlns:a16="http://schemas.microsoft.com/office/drawing/2014/main" id="{E89E004B-622F-03C3-8547-57462AA203BA}"/>
                  </a:ext>
                </a:extLst>
              </p:cNvPr>
              <p:cNvSpPr txBox="1">
                <a:spLocks noRot="1" noChangeAspect="1" noMove="1" noResize="1" noEditPoints="1" noAdjustHandles="1" noChangeArrowheads="1" noChangeShapeType="1" noTextEdit="1"/>
              </p:cNvSpPr>
              <p:nvPr/>
            </p:nvSpPr>
            <p:spPr>
              <a:xfrm>
                <a:off x="5010587" y="1509236"/>
                <a:ext cx="4214927" cy="66717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10"/>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11"/>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12"/>
                <a:stretch>
                  <a:fillRect t="-108333" b="-156667"/>
                </a:stretch>
              </a:blipFill>
            </p:spPr>
            <p:txBody>
              <a:bodyPr/>
              <a:lstStyle/>
              <a:p>
                <a:r>
                  <a:rPr lang="en-US">
                    <a:noFill/>
                  </a:rPr>
                  <a:t> </a:t>
                </a:r>
              </a:p>
            </p:txBody>
          </p:sp>
        </mc:Fallback>
      </mc:AlternateContent>
      <p:sp>
        <p:nvSpPr>
          <p:cNvPr id="63" name="Right Arrow 62">
            <a:extLst>
              <a:ext uri="{FF2B5EF4-FFF2-40B4-BE49-F238E27FC236}">
                <a16:creationId xmlns:a16="http://schemas.microsoft.com/office/drawing/2014/main" id="{CE2DD47C-4717-06CF-A8AA-2312E3582542}"/>
              </a:ext>
            </a:extLst>
          </p:cNvPr>
          <p:cNvSpPr/>
          <p:nvPr/>
        </p:nvSpPr>
        <p:spPr bwMode="auto">
          <a:xfrm rot="5400000">
            <a:off x="4804441" y="3106964"/>
            <a:ext cx="1788297" cy="18187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51" name="TextBox 10250">
            <a:extLst>
              <a:ext uri="{FF2B5EF4-FFF2-40B4-BE49-F238E27FC236}">
                <a16:creationId xmlns:a16="http://schemas.microsoft.com/office/drawing/2014/main" id="{6956815B-52EF-BE57-9860-347AA7B93B92}"/>
              </a:ext>
            </a:extLst>
          </p:cNvPr>
          <p:cNvSpPr txBox="1"/>
          <p:nvPr/>
        </p:nvSpPr>
        <p:spPr>
          <a:xfrm>
            <a:off x="8339552" y="1713858"/>
            <a:ext cx="425116" cy="338554"/>
          </a:xfrm>
          <a:prstGeom prst="rect">
            <a:avLst/>
          </a:prstGeom>
          <a:noFill/>
        </p:spPr>
        <p:txBody>
          <a:bodyPr wrap="none" rtlCol="0">
            <a:spAutoFit/>
          </a:bodyPr>
          <a:lstStyle/>
          <a:p>
            <a:r>
              <a:rPr lang="en-US" sz="1600" dirty="0"/>
              <a:t>(2)</a:t>
            </a:r>
          </a:p>
        </p:txBody>
      </p:sp>
      <p:cxnSp>
        <p:nvCxnSpPr>
          <p:cNvPr id="30" name="Straight Arrow Connector 29">
            <a:extLst>
              <a:ext uri="{FF2B5EF4-FFF2-40B4-BE49-F238E27FC236}">
                <a16:creationId xmlns:a16="http://schemas.microsoft.com/office/drawing/2014/main" id="{63357DC3-B9DE-3EDD-93BB-1F19A2F413C6}"/>
              </a:ext>
            </a:extLst>
          </p:cNvPr>
          <p:cNvCxnSpPr>
            <a:cxnSpLocks/>
          </p:cNvCxnSpPr>
          <p:nvPr/>
        </p:nvCxnSpPr>
        <p:spPr bwMode="auto">
          <a:xfrm>
            <a:off x="500552" y="2572652"/>
            <a:ext cx="3959424" cy="452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8F0E592-933C-66DF-4D76-CE64B2E4A177}"/>
                  </a:ext>
                </a:extLst>
              </p:cNvPr>
              <p:cNvSpPr txBox="1"/>
              <p:nvPr/>
            </p:nvSpPr>
            <p:spPr>
              <a:xfrm>
                <a:off x="4398789" y="240129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61" name="TextBox 60">
                <a:extLst>
                  <a:ext uri="{FF2B5EF4-FFF2-40B4-BE49-F238E27FC236}">
                    <a16:creationId xmlns:a16="http://schemas.microsoft.com/office/drawing/2014/main" id="{C8F0E592-933C-66DF-4D76-CE64B2E4A177}"/>
                  </a:ext>
                </a:extLst>
              </p:cNvPr>
              <p:cNvSpPr txBox="1">
                <a:spLocks noRot="1" noChangeAspect="1" noMove="1" noResize="1" noEditPoints="1" noAdjustHandles="1" noChangeArrowheads="1" noChangeShapeType="1" noTextEdit="1"/>
              </p:cNvSpPr>
              <p:nvPr/>
            </p:nvSpPr>
            <p:spPr>
              <a:xfrm>
                <a:off x="4398789" y="2401290"/>
                <a:ext cx="360947"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1F8AFC-D068-8DC3-951A-E83EFAF1AAA2}"/>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6" name="TextBox 5">
                <a:extLst>
                  <a:ext uri="{FF2B5EF4-FFF2-40B4-BE49-F238E27FC236}">
                    <a16:creationId xmlns:a16="http://schemas.microsoft.com/office/drawing/2014/main" id="{3C1F8AFC-D068-8DC3-951A-E83EFAF1AAA2}"/>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4"/>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80AB81-9DF5-7694-B9D7-08E03B49DC11}"/>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3EA1B0A-71F6-4D75-D6B6-3E76CC2AA8C1}"/>
                  </a:ext>
                </a:extLst>
              </p:cNvPr>
              <p:cNvSpPr txBox="1"/>
              <p:nvPr/>
            </p:nvSpPr>
            <p:spPr>
              <a:xfrm>
                <a:off x="5448590" y="5259340"/>
                <a:ext cx="4214927" cy="64793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sSup>
                            <m:sSupPr>
                              <m:ctrlPr>
                                <a:rPr lang="en-US" sz="1600" b="0" i="1" smtClean="0">
                                  <a:solidFill>
                                    <a:srgbClr val="09AD91"/>
                                  </a:solidFill>
                                  <a:latin typeface="Cambria Math" panose="02040503050406030204" pitchFamily="18" charset="0"/>
                                </a:rPr>
                              </m:ctrlPr>
                            </m:sSupPr>
                            <m:e>
                              <m:r>
                                <a:rPr lang="en-US" sz="1600" b="0" i="1" smtClean="0">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d>
                            <m:dPr>
                              <m:begChr m:val="|"/>
                              <m:endChr m:val="|"/>
                              <m:ctrlPr>
                                <a:rPr lang="en-US" sz="1600" i="1">
                                  <a:latin typeface="Cambria Math" panose="02040503050406030204" pitchFamily="18" charset="0"/>
                                </a:rPr>
                              </m:ctrlPr>
                            </m:dPr>
                            <m:e>
                              <m:sSup>
                                <m:sSupPr>
                                  <m:ctrlPr>
                                    <a:rPr lang="en-US" sz="1600" b="0" i="1" smtClean="0">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e>
                          </m:d>
                        </m:num>
                        <m:den>
                          <m:r>
                            <a:rPr lang="en-US" sz="1600" b="0" i="1" smtClean="0">
                              <a:solidFill>
                                <a:schemeClr val="tx1"/>
                              </a:solidFill>
                              <a:latin typeface="Cambria Math" panose="02040503050406030204" pitchFamily="18" charset="0"/>
                            </a:rPr>
                            <m:t>1+</m:t>
                          </m:r>
                          <m:sSup>
                            <m:sSupPr>
                              <m:ctrlPr>
                                <a:rPr lang="en-US" sz="1600" i="1" smtClean="0">
                                  <a:solidFill>
                                    <a:srgbClr val="09AD91"/>
                                  </a:solidFill>
                                  <a:latin typeface="Cambria Math" panose="02040503050406030204" pitchFamily="18" charset="0"/>
                                </a:rPr>
                              </m:ctrlPr>
                            </m:sSupPr>
                            <m:e>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sup>
                              <m:r>
                                <a:rPr lang="en-US" sz="1600" i="1">
                                  <a:solidFill>
                                    <a:srgbClr val="09AD91"/>
                                  </a:solidFill>
                                  <a:latin typeface="Cambria Math" panose="02040503050406030204" pitchFamily="18" charset="0"/>
                                </a:rPr>
                                <m:t>2</m:t>
                              </m:r>
                            </m:sup>
                          </m:sSup>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solidFill>
                                                <a:schemeClr val="accent6">
                                                  <a:lumMod val="60000"/>
                                                  <a:lumOff val="40000"/>
                                                </a:schemeClr>
                                              </a:solidFill>
                                              <a:latin typeface="Cambria Math" panose="02040503050406030204" pitchFamily="18" charset="0"/>
                                            </a:rPr>
                                            <m:t>𝜃</m:t>
                                          </m:r>
                                          <m:sSup>
                                            <m:sSupPr>
                                              <m:ctrlPr>
                                                <a:rPr lang="en-US" sz="1600" i="1" smtClean="0">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e>
                                    <m:sup>
                                      <m:r>
                                        <a:rPr lang="en-US" sz="1600" i="1">
                                          <a:latin typeface="Cambria Math" panose="02040503050406030204" pitchFamily="18" charset="0"/>
                                        </a:rPr>
                                        <m:t>2</m:t>
                                      </m:r>
                                    </m:sup>
                                  </m:sSup>
                                </m:num>
                                <m:den>
                                  <m:r>
                                    <a:rPr lang="en-US" sz="1600" b="0" i="1" smtClean="0">
                                      <a:latin typeface="Cambria Math" panose="02040503050406030204" pitchFamily="18" charset="0"/>
                                    </a:rPr>
                                    <m:t>2</m:t>
                                  </m:r>
                                </m:den>
                              </m:f>
                            </m:e>
                          </m:d>
                        </m:e>
                      </m:func>
                    </m:oMath>
                  </m:oMathPara>
                </a14:m>
                <a:endParaRPr lang="en-US" sz="1600" dirty="0"/>
              </a:p>
            </p:txBody>
          </p:sp>
        </mc:Choice>
        <mc:Fallback>
          <p:sp>
            <p:nvSpPr>
              <p:cNvPr id="9" name="TextBox 8">
                <a:extLst>
                  <a:ext uri="{FF2B5EF4-FFF2-40B4-BE49-F238E27FC236}">
                    <a16:creationId xmlns:a16="http://schemas.microsoft.com/office/drawing/2014/main" id="{53EA1B0A-71F6-4D75-D6B6-3E76CC2AA8C1}"/>
                  </a:ext>
                </a:extLst>
              </p:cNvPr>
              <p:cNvSpPr txBox="1">
                <a:spLocks noRot="1" noChangeAspect="1" noMove="1" noResize="1" noEditPoints="1" noAdjustHandles="1" noChangeArrowheads="1" noChangeShapeType="1" noTextEdit="1"/>
              </p:cNvSpPr>
              <p:nvPr/>
            </p:nvSpPr>
            <p:spPr>
              <a:xfrm>
                <a:off x="5448590" y="5259340"/>
                <a:ext cx="4214927" cy="647934"/>
              </a:xfrm>
              <a:prstGeom prst="rect">
                <a:avLst/>
              </a:prstGeom>
              <a:blipFill>
                <a:blip r:embed="rId15"/>
                <a:stretch>
                  <a:fillRect/>
                </a:stretch>
              </a:blipFill>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271DF54-5976-34D1-9B85-679BB056576A}"/>
              </a:ext>
            </a:extLst>
          </p:cNvPr>
          <p:cNvSpPr/>
          <p:nvPr/>
        </p:nvSpPr>
        <p:spPr bwMode="auto">
          <a:xfrm rot="5400000">
            <a:off x="6843858" y="3106834"/>
            <a:ext cx="1788298" cy="181879"/>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5" name="TextBox 10244">
            <a:extLst>
              <a:ext uri="{FF2B5EF4-FFF2-40B4-BE49-F238E27FC236}">
                <a16:creationId xmlns:a16="http://schemas.microsoft.com/office/drawing/2014/main" id="{28C7B764-5840-AC77-1B82-8694959E3D31}"/>
              </a:ext>
            </a:extLst>
          </p:cNvPr>
          <p:cNvSpPr txBox="1"/>
          <p:nvPr/>
        </p:nvSpPr>
        <p:spPr>
          <a:xfrm>
            <a:off x="8576705" y="5452941"/>
            <a:ext cx="425116" cy="338554"/>
          </a:xfrm>
          <a:prstGeom prst="rect">
            <a:avLst/>
          </a:prstGeom>
          <a:noFill/>
        </p:spPr>
        <p:txBody>
          <a:bodyPr wrap="none" rtlCol="0">
            <a:spAutoFit/>
          </a:bodyPr>
          <a:lstStyle/>
          <a:p>
            <a:r>
              <a:rPr lang="en-US" sz="1600" dirty="0"/>
              <a:t>(3)</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D778702-0F58-60F0-E405-B05C85A6A56C}"/>
                  </a:ext>
                </a:extLst>
              </p:cNvPr>
              <p:cNvSpPr txBox="1"/>
              <p:nvPr/>
            </p:nvSpPr>
            <p:spPr>
              <a:xfrm>
                <a:off x="4458219" y="4290211"/>
                <a:ext cx="4708662" cy="6671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sSup>
                            <m:sSupPr>
                              <m:ctrlPr>
                                <a:rPr lang="en-US" sz="1600" b="0" i="1" smtClean="0">
                                  <a:solidFill>
                                    <a:srgbClr val="09AD91"/>
                                  </a:solidFill>
                                  <a:latin typeface="Cambria Math" panose="02040503050406030204" pitchFamily="18" charset="0"/>
                                </a:rPr>
                              </m:ctrlPr>
                            </m:sSupPr>
                            <m:e>
                              <m:r>
                                <a:rPr lang="en-US" sz="1600" b="0" i="1" smtClean="0">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r>
                            <a:rPr lang="en-US" sz="1600" b="0" i="1" smtClean="0">
                              <a:solidFill>
                                <a:schemeClr val="tx1"/>
                              </a:solidFill>
                              <a:latin typeface="Cambria Math" panose="02040503050406030204" pitchFamily="18" charset="0"/>
                            </a:rPr>
                            <m:t>1</m:t>
                          </m:r>
                        </m:num>
                        <m:den>
                          <m:r>
                            <a:rPr lang="en-US" sz="1600" b="0" i="1" smtClean="0">
                              <a:solidFill>
                                <a:schemeClr val="tx1"/>
                              </a:solidFill>
                              <a:latin typeface="Cambria Math" panose="02040503050406030204" pitchFamily="18" charset="0"/>
                            </a:rPr>
                            <m:t>1+</m:t>
                          </m:r>
                          <m:sSup>
                            <m:sSupPr>
                              <m:ctrlPr>
                                <a:rPr lang="en-US" sz="160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m:t>
                              </m:r>
                              <m:r>
                                <a:rPr lang="en-US" sz="1600" i="1">
                                  <a:latin typeface="Cambria Math" panose="02040503050406030204" pitchFamily="18" charset="0"/>
                                </a:rPr>
                                <m:t>1/</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e>
                            <m:sup>
                              <m:r>
                                <a:rPr lang="en-US" sz="1600" i="1">
                                  <a:solidFill>
                                    <a:schemeClr val="tx1"/>
                                  </a:solidFill>
                                  <a:latin typeface="Cambria Math" panose="02040503050406030204" pitchFamily="18" charset="0"/>
                                </a:rPr>
                                <m:t>2</m:t>
                              </m:r>
                            </m:sup>
                          </m:sSup>
                        </m:den>
                      </m:f>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sSup>
                            <m:sSupPr>
                              <m:ctrlPr>
                                <a:rPr lang="en-US" sz="1600" i="1" smtClean="0">
                                  <a:solidFill>
                                    <a:srgbClr val="FF0000"/>
                                  </a:solidFill>
                                  <a:latin typeface="Cambria Math" panose="02040503050406030204" pitchFamily="18" charset="0"/>
                                </a:rPr>
                              </m:ctrlPr>
                            </m:sSupPr>
                            <m:e>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1/</m:t>
                              </m:r>
                              <m:sSup>
                                <m:sSupPr>
                                  <m:ctrlPr>
                                    <a:rPr lang="en-US" sz="1600" i="1">
                                      <a:solidFill>
                                        <a:srgbClr val="FF0000"/>
                                      </a:solidFill>
                                      <a:latin typeface="Cambria Math" panose="02040503050406030204" pitchFamily="18" charset="0"/>
                                    </a:rPr>
                                  </m:ctrlPr>
                                </m:sSupPr>
                                <m:e>
                                  <m:r>
                                    <a:rPr lang="en-US" sz="1600" i="1">
                                      <a:solidFill>
                                        <a:srgbClr val="FF0000"/>
                                      </a:solidFill>
                                      <a:latin typeface="Cambria Math" panose="02040503050406030204" pitchFamily="18" charset="0"/>
                                    </a:rPr>
                                    <m:t>𝜎</m:t>
                                  </m:r>
                                </m:e>
                                <m:sup>
                                  <m:r>
                                    <a:rPr lang="en-US" sz="1600" i="1">
                                      <a:solidFill>
                                        <a:srgbClr val="FF0000"/>
                                      </a:solidFill>
                                      <a:latin typeface="Cambria Math" panose="02040503050406030204" pitchFamily="18" charset="0"/>
                                    </a:rPr>
                                    <m:t>∗</m:t>
                                  </m:r>
                                </m:sup>
                              </m:sSup>
                              <m:r>
                                <a:rPr lang="en-US" sz="1600" i="1">
                                  <a:solidFill>
                                    <a:srgbClr val="FF0000"/>
                                  </a:solidFill>
                                  <a:latin typeface="Cambria Math" panose="02040503050406030204" pitchFamily="18" charset="0"/>
                                </a:rPr>
                                <m:t>)</m:t>
                              </m:r>
                            </m:e>
                            <m:sup>
                              <m:r>
                                <a:rPr lang="en-US" sz="1600" i="1">
                                  <a:solidFill>
                                    <a:srgbClr val="FF0000"/>
                                  </a:solidFill>
                                  <a:latin typeface="Cambria Math" panose="02040503050406030204" pitchFamily="18" charset="0"/>
                                </a:rPr>
                                <m:t>2</m:t>
                              </m:r>
                            </m:sup>
                          </m:sSup>
                        </m:num>
                        <m:den>
                          <m:d>
                            <m:dPr>
                              <m:begChr m:val="|"/>
                              <m:endChr m:val="|"/>
                              <m:ctrlPr>
                                <a:rPr lang="en-US" sz="1600" b="0" i="1" smtClean="0">
                                  <a:solidFill>
                                    <a:schemeClr val="tx1"/>
                                  </a:solidFill>
                                  <a:latin typeface="Cambria Math" panose="02040503050406030204" pitchFamily="18" charset="0"/>
                                </a:rPr>
                              </m:ctrlPr>
                            </m:dPr>
                            <m:e>
                              <m:r>
                                <a:rPr lang="en-US" sz="1600" i="1">
                                  <a:latin typeface="Cambria Math" panose="02040503050406030204" pitchFamily="18" charset="0"/>
                                </a:rPr>
                                <m:t>1/</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i="1">
                                              <a:solidFill>
                                                <a:schemeClr val="accent6">
                                                  <a:lumMod val="60000"/>
                                                  <a:lumOff val="40000"/>
                                                </a:schemeClr>
                                              </a:solidFill>
                                              <a:latin typeface="Cambria Math" panose="02040503050406030204" pitchFamily="18" charset="0"/>
                                            </a:rPr>
                                            <m:t>𝜃</m:t>
                                          </m:r>
                                        </m:num>
                                        <m:den>
                                          <m:r>
                                            <a:rPr lang="en-US" sz="1600" i="1" smtClean="0">
                                              <a:solidFill>
                                                <a:schemeClr val="tx1"/>
                                              </a:solidFill>
                                              <a:latin typeface="Cambria Math" panose="02040503050406030204" pitchFamily="18" charset="0"/>
                                            </a:rPr>
                                            <m:t>1/</m:t>
                                          </m:r>
                                          <m:sSup>
                                            <m:sSupPr>
                                              <m:ctrlPr>
                                                <a:rPr lang="en-US" sz="1600" i="1" smtClean="0">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den>
                                      </m:f>
                                      <m:r>
                                        <a:rPr lang="en-US" sz="1600" b="0" i="1" smtClean="0">
                                          <a:latin typeface="Cambria Math" panose="02040503050406030204" pitchFamily="18" charset="0"/>
                                        </a:rPr>
                                        <m:t> </m:t>
                                      </m:r>
                                    </m:e>
                                  </m:d>
                                </m:e>
                                <m:sup>
                                  <m:r>
                                    <a:rPr lang="en-US" sz="1600" b="0" i="1" smtClean="0">
                                      <a:latin typeface="Cambria Math" panose="02040503050406030204" pitchFamily="18" charset="0"/>
                                    </a:rPr>
                                    <m:t>2</m:t>
                                  </m:r>
                                </m:sup>
                              </m:sSup>
                            </m:e>
                          </m:d>
                        </m:e>
                      </m:func>
                    </m:oMath>
                  </m:oMathPara>
                </a14:m>
                <a:endParaRPr lang="en-US" sz="1600" dirty="0"/>
              </a:p>
            </p:txBody>
          </p:sp>
        </mc:Choice>
        <mc:Fallback>
          <p:sp>
            <p:nvSpPr>
              <p:cNvPr id="13" name="TextBox 12">
                <a:extLst>
                  <a:ext uri="{FF2B5EF4-FFF2-40B4-BE49-F238E27FC236}">
                    <a16:creationId xmlns:a16="http://schemas.microsoft.com/office/drawing/2014/main" id="{0D778702-0F58-60F0-E405-B05C85A6A56C}"/>
                  </a:ext>
                </a:extLst>
              </p:cNvPr>
              <p:cNvSpPr txBox="1">
                <a:spLocks noRot="1" noChangeAspect="1" noMove="1" noResize="1" noEditPoints="1" noAdjustHandles="1" noChangeArrowheads="1" noChangeShapeType="1" noTextEdit="1"/>
              </p:cNvSpPr>
              <p:nvPr/>
            </p:nvSpPr>
            <p:spPr>
              <a:xfrm>
                <a:off x="4458219" y="4290211"/>
                <a:ext cx="4708662" cy="667170"/>
              </a:xfrm>
              <a:prstGeom prst="rect">
                <a:avLst/>
              </a:prstGeom>
              <a:blipFill>
                <a:blip r:embed="rId16"/>
                <a:stretch>
                  <a:fillRect b="-3704"/>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986D6462-BC78-30FB-5039-43B478C44F14}"/>
              </a:ext>
            </a:extLst>
          </p:cNvPr>
          <p:cNvSpPr/>
          <p:nvPr/>
        </p:nvSpPr>
        <p:spPr bwMode="auto">
          <a:xfrm rot="5400000">
            <a:off x="5862281" y="5057059"/>
            <a:ext cx="210595" cy="173997"/>
          </a:xfrm>
          <a:prstGeom prst="rightArrow">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6" name="Right Arrow 15">
            <a:extLst>
              <a:ext uri="{FF2B5EF4-FFF2-40B4-BE49-F238E27FC236}">
                <a16:creationId xmlns:a16="http://schemas.microsoft.com/office/drawing/2014/main" id="{92A68F38-9C16-67F8-9100-E20760D1388E}"/>
              </a:ext>
            </a:extLst>
          </p:cNvPr>
          <p:cNvSpPr/>
          <p:nvPr/>
        </p:nvSpPr>
        <p:spPr bwMode="auto">
          <a:xfrm rot="5400000">
            <a:off x="7225279" y="5057060"/>
            <a:ext cx="210595" cy="173997"/>
          </a:xfrm>
          <a:prstGeom prst="rightArrow">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26C9CE2-A1D4-2D94-1F70-0CF9E980D8C4}"/>
                  </a:ext>
                </a:extLst>
              </p:cNvPr>
              <p:cNvSpPr txBox="1"/>
              <p:nvPr/>
            </p:nvSpPr>
            <p:spPr>
              <a:xfrm>
                <a:off x="6171352" y="3459635"/>
                <a:ext cx="1143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solidFill>
                                <a:srgbClr val="007E00"/>
                              </a:solidFill>
                              <a:latin typeface="Cambria Math" panose="02040503050406030204" pitchFamily="18" charset="0"/>
                            </a:rPr>
                          </m:ctrlPr>
                        </m:sSupPr>
                        <m:e>
                          <m:r>
                            <a:rPr lang="en-US" sz="1800" b="0" i="1" smtClean="0">
                              <a:solidFill>
                                <a:srgbClr val="007E00"/>
                              </a:solidFill>
                              <a:latin typeface="Cambria Math" panose="02040503050406030204" pitchFamily="18" charset="0"/>
                            </a:rPr>
                            <m:t>𝜎</m:t>
                          </m:r>
                          <m:r>
                            <a:rPr lang="en-US" sz="1800" b="0" i="1" smtClean="0">
                              <a:solidFill>
                                <a:schemeClr val="tx1"/>
                              </a:solidFill>
                              <a:latin typeface="Cambria Math" panose="02040503050406030204" pitchFamily="18" charset="0"/>
                            </a:rPr>
                            <m:t>=1/</m:t>
                          </m:r>
                          <m:r>
                            <a:rPr lang="en-US" sz="1800" b="0" i="1" smtClean="0">
                              <a:solidFill>
                                <a:srgbClr val="09AD91"/>
                              </a:solidFill>
                              <a:latin typeface="Cambria Math" panose="02040503050406030204" pitchFamily="18" charset="0"/>
                            </a:rPr>
                            <m:t>𝜎</m:t>
                          </m:r>
                        </m:e>
                        <m:sup>
                          <m:r>
                            <a:rPr lang="en-US" sz="1800" b="0" i="1" smtClean="0">
                              <a:solidFill>
                                <a:srgbClr val="09AD91"/>
                              </a:solidFill>
                              <a:latin typeface="Cambria Math" panose="02040503050406030204" pitchFamily="18" charset="0"/>
                            </a:rPr>
                            <m:t>∗</m:t>
                          </m:r>
                        </m:sup>
                      </m:sSup>
                    </m:oMath>
                  </m:oMathPara>
                </a14:m>
                <a:endParaRPr lang="en-US" sz="1800" dirty="0"/>
              </a:p>
            </p:txBody>
          </p:sp>
        </mc:Choice>
        <mc:Fallback>
          <p:sp>
            <p:nvSpPr>
              <p:cNvPr id="18" name="TextBox 17">
                <a:extLst>
                  <a:ext uri="{FF2B5EF4-FFF2-40B4-BE49-F238E27FC236}">
                    <a16:creationId xmlns:a16="http://schemas.microsoft.com/office/drawing/2014/main" id="{A26C9CE2-A1D4-2D94-1F70-0CF9E980D8C4}"/>
                  </a:ext>
                </a:extLst>
              </p:cNvPr>
              <p:cNvSpPr txBox="1">
                <a:spLocks noRot="1" noChangeAspect="1" noMove="1" noResize="1" noEditPoints="1" noAdjustHandles="1" noChangeArrowheads="1" noChangeShapeType="1" noTextEdit="1"/>
              </p:cNvSpPr>
              <p:nvPr/>
            </p:nvSpPr>
            <p:spPr>
              <a:xfrm>
                <a:off x="6171352" y="3459635"/>
                <a:ext cx="1143000" cy="369332"/>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3F553F0-F3B1-E6EC-3C81-149F3F0F01C2}"/>
                  </a:ext>
                </a:extLst>
              </p:cNvPr>
              <p:cNvSpPr txBox="1"/>
              <p:nvPr/>
            </p:nvSpPr>
            <p:spPr>
              <a:xfrm>
                <a:off x="5982381" y="2342774"/>
                <a:ext cx="1596271" cy="338554"/>
              </a:xfrm>
              <a:prstGeom prst="rect">
                <a:avLst/>
              </a:prstGeom>
              <a:noFill/>
            </p:spPr>
            <p:txBody>
              <a:bodyPr wrap="none" rtlCol="0">
                <a:spAutoFit/>
              </a:bodyPr>
              <a:lstStyle/>
              <a:p>
                <a:r>
                  <a:rPr lang="en-US" sz="1600" dirty="0">
                    <a:latin typeface="+mn-lt"/>
                  </a:rPr>
                  <a:t>standard dev. </a:t>
                </a:r>
                <a14:m>
                  <m:oMath xmlns:m="http://schemas.openxmlformats.org/officeDocument/2006/math">
                    <m:r>
                      <a:rPr lang="en-US" sz="1600" i="1" smtClean="0">
                        <a:solidFill>
                          <a:srgbClr val="007E00"/>
                        </a:solidFill>
                        <a:latin typeface="Cambria Math" panose="02040503050406030204" pitchFamily="18" charset="0"/>
                      </a:rPr>
                      <m:t>𝜎</m:t>
                    </m:r>
                  </m:oMath>
                </a14:m>
                <a:endParaRPr lang="en-US" sz="1600" dirty="0">
                  <a:latin typeface="+mn-lt"/>
                </a:endParaRPr>
              </a:p>
            </p:txBody>
          </p:sp>
        </mc:Choice>
        <mc:Fallback>
          <p:sp>
            <p:nvSpPr>
              <p:cNvPr id="19" name="TextBox 18">
                <a:extLst>
                  <a:ext uri="{FF2B5EF4-FFF2-40B4-BE49-F238E27FC236}">
                    <a16:creationId xmlns:a16="http://schemas.microsoft.com/office/drawing/2014/main" id="{D3F553F0-F3B1-E6EC-3C81-149F3F0F01C2}"/>
                  </a:ext>
                </a:extLst>
              </p:cNvPr>
              <p:cNvSpPr txBox="1">
                <a:spLocks noRot="1" noChangeAspect="1" noMove="1" noResize="1" noEditPoints="1" noAdjustHandles="1" noChangeArrowheads="1" noChangeShapeType="1" noTextEdit="1"/>
              </p:cNvSpPr>
              <p:nvPr/>
            </p:nvSpPr>
            <p:spPr>
              <a:xfrm>
                <a:off x="5982381" y="2342774"/>
                <a:ext cx="1596271" cy="338554"/>
              </a:xfrm>
              <a:prstGeom prst="rect">
                <a:avLst/>
              </a:prstGeom>
              <a:blipFill>
                <a:blip r:embed="rId18"/>
                <a:stretch>
                  <a:fillRect l="-1575" t="-7143"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B51FA3E-5571-D9BA-985E-FA65BA385FCA}"/>
                  </a:ext>
                </a:extLst>
              </p:cNvPr>
              <p:cNvSpPr txBox="1"/>
              <p:nvPr/>
            </p:nvSpPr>
            <p:spPr>
              <a:xfrm>
                <a:off x="6150755" y="3029162"/>
                <a:ext cx="1274388" cy="338554"/>
              </a:xfrm>
              <a:prstGeom prst="rect">
                <a:avLst/>
              </a:prstGeom>
              <a:noFill/>
            </p:spPr>
            <p:txBody>
              <a:bodyPr wrap="none" rtlCol="0">
                <a:spAutoFit/>
              </a:bodyPr>
              <a:lstStyle/>
              <a:p>
                <a:r>
                  <a:rPr lang="en-US" sz="1600" dirty="0">
                    <a:latin typeface="+mn-lt"/>
                  </a:rPr>
                  <a:t>precision </a:t>
                </a:r>
                <a14:m>
                  <m:oMath xmlns:m="http://schemas.openxmlformats.org/officeDocument/2006/math">
                    <m:sSup>
                      <m:sSupPr>
                        <m:ctrlPr>
                          <a:rPr lang="en-US" sz="1600" b="0" i="1" smtClean="0">
                            <a:solidFill>
                              <a:srgbClr val="09AD91"/>
                            </a:solidFill>
                            <a:latin typeface="Cambria Math" panose="02040503050406030204" pitchFamily="18" charset="0"/>
                          </a:rPr>
                        </m:ctrlPr>
                      </m:sSupPr>
                      <m:e>
                        <m:r>
                          <a:rPr lang="en-US" sz="1600" b="0" i="1" smtClean="0">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oMath>
                </a14:m>
                <a:endParaRPr lang="en-US" sz="1600" dirty="0">
                  <a:latin typeface="+mn-lt"/>
                </a:endParaRPr>
              </a:p>
            </p:txBody>
          </p:sp>
        </mc:Choice>
        <mc:Fallback>
          <p:sp>
            <p:nvSpPr>
              <p:cNvPr id="22" name="TextBox 21">
                <a:extLst>
                  <a:ext uri="{FF2B5EF4-FFF2-40B4-BE49-F238E27FC236}">
                    <a16:creationId xmlns:a16="http://schemas.microsoft.com/office/drawing/2014/main" id="{DB51FA3E-5571-D9BA-985E-FA65BA385FCA}"/>
                  </a:ext>
                </a:extLst>
              </p:cNvPr>
              <p:cNvSpPr txBox="1">
                <a:spLocks noRot="1" noChangeAspect="1" noMove="1" noResize="1" noEditPoints="1" noAdjustHandles="1" noChangeArrowheads="1" noChangeShapeType="1" noTextEdit="1"/>
              </p:cNvSpPr>
              <p:nvPr/>
            </p:nvSpPr>
            <p:spPr>
              <a:xfrm>
                <a:off x="6150755" y="3029162"/>
                <a:ext cx="1274388" cy="338554"/>
              </a:xfrm>
              <a:prstGeom prst="rect">
                <a:avLst/>
              </a:prstGeom>
              <a:blipFill>
                <a:blip r:embed="rId19"/>
                <a:stretch>
                  <a:fillRect l="-2970" t="-3704" b="-259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5A03ACE-385D-EB0F-1DA4-B3A54F757904}"/>
                  </a:ext>
                </a:extLst>
              </p:cNvPr>
              <p:cNvSpPr txBox="1"/>
              <p:nvPr/>
            </p:nvSpPr>
            <p:spPr>
              <a:xfrm rot="5400000">
                <a:off x="6383430" y="2648879"/>
                <a:ext cx="64688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7E00"/>
                          </a:solidFill>
                          <a:latin typeface="Cambria Math" panose="02040503050406030204" pitchFamily="18" charset="0"/>
                        </a:rPr>
                        <m:t>→</m:t>
                      </m:r>
                    </m:oMath>
                  </m:oMathPara>
                </a14:m>
                <a:endParaRPr lang="en-US" dirty="0"/>
              </a:p>
            </p:txBody>
          </p:sp>
        </mc:Choice>
        <mc:Fallback>
          <p:sp>
            <p:nvSpPr>
              <p:cNvPr id="25" name="TextBox 24">
                <a:extLst>
                  <a:ext uri="{FF2B5EF4-FFF2-40B4-BE49-F238E27FC236}">
                    <a16:creationId xmlns:a16="http://schemas.microsoft.com/office/drawing/2014/main" id="{05A03ACE-385D-EB0F-1DA4-B3A54F757904}"/>
                  </a:ext>
                </a:extLst>
              </p:cNvPr>
              <p:cNvSpPr txBox="1">
                <a:spLocks noRot="1" noChangeAspect="1" noMove="1" noResize="1" noEditPoints="1" noAdjustHandles="1" noChangeArrowheads="1" noChangeShapeType="1" noTextEdit="1"/>
              </p:cNvSpPr>
              <p:nvPr/>
            </p:nvSpPr>
            <p:spPr>
              <a:xfrm rot="5400000">
                <a:off x="6383430" y="2648879"/>
                <a:ext cx="646889" cy="461665"/>
              </a:xfrm>
              <a:prstGeom prst="rect">
                <a:avLst/>
              </a:prstGeom>
              <a:blipFill>
                <a:blip r:embed="rId20"/>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7047F697-ACF3-213A-8B9F-BFF0B370FA1E}"/>
              </a:ext>
            </a:extLst>
          </p:cNvPr>
          <p:cNvCxnSpPr/>
          <p:nvPr/>
        </p:nvCxnSpPr>
        <p:spPr bwMode="auto">
          <a:xfrm>
            <a:off x="5942753" y="3404813"/>
            <a:ext cx="146887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EB7F7925-59AF-8EE3-4172-B22B6C438813}"/>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29" name="TextBox 28">
            <a:extLst>
              <a:ext uri="{FF2B5EF4-FFF2-40B4-BE49-F238E27FC236}">
                <a16:creationId xmlns:a16="http://schemas.microsoft.com/office/drawing/2014/main" id="{F11162F9-C73F-B95A-BE22-82E59FA30FD3}"/>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sp>
        <p:nvSpPr>
          <p:cNvPr id="39" name="Rounded Rectangle 38">
            <a:extLst>
              <a:ext uri="{FF2B5EF4-FFF2-40B4-BE49-F238E27FC236}">
                <a16:creationId xmlns:a16="http://schemas.microsoft.com/office/drawing/2014/main" id="{B2F52004-F94D-969E-5A1B-37CDDDD75386}"/>
              </a:ext>
            </a:extLst>
          </p:cNvPr>
          <p:cNvSpPr/>
          <p:nvPr/>
        </p:nvSpPr>
        <p:spPr bwMode="auto">
          <a:xfrm>
            <a:off x="2017776" y="5426991"/>
            <a:ext cx="1490699" cy="444011"/>
          </a:xfrm>
          <a:prstGeom prst="roundRect">
            <a:avLst/>
          </a:prstGeom>
          <a:solidFill>
            <a:srgbClr val="FFF8B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40" name="Rounded Rectangle 39">
            <a:extLst>
              <a:ext uri="{FF2B5EF4-FFF2-40B4-BE49-F238E27FC236}">
                <a16:creationId xmlns:a16="http://schemas.microsoft.com/office/drawing/2014/main" id="{6320D078-DF21-D100-EF1C-FF46B745C1B9}"/>
              </a:ext>
            </a:extLst>
          </p:cNvPr>
          <p:cNvSpPr/>
          <p:nvPr/>
        </p:nvSpPr>
        <p:spPr bwMode="auto">
          <a:xfrm>
            <a:off x="775504" y="4993148"/>
            <a:ext cx="928219" cy="375487"/>
          </a:xfrm>
          <a:prstGeom prst="roundRect">
            <a:avLst/>
          </a:prstGeom>
          <a:solidFill>
            <a:srgbClr val="FFF8B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9B96C601-2C68-685D-CB11-7C1963042154}"/>
                  </a:ext>
                </a:extLst>
              </p:cNvPr>
              <p:cNvSpPr txBox="1"/>
              <p:nvPr/>
            </p:nvSpPr>
            <p:spPr>
              <a:xfrm>
                <a:off x="170968" y="4993148"/>
                <a:ext cx="4214927" cy="37548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60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i="1" smtClean="0">
                              <a:latin typeface="Cambria Math" panose="02040503050406030204" pitchFamily="18" charset="0"/>
                            </a:rPr>
                            <m:t>𝑝</m:t>
                          </m:r>
                        </m:e>
                        <m:sub>
                          <m:r>
                            <a:rPr lang="en-US" sz="1600" i="1">
                              <a:solidFill>
                                <a:srgbClr val="FF9300"/>
                              </a:solidFill>
                              <a:latin typeface="Cambria Math" panose="02040503050406030204" pitchFamily="18" charset="0"/>
                            </a:rPr>
                            <m:t>𝜓</m:t>
                          </m:r>
                        </m:sub>
                      </m:sSub>
                      <m:d>
                        <m:dPr>
                          <m:ctrlPr>
                            <a:rPr lang="en-US" sz="1600" i="1">
                              <a:latin typeface="Cambria Math" panose="02040503050406030204" pitchFamily="18" charset="0"/>
                            </a:rPr>
                          </m:ctrlPr>
                        </m:dPr>
                        <m:e>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r>
                        <a:rPr lang="en-US" sz="1600" i="1">
                          <a:latin typeface="Cambria Math" panose="02040503050406030204" pitchFamily="18" charset="0"/>
                        </a:rPr>
                        <m:t>𝑑</m:t>
                      </m:r>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𝑑</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r>
                        <a:rPr lang="en-US" sz="1600" b="0" i="0" smtClean="0">
                          <a:solidFill>
                            <a:schemeClr val="tx1"/>
                          </a:solidFill>
                          <a:latin typeface="Cambria Math" panose="02040503050406030204" pitchFamily="18" charset="0"/>
                        </a:rPr>
                        <m:t>= </m:t>
                      </m:r>
                      <m:r>
                        <a:rPr lang="en-US" sz="1600" b="0" i="1" smtClean="0">
                          <a:latin typeface="Cambria Math" panose="02040503050406030204" pitchFamily="18" charset="0"/>
                        </a:rPr>
                        <m:t>∫</m:t>
                      </m:r>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r>
                            <a:rPr lang="en-US" sz="1600" b="0" i="1" smtClean="0">
                              <a:solidFill>
                                <a:srgbClr val="007E00"/>
                              </a:solidFill>
                              <a:latin typeface="Cambria Math" panose="02040503050406030204" pitchFamily="18" charset="0"/>
                            </a:rPr>
                            <m:t>𝜎</m:t>
                          </m:r>
                        </m:e>
                      </m:d>
                      <m:r>
                        <a:rPr lang="en-US" sz="1600" b="0" i="1" smtClean="0">
                          <a:solidFill>
                            <a:schemeClr val="tx1"/>
                          </a:solidFill>
                          <a:latin typeface="Cambria Math" panose="02040503050406030204" pitchFamily="18" charset="0"/>
                        </a:rPr>
                        <m:t>𝑑</m:t>
                      </m:r>
                      <m:r>
                        <a:rPr lang="en-US" sz="1600" i="1">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𝑑</m:t>
                      </m:r>
                      <m:r>
                        <a:rPr lang="en-US" sz="1600" i="1">
                          <a:solidFill>
                            <a:srgbClr val="007E00"/>
                          </a:solidFill>
                          <a:latin typeface="Cambria Math" panose="02040503050406030204" pitchFamily="18" charset="0"/>
                        </a:rPr>
                        <m:t>𝜎</m:t>
                      </m:r>
                    </m:oMath>
                  </m:oMathPara>
                </a14:m>
                <a:endParaRPr lang="en-US" sz="1600" dirty="0"/>
              </a:p>
            </p:txBody>
          </p:sp>
        </mc:Choice>
        <mc:Fallback>
          <p:sp>
            <p:nvSpPr>
              <p:cNvPr id="41" name="TextBox 40">
                <a:extLst>
                  <a:ext uri="{FF2B5EF4-FFF2-40B4-BE49-F238E27FC236}">
                    <a16:creationId xmlns:a16="http://schemas.microsoft.com/office/drawing/2014/main" id="{9B96C601-2C68-685D-CB11-7C1963042154}"/>
                  </a:ext>
                </a:extLst>
              </p:cNvPr>
              <p:cNvSpPr txBox="1">
                <a:spLocks noRot="1" noChangeAspect="1" noMove="1" noResize="1" noEditPoints="1" noAdjustHandles="1" noChangeArrowheads="1" noChangeShapeType="1" noTextEdit="1"/>
              </p:cNvSpPr>
              <p:nvPr/>
            </p:nvSpPr>
            <p:spPr>
              <a:xfrm>
                <a:off x="170968" y="4993148"/>
                <a:ext cx="4214927" cy="375487"/>
              </a:xfrm>
              <a:prstGeom prst="rect">
                <a:avLst/>
              </a:prstGeom>
              <a:blipFill>
                <a:blip r:embed="rId21"/>
                <a:stretch>
                  <a:fillRect b="-6667"/>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1EA3C34F-9532-4B85-FE50-FFAA9A4C8505}"/>
              </a:ext>
            </a:extLst>
          </p:cNvPr>
          <p:cNvSpPr txBox="1"/>
          <p:nvPr/>
        </p:nvSpPr>
        <p:spPr>
          <a:xfrm>
            <a:off x="159443" y="4140352"/>
            <a:ext cx="4152099" cy="338554"/>
          </a:xfrm>
          <a:prstGeom prst="rect">
            <a:avLst/>
          </a:prstGeom>
          <a:noFill/>
        </p:spPr>
        <p:txBody>
          <a:bodyPr wrap="none" rtlCol="0">
            <a:spAutoFit/>
          </a:bodyPr>
          <a:lstStyle/>
          <a:p>
            <a:r>
              <a:rPr lang="en-US" sz="1600" i="1" dirty="0">
                <a:latin typeface="+mn-lt"/>
              </a:rPr>
              <a:t>Change of variables (importance sampling):</a:t>
            </a: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BE44E370-4C19-0D63-26FA-1616EC7641A1}"/>
                  </a:ext>
                </a:extLst>
              </p:cNvPr>
              <p:cNvSpPr txBox="1"/>
              <p:nvPr/>
            </p:nvSpPr>
            <p:spPr>
              <a:xfrm>
                <a:off x="1294746" y="4460382"/>
                <a:ext cx="221732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d>
                        <m:dPr>
                          <m:ctrlPr>
                            <a:rPr lang="en-US" sz="1800" b="0" i="1" smtClean="0">
                              <a:latin typeface="Cambria Math" panose="02040503050406030204" pitchFamily="18" charset="0"/>
                            </a:rPr>
                          </m:ctrlPr>
                        </m:dPr>
                        <m:e>
                          <m:r>
                            <a:rPr lang="en-US" sz="1800" b="0" i="1" smtClean="0">
                              <a:solidFill>
                                <a:schemeClr val="accent6">
                                  <a:lumMod val="60000"/>
                                  <a:lumOff val="40000"/>
                                </a:schemeClr>
                              </a:solidFill>
                              <a:latin typeface="Cambria Math" panose="02040503050406030204" pitchFamily="18" charset="0"/>
                            </a:rPr>
                            <m:t>𝜃</m:t>
                          </m:r>
                          <m:r>
                            <a:rPr lang="en-US" sz="1800" b="0" i="1" smtClean="0">
                              <a:solidFill>
                                <a:schemeClr val="tx1"/>
                              </a:solidFill>
                              <a:latin typeface="Cambria Math" panose="02040503050406030204" pitchFamily="18" charset="0"/>
                            </a:rPr>
                            <m:t>,</m:t>
                          </m:r>
                          <m:r>
                            <a:rPr lang="en-US" sz="1800" i="1" smtClean="0">
                              <a:solidFill>
                                <a:srgbClr val="007E00"/>
                              </a:solidFill>
                              <a:latin typeface="Cambria Math" panose="02040503050406030204" pitchFamily="18" charset="0"/>
                            </a:rPr>
                            <m:t> </m:t>
                          </m:r>
                          <m:r>
                            <a:rPr lang="en-US" sz="1800" b="0" i="1" smtClean="0">
                              <a:solidFill>
                                <a:srgbClr val="007E00"/>
                              </a:solidFill>
                              <a:latin typeface="Cambria Math" panose="02040503050406030204" pitchFamily="18" charset="0"/>
                            </a:rPr>
                            <m:t>𝜎</m:t>
                          </m:r>
                        </m:e>
                      </m:d>
                      <m:r>
                        <a:rPr lang="en-US" sz="1800" b="0" i="1" smtClean="0">
                          <a:solidFill>
                            <a:schemeClr val="tx1"/>
                          </a:solidFill>
                          <a:latin typeface="Cambria Math" panose="02040503050406030204" pitchFamily="18" charset="0"/>
                        </a:rPr>
                        <m:t>=</m:t>
                      </m:r>
                      <m:r>
                        <a:rPr lang="en-US" sz="1800" b="0" i="1" smtClean="0">
                          <a:solidFill>
                            <a:srgbClr val="FF9300"/>
                          </a:solidFill>
                          <a:latin typeface="Cambria Math" panose="02040503050406030204" pitchFamily="18" charset="0"/>
                        </a:rPr>
                        <m:t>𝜓</m:t>
                      </m:r>
                      <m:r>
                        <a:rPr lang="en-US" sz="1800" b="0" i="1" smtClean="0">
                          <a:solidFill>
                            <a:schemeClr val="tx1"/>
                          </a:solidFill>
                          <a:latin typeface="Cambria Math" panose="02040503050406030204" pitchFamily="18" charset="0"/>
                        </a:rPr>
                        <m:t>(</m:t>
                      </m:r>
                      <m:sSup>
                        <m:sSupPr>
                          <m:ctrlPr>
                            <a:rPr lang="en-US" sz="1800" i="1">
                              <a:solidFill>
                                <a:srgbClr val="0070C0"/>
                              </a:solidFill>
                              <a:latin typeface="Cambria Math" panose="02040503050406030204" pitchFamily="18" charset="0"/>
                            </a:rPr>
                          </m:ctrlPr>
                        </m:sSupPr>
                        <m:e>
                          <m:r>
                            <a:rPr lang="en-US" sz="1800" i="1">
                              <a:solidFill>
                                <a:srgbClr val="0070C0"/>
                              </a:solidFill>
                              <a:latin typeface="Cambria Math" panose="02040503050406030204" pitchFamily="18" charset="0"/>
                            </a:rPr>
                            <m:t>𝜃</m:t>
                          </m:r>
                        </m:e>
                        <m:sup>
                          <m:r>
                            <a:rPr lang="en-US" sz="1800" i="1">
                              <a:solidFill>
                                <a:srgbClr val="0070C0"/>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sSup>
                        <m:sSupPr>
                          <m:ctrlPr>
                            <a:rPr lang="en-US" sz="1800" i="1">
                              <a:solidFill>
                                <a:srgbClr val="09AD91"/>
                              </a:solidFill>
                              <a:latin typeface="Cambria Math" panose="02040503050406030204" pitchFamily="18" charset="0"/>
                            </a:rPr>
                          </m:ctrlPr>
                        </m:sSupPr>
                        <m:e>
                          <m:r>
                            <a:rPr lang="en-US" sz="1800" i="1">
                              <a:solidFill>
                                <a:srgbClr val="09AD91"/>
                              </a:solidFill>
                              <a:latin typeface="Cambria Math" panose="02040503050406030204" pitchFamily="18" charset="0"/>
                            </a:rPr>
                            <m:t>𝜎</m:t>
                          </m:r>
                        </m:e>
                        <m:sup>
                          <m:r>
                            <a:rPr lang="en-US" sz="1800" i="1">
                              <a:solidFill>
                                <a:srgbClr val="09AD9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oMath>
                  </m:oMathPara>
                </a14:m>
                <a:endParaRPr lang="en-US" sz="1800" dirty="0"/>
              </a:p>
            </p:txBody>
          </p:sp>
        </mc:Choice>
        <mc:Fallback>
          <p:sp>
            <p:nvSpPr>
              <p:cNvPr id="46" name="TextBox 45">
                <a:extLst>
                  <a:ext uri="{FF2B5EF4-FFF2-40B4-BE49-F238E27FC236}">
                    <a16:creationId xmlns:a16="http://schemas.microsoft.com/office/drawing/2014/main" id="{BE44E370-4C19-0D63-26FA-1616EC7641A1}"/>
                  </a:ext>
                </a:extLst>
              </p:cNvPr>
              <p:cNvSpPr txBox="1">
                <a:spLocks noRot="1" noChangeAspect="1" noMove="1" noResize="1" noEditPoints="1" noAdjustHandles="1" noChangeArrowheads="1" noChangeShapeType="1" noTextEdit="1"/>
              </p:cNvSpPr>
              <p:nvPr/>
            </p:nvSpPr>
            <p:spPr>
              <a:xfrm>
                <a:off x="1294746" y="4460382"/>
                <a:ext cx="2217326" cy="369332"/>
              </a:xfrm>
              <a:prstGeom prst="rect">
                <a:avLst/>
              </a:prstGeom>
              <a:blipFill>
                <a:blip r:embed="rId22"/>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360ECEDB-E24E-35FF-1735-6363F8DAA038}"/>
                  </a:ext>
                </a:extLst>
              </p:cNvPr>
              <p:cNvSpPr txBox="1"/>
              <p:nvPr/>
            </p:nvSpPr>
            <p:spPr>
              <a:xfrm>
                <a:off x="1462583" y="5472543"/>
                <a:ext cx="2881630" cy="37811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600" b="0" i="0" smtClean="0">
                          <a:solidFill>
                            <a:schemeClr val="tx1"/>
                          </a:solidFill>
                          <a:latin typeface="Cambria Math" panose="02040503050406030204" pitchFamily="18" charset="0"/>
                        </a:rPr>
                        <m:t>= </m:t>
                      </m:r>
                      <m:r>
                        <a:rPr lang="en-US" sz="1600" b="0" i="1" smtClean="0">
                          <a:latin typeface="Cambria Math" panose="02040503050406030204" pitchFamily="18" charset="0"/>
                        </a:rPr>
                        <m:t>∫</m:t>
                      </m:r>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i="1">
                              <a:solidFill>
                                <a:srgbClr val="FF9300"/>
                              </a:solidFill>
                              <a:latin typeface="Cambria Math" panose="02040503050406030204" pitchFamily="18" charset="0"/>
                            </a:rPr>
                            <m:t>𝜓</m:t>
                          </m:r>
                          <m:d>
                            <m:dPr>
                              <m:ctrlPr>
                                <a:rPr lang="en-US" sz="1600" i="1">
                                  <a:solidFill>
                                    <a:srgbClr val="FF9300"/>
                                  </a:solidFill>
                                  <a:latin typeface="Cambria Math" panose="02040503050406030204" pitchFamily="18" charset="0"/>
                                </a:rPr>
                              </m:ctrlPr>
                            </m:dPr>
                            <m:e>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e>
                      </m:d>
                      <m:r>
                        <a:rPr lang="en-US" sz="1600" b="0" i="1" smtClean="0">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𝐽</m:t>
                          </m:r>
                        </m:e>
                        <m:sub>
                          <m:r>
                            <a:rPr lang="en-US" sz="1600" b="0" i="1" smtClean="0">
                              <a:solidFill>
                                <a:srgbClr val="FF0000"/>
                              </a:solidFill>
                              <a:latin typeface="Cambria Math" panose="02040503050406030204" pitchFamily="18" charset="0"/>
                            </a:rPr>
                            <m:t>𝜓</m:t>
                          </m:r>
                        </m:sub>
                      </m:sSub>
                      <m:r>
                        <a:rPr lang="en-US" sz="1600" i="1">
                          <a:latin typeface="Cambria Math" panose="02040503050406030204" pitchFamily="18" charset="0"/>
                        </a:rPr>
                        <m:t>𝑑</m:t>
                      </m:r>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r>
                        <a:rPr lang="en-US" sz="1600" i="1">
                          <a:latin typeface="Cambria Math" panose="02040503050406030204" pitchFamily="18" charset="0"/>
                        </a:rPr>
                        <m:t>𝑑</m:t>
                      </m:r>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oMath>
                  </m:oMathPara>
                </a14:m>
                <a:endParaRPr lang="en-US" sz="1600" dirty="0"/>
              </a:p>
            </p:txBody>
          </p:sp>
        </mc:Choice>
        <mc:Fallback>
          <p:sp>
            <p:nvSpPr>
              <p:cNvPr id="47" name="TextBox 46">
                <a:extLst>
                  <a:ext uri="{FF2B5EF4-FFF2-40B4-BE49-F238E27FC236}">
                    <a16:creationId xmlns:a16="http://schemas.microsoft.com/office/drawing/2014/main" id="{360ECEDB-E24E-35FF-1735-6363F8DAA038}"/>
                  </a:ext>
                </a:extLst>
              </p:cNvPr>
              <p:cNvSpPr txBox="1">
                <a:spLocks noRot="1" noChangeAspect="1" noMove="1" noResize="1" noEditPoints="1" noAdjustHandles="1" noChangeArrowheads="1" noChangeShapeType="1" noTextEdit="1"/>
              </p:cNvSpPr>
              <p:nvPr/>
            </p:nvSpPr>
            <p:spPr>
              <a:xfrm>
                <a:off x="1462583" y="5472543"/>
                <a:ext cx="2881630" cy="378117"/>
              </a:xfrm>
              <a:prstGeom prst="rect">
                <a:avLst/>
              </a:prstGeom>
              <a:blipFill>
                <a:blip r:embed="rId23"/>
                <a:stretch>
                  <a:fillRect b="-10000"/>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A149FD29-5EAF-509E-B3D1-CA48AE7352BF}"/>
              </a:ext>
            </a:extLst>
          </p:cNvPr>
          <p:cNvSpPr/>
          <p:nvPr/>
        </p:nvSpPr>
        <p:spPr bwMode="auto">
          <a:xfrm>
            <a:off x="570484" y="4910227"/>
            <a:ext cx="3665850" cy="108545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Tree>
    <p:extLst>
      <p:ext uri="{BB962C8B-B14F-4D97-AF65-F5344CB8AC3E}">
        <p14:creationId xmlns:p14="http://schemas.microsoft.com/office/powerpoint/2010/main" val="3087344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2" name="Rectangle 1127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8C721FB-CB63-AFF6-FCA2-E44B7E9D05C1}"/>
              </a:ext>
            </a:extLst>
          </p:cNvPr>
          <p:cNvSpPr/>
          <p:nvPr/>
        </p:nvSpPr>
        <p:spPr bwMode="auto">
          <a:xfrm>
            <a:off x="-2287" y="-42715"/>
            <a:ext cx="9144000" cy="2569354"/>
          </a:xfrm>
          <a:prstGeom prst="rect">
            <a:avLst/>
          </a:prstGeom>
          <a:solidFill>
            <a:srgbClr val="E7AA7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5" name="Picture 2" descr="Artist's Concept of the SuperCam Instrument for Mars 2020 Rover – NASA Mars  Exploration">
            <a:extLst>
              <a:ext uri="{FF2B5EF4-FFF2-40B4-BE49-F238E27FC236}">
                <a16:creationId xmlns:a16="http://schemas.microsoft.com/office/drawing/2014/main" id="{26402D20-47C4-4286-EDA6-08159FB04C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77" b="273"/>
          <a:stretch/>
        </p:blipFill>
        <p:spPr bwMode="auto">
          <a:xfrm>
            <a:off x="-309822" y="2511141"/>
            <a:ext cx="9513969" cy="6369388"/>
          </a:xfrm>
          <a:prstGeom prst="rect">
            <a:avLst/>
          </a:prstGeom>
          <a:noFill/>
          <a:extLst>
            <a:ext uri="{909E8E84-426E-40DD-AFC4-6F175D3DCCD1}">
              <a14:hiddenFill xmlns:a14="http://schemas.microsoft.com/office/drawing/2010/main">
                <a:solidFill>
                  <a:srgbClr val="FFFFFF"/>
                </a:solidFill>
              </a14:hiddenFill>
            </a:ext>
          </a:extLst>
        </p:spPr>
      </p:pic>
      <p:sp>
        <p:nvSpPr>
          <p:cNvPr id="11274" name="Rectangle 1127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6" name="Rectangle 2">
            <a:extLst>
              <a:ext uri="{FF2B5EF4-FFF2-40B4-BE49-F238E27FC236}">
                <a16:creationId xmlns:a16="http://schemas.microsoft.com/office/drawing/2014/main" id="{E0094E0B-2311-A007-52F7-A66186E52F28}"/>
              </a:ext>
            </a:extLst>
          </p:cNvPr>
          <p:cNvSpPr>
            <a:spLocks noGrp="1" noChangeArrowheads="1"/>
          </p:cNvSpPr>
          <p:nvPr>
            <p:ph type="ctrTitle"/>
          </p:nvPr>
        </p:nvSpPr>
        <p:spPr>
          <a:xfrm>
            <a:off x="1011018" y="341632"/>
            <a:ext cx="7543800" cy="1611738"/>
          </a:xfrm>
          <a:effectLst>
            <a:outerShdw blurRad="50800" dist="38100" dir="2700000" algn="tl" rotWithShape="0">
              <a:prstClr val="black">
                <a:alpha val="40000"/>
              </a:prstClr>
            </a:outerShdw>
          </a:effectLst>
        </p:spPr>
        <p:txBody>
          <a:bodyPr>
            <a:normAutofit/>
          </a:bodyPr>
          <a:lstStyle/>
          <a:p>
            <a:r>
              <a:rPr lang="en-US" altLang="en-US" sz="4500" dirty="0">
                <a:solidFill>
                  <a:schemeClr val="tx1"/>
                </a:solidFill>
              </a:rPr>
              <a:t>Charting a Harsh </a:t>
            </a:r>
            <a:br>
              <a:rPr lang="en-US" altLang="en-US" sz="4500" dirty="0">
                <a:solidFill>
                  <a:schemeClr val="tx1"/>
                </a:solidFill>
              </a:rPr>
            </a:br>
            <a:r>
              <a:rPr lang="en-US" altLang="en-US" sz="4500" dirty="0">
                <a:solidFill>
                  <a:schemeClr val="tx1"/>
                </a:solidFill>
              </a:rPr>
              <a:t>Bayesian Landscape</a:t>
            </a:r>
            <a:endParaRPr lang="en-US" altLang="en-US" sz="4500" dirty="0">
              <a:solidFill>
                <a:schemeClr val="tx1"/>
              </a:solidFill>
              <a:highlight>
                <a:srgbClr val="FFFF00"/>
              </a:highlight>
            </a:endParaRPr>
          </a:p>
        </p:txBody>
      </p:sp>
      <p:pic>
        <p:nvPicPr>
          <p:cNvPr id="8" name="Picture 7" descr="A close-up of a rock&#10;&#10;Description automatically generated">
            <a:extLst>
              <a:ext uri="{FF2B5EF4-FFF2-40B4-BE49-F238E27FC236}">
                <a16:creationId xmlns:a16="http://schemas.microsoft.com/office/drawing/2014/main" id="{31C3B72A-5B5A-3968-BFF5-79CF90A5E82F}"/>
              </a:ext>
            </a:extLst>
          </p:cNvPr>
          <p:cNvPicPr>
            <a:picLocks noChangeAspect="1"/>
          </p:cNvPicPr>
          <p:nvPr/>
        </p:nvPicPr>
        <p:blipFill rotWithShape="1">
          <a:blip r:embed="rId4"/>
          <a:srcRect r="26221"/>
          <a:stretch/>
        </p:blipFill>
        <p:spPr>
          <a:xfrm>
            <a:off x="6157527" y="3081294"/>
            <a:ext cx="2804856" cy="2579672"/>
          </a:xfrm>
          <a:prstGeom prst="triangle">
            <a:avLst/>
          </a:prstGeom>
          <a:ln w="12700">
            <a:solidFill>
              <a:schemeClr val="tx1"/>
            </a:solidFill>
          </a:ln>
          <a:effectLst>
            <a:glow rad="101600">
              <a:srgbClr val="1DB41C"/>
            </a:glow>
          </a:effectLst>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8ECFFDA-1BDA-1B92-3017-DB4E0FF996B6}"/>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𝑆𝑖</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oMath>
                  </m:oMathPara>
                </a14:m>
                <a:endParaRPr lang="en-US" sz="2000" dirty="0">
                  <a:solidFill>
                    <a:schemeClr val="tx1"/>
                  </a:solidFill>
                  <a:effectLst>
                    <a:glow rad="63500">
                      <a:srgbClr val="1DB41C">
                        <a:alpha val="40000"/>
                      </a:srgbClr>
                    </a:glow>
                  </a:effectLst>
                </a:endParaRPr>
              </a:p>
            </p:txBody>
          </p:sp>
        </mc:Choice>
        <mc:Fallback>
          <p:sp>
            <p:nvSpPr>
              <p:cNvPr id="9" name="TextBox 8">
                <a:extLst>
                  <a:ext uri="{FF2B5EF4-FFF2-40B4-BE49-F238E27FC236}">
                    <a16:creationId xmlns:a16="http://schemas.microsoft.com/office/drawing/2014/main" id="{B8ECFFDA-1BDA-1B92-3017-DB4E0FF996B6}"/>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5"/>
                <a:stretch>
                  <a:fillRect l="-13043" t="-4000" r="-8696"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6C81000-2A54-242C-6DA1-EAD22DB2051F}"/>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𝑇𝑖</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oMath>
                  </m:oMathPara>
                </a14:m>
                <a:endParaRPr lang="en-US" sz="2000" dirty="0">
                  <a:solidFill>
                    <a:schemeClr val="tx1"/>
                  </a:solidFill>
                  <a:effectLst>
                    <a:glow rad="63500">
                      <a:srgbClr val="1DB41C">
                        <a:alpha val="40000"/>
                      </a:srgbClr>
                    </a:glow>
                  </a:effectLst>
                </a:endParaRPr>
              </a:p>
            </p:txBody>
          </p:sp>
        </mc:Choice>
        <mc:Fallback>
          <p:sp>
            <p:nvSpPr>
              <p:cNvPr id="10" name="TextBox 9">
                <a:extLst>
                  <a:ext uri="{FF2B5EF4-FFF2-40B4-BE49-F238E27FC236}">
                    <a16:creationId xmlns:a16="http://schemas.microsoft.com/office/drawing/2014/main" id="{06C81000-2A54-242C-6DA1-EAD22DB2051F}"/>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6"/>
                <a:stretch>
                  <a:fillRect l="-12500" t="-3846" r="-6250" b="-1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58FEAD8-4FA0-A63C-8DC7-0D9F8263B001}"/>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𝐴</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𝑙</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3</m:t>
                          </m:r>
                        </m:sub>
                      </m:sSub>
                    </m:oMath>
                  </m:oMathPara>
                </a14:m>
                <a:endParaRPr lang="en-US" sz="2000" dirty="0">
                  <a:solidFill>
                    <a:schemeClr val="tx1"/>
                  </a:solidFill>
                  <a:effectLst>
                    <a:glow rad="63500">
                      <a:srgbClr val="1DB41C">
                        <a:alpha val="40000"/>
                      </a:srgbClr>
                    </a:glow>
                  </a:effectLst>
                </a:endParaRPr>
              </a:p>
            </p:txBody>
          </p:sp>
        </mc:Choice>
        <mc:Fallback>
          <p:sp>
            <p:nvSpPr>
              <p:cNvPr id="11" name="TextBox 10">
                <a:extLst>
                  <a:ext uri="{FF2B5EF4-FFF2-40B4-BE49-F238E27FC236}">
                    <a16:creationId xmlns:a16="http://schemas.microsoft.com/office/drawing/2014/main" id="{E58FEAD8-4FA0-A63C-8DC7-0D9F8263B001}"/>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7"/>
                <a:stretch>
                  <a:fillRect l="-10526" t="-7692" r="-7018" b="-15385"/>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F9E71D75-5B33-BE4C-0102-67658F0F239F}"/>
              </a:ext>
            </a:extLst>
          </p:cNvPr>
          <p:cNvCxnSpPr/>
          <p:nvPr/>
        </p:nvCxnSpPr>
        <p:spPr bwMode="auto">
          <a:xfrm>
            <a:off x="7584898" y="3065603"/>
            <a:ext cx="575647" cy="134797"/>
          </a:xfrm>
          <a:prstGeom prst="line">
            <a:avLst/>
          </a:prstGeom>
          <a:solidFill>
            <a:schemeClr val="accent1"/>
          </a:solidFill>
          <a:ln w="19050" cap="flat" cmpd="sng" algn="ctr">
            <a:solidFill>
              <a:srgbClr val="1DB41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4FD62EF6-6CBD-596B-E154-BCE95F6948A1}"/>
              </a:ext>
            </a:extLst>
          </p:cNvPr>
          <p:cNvCxnSpPr/>
          <p:nvPr/>
        </p:nvCxnSpPr>
        <p:spPr bwMode="auto">
          <a:xfrm flipH="1" flipV="1">
            <a:off x="8619539" y="3655589"/>
            <a:ext cx="392731" cy="2000864"/>
          </a:xfrm>
          <a:prstGeom prst="line">
            <a:avLst/>
          </a:prstGeom>
          <a:solidFill>
            <a:schemeClr val="accent1"/>
          </a:solidFill>
          <a:ln w="19050" cap="flat" cmpd="sng" algn="ctr">
            <a:solidFill>
              <a:srgbClr val="1DB41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DE2091EA-38DB-EAEC-C515-963F541A2410}"/>
              </a:ext>
            </a:extLst>
          </p:cNvPr>
          <p:cNvCxnSpPr/>
          <p:nvPr/>
        </p:nvCxnSpPr>
        <p:spPr bwMode="auto">
          <a:xfrm flipH="1" flipV="1">
            <a:off x="8160545" y="3190410"/>
            <a:ext cx="458994" cy="467191"/>
          </a:xfrm>
          <a:prstGeom prst="line">
            <a:avLst/>
          </a:prstGeom>
          <a:solidFill>
            <a:schemeClr val="accent1"/>
          </a:solidFill>
          <a:ln w="19050" cap="flat" cmpd="sng" algn="ctr">
            <a:solidFill>
              <a:srgbClr val="1DB41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1E96516-7601-AB5F-B89F-EDC7C8742E81}"/>
                  </a:ext>
                </a:extLst>
              </p:cNvPr>
              <p:cNvSpPr txBox="1"/>
              <p:nvPr/>
            </p:nvSpPr>
            <p:spPr>
              <a:xfrm>
                <a:off x="7369999" y="4372003"/>
                <a:ext cx="4664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effectLst>
                            <a:glow rad="63500">
                              <a:srgbClr val="1DB41C">
                                <a:alpha val="40000"/>
                              </a:srgbClr>
                            </a:glow>
                          </a:effectLst>
                          <a:latin typeface="Cambria Math" panose="02040503050406030204" pitchFamily="18" charset="0"/>
                        </a:rPr>
                        <m:t>𝑦</m:t>
                      </m:r>
                    </m:oMath>
                  </m:oMathPara>
                </a14:m>
                <a:endParaRPr lang="en-US" sz="4400" dirty="0">
                  <a:solidFill>
                    <a:schemeClr val="tx1"/>
                  </a:solidFill>
                  <a:effectLst>
                    <a:glow rad="63500">
                      <a:srgbClr val="1DB41C">
                        <a:alpha val="40000"/>
                      </a:srgbClr>
                    </a:glow>
                  </a:effectLst>
                </a:endParaRPr>
              </a:p>
            </p:txBody>
          </p:sp>
        </mc:Choice>
        <mc:Fallback>
          <p:sp>
            <p:nvSpPr>
              <p:cNvPr id="2" name="TextBox 1">
                <a:extLst>
                  <a:ext uri="{FF2B5EF4-FFF2-40B4-BE49-F238E27FC236}">
                    <a16:creationId xmlns:a16="http://schemas.microsoft.com/office/drawing/2014/main" id="{71E96516-7601-AB5F-B89F-EDC7C8742E81}"/>
                  </a:ext>
                </a:extLst>
              </p:cNvPr>
              <p:cNvSpPr txBox="1">
                <a:spLocks noRot="1" noChangeAspect="1" noMove="1" noResize="1" noEditPoints="1" noAdjustHandles="1" noChangeArrowheads="1" noChangeShapeType="1" noTextEdit="1"/>
              </p:cNvSpPr>
              <p:nvPr/>
            </p:nvSpPr>
            <p:spPr>
              <a:xfrm>
                <a:off x="7369999" y="4372003"/>
                <a:ext cx="466474" cy="677108"/>
              </a:xfrm>
              <a:prstGeom prst="rect">
                <a:avLst/>
              </a:prstGeom>
              <a:blipFill>
                <a:blip r:embed="rId8"/>
                <a:stretch>
                  <a:fillRect l="-36842" r="-31579" b="-27778"/>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DE83EC1-CB29-DE14-F782-CE7E7DAC8188}"/>
              </a:ext>
            </a:extLst>
          </p:cNvPr>
          <p:cNvPicPr>
            <a:picLocks noChangeAspect="1"/>
          </p:cNvPicPr>
          <p:nvPr/>
        </p:nvPicPr>
        <p:blipFill rotWithShape="1">
          <a:blip r:embed="rId9"/>
          <a:srcRect l="1" r="68517"/>
          <a:stretch/>
        </p:blipFill>
        <p:spPr>
          <a:xfrm>
            <a:off x="306532" y="3996558"/>
            <a:ext cx="2446867" cy="935905"/>
          </a:xfrm>
          <a:prstGeom prst="rect">
            <a:avLst/>
          </a:prstGeom>
          <a:effectLst>
            <a:glow rad="101600">
              <a:schemeClr val="accent1">
                <a:satMod val="175000"/>
                <a:alpha val="40000"/>
              </a:schemeClr>
            </a:glow>
          </a:effectLst>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EB6BA5B-1E53-290F-D771-B9735130A8D3}"/>
                  </a:ext>
                </a:extLst>
              </p:cNvPr>
              <p:cNvSpPr txBox="1"/>
              <p:nvPr/>
            </p:nvSpPr>
            <p:spPr>
              <a:xfrm>
                <a:off x="505326" y="3723521"/>
                <a:ext cx="23807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𝜉</m:t>
                      </m:r>
                    </m:oMath>
                  </m:oMathPara>
                </a14:m>
                <a:endParaRPr lang="en-US" dirty="0">
                  <a:solidFill>
                    <a:srgbClr val="FF0000"/>
                  </a:solidFill>
                </a:endParaRPr>
              </a:p>
            </p:txBody>
          </p:sp>
        </mc:Choice>
        <mc:Fallback>
          <p:sp>
            <p:nvSpPr>
              <p:cNvPr id="19" name="TextBox 18">
                <a:extLst>
                  <a:ext uri="{FF2B5EF4-FFF2-40B4-BE49-F238E27FC236}">
                    <a16:creationId xmlns:a16="http://schemas.microsoft.com/office/drawing/2014/main" id="{6EB6BA5B-1E53-290F-D771-B9735130A8D3}"/>
                  </a:ext>
                </a:extLst>
              </p:cNvPr>
              <p:cNvSpPr txBox="1">
                <a:spLocks noRot="1" noChangeAspect="1" noMove="1" noResize="1" noEditPoints="1" noAdjustHandles="1" noChangeArrowheads="1" noChangeShapeType="1" noTextEdit="1"/>
              </p:cNvSpPr>
              <p:nvPr/>
            </p:nvSpPr>
            <p:spPr>
              <a:xfrm>
                <a:off x="505326" y="3723521"/>
                <a:ext cx="238079" cy="369332"/>
              </a:xfrm>
              <a:prstGeom prst="rect">
                <a:avLst/>
              </a:prstGeom>
              <a:blipFill>
                <a:blip r:embed="rId10"/>
                <a:stretch>
                  <a:fillRect l="-40000" t="-3333" r="-35000" b="-3000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E0CC685-FB9E-E25B-8FEE-266A71ED8B55}"/>
              </a:ext>
            </a:extLst>
          </p:cNvPr>
          <p:cNvSpPr txBox="1"/>
          <p:nvPr/>
        </p:nvSpPr>
        <p:spPr>
          <a:xfrm>
            <a:off x="7267073" y="6481247"/>
            <a:ext cx="1609736" cy="276999"/>
          </a:xfrm>
          <a:prstGeom prst="rect">
            <a:avLst/>
          </a:prstGeom>
          <a:noFill/>
        </p:spPr>
        <p:txBody>
          <a:bodyPr wrap="none" rtlCol="0">
            <a:spAutoFit/>
          </a:bodyPr>
          <a:lstStyle/>
          <a:p>
            <a:r>
              <a:rPr lang="en-US" sz="1200" dirty="0">
                <a:solidFill>
                  <a:schemeClr val="bg1"/>
                </a:solidFill>
                <a:latin typeface="+mn-lt"/>
              </a:rPr>
              <a:t>Graphic credit: LANL</a:t>
            </a:r>
          </a:p>
        </p:txBody>
      </p:sp>
      <p:sp>
        <p:nvSpPr>
          <p:cNvPr id="23" name="Rectangle 3">
            <a:extLst>
              <a:ext uri="{FF2B5EF4-FFF2-40B4-BE49-F238E27FC236}">
                <a16:creationId xmlns:a16="http://schemas.microsoft.com/office/drawing/2014/main" id="{97C418D6-03A9-514B-7586-77664458B7E6}"/>
              </a:ext>
            </a:extLst>
          </p:cNvPr>
          <p:cNvSpPr>
            <a:spLocks noGrp="1" noChangeArrowheads="1"/>
          </p:cNvSpPr>
          <p:nvPr>
            <p:ph type="subTitle" idx="1"/>
          </p:nvPr>
        </p:nvSpPr>
        <p:spPr>
          <a:xfrm>
            <a:off x="1011018" y="2030860"/>
            <a:ext cx="7543800" cy="1282707"/>
          </a:xfrm>
          <a:effectLst>
            <a:outerShdw blurRad="50800" dist="38100" dir="2700000" algn="tl" rotWithShape="0">
              <a:prstClr val="black">
                <a:alpha val="40000"/>
              </a:prstClr>
            </a:outerShdw>
          </a:effectLst>
        </p:spPr>
        <p:txBody>
          <a:bodyPr>
            <a:normAutofit fontScale="85000" lnSpcReduction="20000"/>
          </a:bodyPr>
          <a:lstStyle/>
          <a:p>
            <a:pPr>
              <a:lnSpc>
                <a:spcPct val="90000"/>
              </a:lnSpc>
              <a:spcBef>
                <a:spcPts val="600"/>
              </a:spcBef>
            </a:pPr>
            <a:r>
              <a:rPr lang="en-US" altLang="en-US" sz="2500" dirty="0"/>
              <a:t>Andrew Arnold</a:t>
            </a:r>
          </a:p>
          <a:p>
            <a:pPr>
              <a:lnSpc>
                <a:spcPct val="90000"/>
              </a:lnSpc>
              <a:spcBef>
                <a:spcPts val="600"/>
              </a:spcBef>
            </a:pPr>
            <a:r>
              <a:rPr lang="en-US" altLang="en-US" sz="2500" dirty="0"/>
              <a:t>University of Arizona</a:t>
            </a:r>
          </a:p>
          <a:p>
            <a:pPr>
              <a:lnSpc>
                <a:spcPct val="90000"/>
              </a:lnSpc>
              <a:spcBef>
                <a:spcPts val="600"/>
              </a:spcBef>
            </a:pPr>
            <a:r>
              <a:rPr lang="en-US" altLang="en-US" sz="2500" dirty="0"/>
              <a:t>Advised by Natalie Klein &amp; Casey Gibson</a:t>
            </a:r>
          </a:p>
          <a:p>
            <a:pPr>
              <a:lnSpc>
                <a:spcPct val="90000"/>
              </a:lnSpc>
              <a:spcBef>
                <a:spcPts val="600"/>
              </a:spcBef>
            </a:pPr>
            <a:r>
              <a:rPr lang="en-US" altLang="en-US" sz="2500" dirty="0"/>
              <a:t>Wednesday, Aug 2, 2023</a:t>
            </a:r>
          </a:p>
        </p:txBody>
      </p:sp>
    </p:spTree>
    <p:extLst>
      <p:ext uri="{BB962C8B-B14F-4D97-AF65-F5344CB8AC3E}">
        <p14:creationId xmlns:p14="http://schemas.microsoft.com/office/powerpoint/2010/main" val="2972705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ight Arrow 25">
            <a:extLst>
              <a:ext uri="{FF2B5EF4-FFF2-40B4-BE49-F238E27FC236}">
                <a16:creationId xmlns:a16="http://schemas.microsoft.com/office/drawing/2014/main" id="{7AF075D2-B721-1CBD-4FDD-0AD37DFED9ED}"/>
              </a:ext>
            </a:extLst>
          </p:cNvPr>
          <p:cNvSpPr/>
          <p:nvPr/>
        </p:nvSpPr>
        <p:spPr bwMode="auto">
          <a:xfrm rot="10800000">
            <a:off x="3242904" y="4224485"/>
            <a:ext cx="2551126" cy="169863"/>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8" name="Right Arrow 27">
            <a:extLst>
              <a:ext uri="{FF2B5EF4-FFF2-40B4-BE49-F238E27FC236}">
                <a16:creationId xmlns:a16="http://schemas.microsoft.com/office/drawing/2014/main" id="{935812B7-0E9F-3B52-07FD-D9BEFB0056AC}"/>
              </a:ext>
            </a:extLst>
          </p:cNvPr>
          <p:cNvSpPr/>
          <p:nvPr/>
        </p:nvSpPr>
        <p:spPr bwMode="auto">
          <a:xfrm rot="10800000">
            <a:off x="3270622" y="5903765"/>
            <a:ext cx="2551127" cy="169865"/>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8" name="2-hmc_precision-OK.mp4">
            <a:hlinkClick r:id="" action="ppaction://media"/>
            <a:extLst>
              <a:ext uri="{FF2B5EF4-FFF2-40B4-BE49-F238E27FC236}">
                <a16:creationId xmlns:a16="http://schemas.microsoft.com/office/drawing/2014/main" id="{62DE46B0-FCD6-6492-0E99-D0DA630BE8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74862" y="1533163"/>
            <a:ext cx="2094390" cy="2094390"/>
          </a:xfrm>
          <a:prstGeom prst="rect">
            <a:avLst/>
          </a:prstGeom>
        </p:spPr>
      </p:pic>
      <p:pic>
        <p:nvPicPr>
          <p:cNvPr id="2" name="Picture 1">
            <a:extLst>
              <a:ext uri="{FF2B5EF4-FFF2-40B4-BE49-F238E27FC236}">
                <a16:creationId xmlns:a16="http://schemas.microsoft.com/office/drawing/2014/main" id="{D0A3E93E-0DEC-503D-C259-ECB63B3B3535}"/>
              </a:ext>
            </a:extLst>
          </p:cNvPr>
          <p:cNvPicPr>
            <a:picLocks noChangeAspect="1"/>
          </p:cNvPicPr>
          <p:nvPr/>
        </p:nvPicPr>
        <p:blipFill>
          <a:blip r:embed="rId6"/>
          <a:stretch>
            <a:fillRect/>
          </a:stretch>
        </p:blipFill>
        <p:spPr>
          <a:xfrm>
            <a:off x="2490998" y="1614882"/>
            <a:ext cx="1905322" cy="1938078"/>
          </a:xfrm>
          <a:prstGeom prst="rect">
            <a:avLst/>
          </a:prstGeom>
        </p:spPr>
      </p:pic>
      <p:pic>
        <p:nvPicPr>
          <p:cNvPr id="14" name="Picture 13" descr="A colorful lines with a letter m&#10;&#10;Description automatically generated">
            <a:extLst>
              <a:ext uri="{FF2B5EF4-FFF2-40B4-BE49-F238E27FC236}">
                <a16:creationId xmlns:a16="http://schemas.microsoft.com/office/drawing/2014/main" id="{2799CBF3-35BB-182F-6AA1-38F666CC99A2}"/>
              </a:ext>
            </a:extLst>
          </p:cNvPr>
          <p:cNvPicPr>
            <a:picLocks noChangeAspect="1"/>
          </p:cNvPicPr>
          <p:nvPr/>
        </p:nvPicPr>
        <p:blipFill>
          <a:blip r:embed="rId7"/>
          <a:stretch>
            <a:fillRect/>
          </a:stretch>
        </p:blipFill>
        <p:spPr>
          <a:xfrm>
            <a:off x="500552" y="1650808"/>
            <a:ext cx="1881809" cy="1795559"/>
          </a:xfrm>
          <a:prstGeom prst="rect">
            <a:avLst/>
          </a:prstGeom>
        </p:spPr>
      </p:pic>
      <p:pic>
        <p:nvPicPr>
          <p:cNvPr id="3" name="Picture 2">
            <a:extLst>
              <a:ext uri="{FF2B5EF4-FFF2-40B4-BE49-F238E27FC236}">
                <a16:creationId xmlns:a16="http://schemas.microsoft.com/office/drawing/2014/main" id="{F14495AF-9BF2-0AD8-BC97-F771A172D665}"/>
              </a:ext>
            </a:extLst>
          </p:cNvPr>
          <p:cNvPicPr>
            <a:picLocks noChangeAspect="1"/>
          </p:cNvPicPr>
          <p:nvPr/>
        </p:nvPicPr>
        <p:blipFill>
          <a:blip r:embed="rId8"/>
          <a:stretch>
            <a:fillRect/>
          </a:stretch>
        </p:blipFill>
        <p:spPr>
          <a:xfrm>
            <a:off x="402463" y="1512109"/>
            <a:ext cx="2070427" cy="2100126"/>
          </a:xfrm>
          <a:prstGeom prst="rect">
            <a:avLst/>
          </a:prstGeom>
        </p:spPr>
      </p:pic>
      <p:sp>
        <p:nvSpPr>
          <p:cNvPr id="10241" name="Rounded Rectangle 10240">
            <a:extLst>
              <a:ext uri="{FF2B5EF4-FFF2-40B4-BE49-F238E27FC236}">
                <a16:creationId xmlns:a16="http://schemas.microsoft.com/office/drawing/2014/main" id="{FCCC09C2-7923-9DDD-1986-32FE8F94236C}"/>
              </a:ext>
            </a:extLst>
          </p:cNvPr>
          <p:cNvSpPr/>
          <p:nvPr/>
        </p:nvSpPr>
        <p:spPr bwMode="auto">
          <a:xfrm>
            <a:off x="5232399" y="4232776"/>
            <a:ext cx="3863013" cy="1856740"/>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88BEB86-6399-6B8E-1722-9CB688F15E20}"/>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24" name="TextBox 23">
                <a:extLst>
                  <a:ext uri="{FF2B5EF4-FFF2-40B4-BE49-F238E27FC236}">
                    <a16:creationId xmlns:a16="http://schemas.microsoft.com/office/drawing/2014/main" id="{788BEB86-6399-6B8E-1722-9CB688F15E20}"/>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9"/>
                <a:stretch>
                  <a:fillRect r="-6897" b="-625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6FECEE09-B803-6FAF-A125-246024F090C3}"/>
              </a:ext>
            </a:extLst>
          </p:cNvPr>
          <p:cNvCxnSpPr>
            <a:stCxn id="14"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10"/>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11"/>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12"/>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13"/>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14"/>
                <a:stretch>
                  <a:fillRect t="-108333" b="-156667"/>
                </a:stretch>
              </a:blipFill>
            </p:spPr>
            <p:txBody>
              <a:bodyPr/>
              <a:lstStyle/>
              <a:p>
                <a:r>
                  <a:rPr lang="en-US">
                    <a:noFill/>
                  </a:rPr>
                  <a:t> </a:t>
                </a:r>
              </a:p>
            </p:txBody>
          </p:sp>
        </mc:Fallback>
      </mc:AlternateContent>
      <p:sp>
        <p:nvSpPr>
          <p:cNvPr id="10246" name="TextBox 10245">
            <a:extLst>
              <a:ext uri="{FF2B5EF4-FFF2-40B4-BE49-F238E27FC236}">
                <a16:creationId xmlns:a16="http://schemas.microsoft.com/office/drawing/2014/main" id="{750A5AF6-6A78-E191-D0B2-2A8E02EF09CE}"/>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10252" name="TextBox 10251">
            <a:extLst>
              <a:ext uri="{FF2B5EF4-FFF2-40B4-BE49-F238E27FC236}">
                <a16:creationId xmlns:a16="http://schemas.microsoft.com/office/drawing/2014/main" id="{F2A21762-EC83-ECAA-158F-A77C2943EA06}"/>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cxnSp>
        <p:nvCxnSpPr>
          <p:cNvPr id="30" name="Straight Arrow Connector 29">
            <a:extLst>
              <a:ext uri="{FF2B5EF4-FFF2-40B4-BE49-F238E27FC236}">
                <a16:creationId xmlns:a16="http://schemas.microsoft.com/office/drawing/2014/main" id="{63357DC3-B9DE-3EDD-93BB-1F19A2F413C6}"/>
              </a:ext>
            </a:extLst>
          </p:cNvPr>
          <p:cNvCxnSpPr>
            <a:cxnSpLocks/>
          </p:cNvCxnSpPr>
          <p:nvPr/>
        </p:nvCxnSpPr>
        <p:spPr bwMode="auto">
          <a:xfrm>
            <a:off x="500552" y="2572652"/>
            <a:ext cx="610385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8F0E592-933C-66DF-4D76-CE64B2E4A177}"/>
                  </a:ext>
                </a:extLst>
              </p:cNvPr>
              <p:cNvSpPr txBox="1"/>
              <p:nvPr/>
            </p:nvSpPr>
            <p:spPr>
              <a:xfrm>
                <a:off x="6560608" y="2423918"/>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61" name="TextBox 60">
                <a:extLst>
                  <a:ext uri="{FF2B5EF4-FFF2-40B4-BE49-F238E27FC236}">
                    <a16:creationId xmlns:a16="http://schemas.microsoft.com/office/drawing/2014/main" id="{C8F0E592-933C-66DF-4D76-CE64B2E4A177}"/>
                  </a:ext>
                </a:extLst>
              </p:cNvPr>
              <p:cNvSpPr txBox="1">
                <a:spLocks noRot="1" noChangeAspect="1" noMove="1" noResize="1" noEditPoints="1" noAdjustHandles="1" noChangeArrowheads="1" noChangeShapeType="1" noTextEdit="1"/>
              </p:cNvSpPr>
              <p:nvPr/>
            </p:nvSpPr>
            <p:spPr>
              <a:xfrm>
                <a:off x="6560608" y="2423918"/>
                <a:ext cx="36094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1F8AFC-D068-8DC3-951A-E83EFAF1AAA2}"/>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6" name="TextBox 5">
                <a:extLst>
                  <a:ext uri="{FF2B5EF4-FFF2-40B4-BE49-F238E27FC236}">
                    <a16:creationId xmlns:a16="http://schemas.microsoft.com/office/drawing/2014/main" id="{3C1F8AFC-D068-8DC3-951A-E83EFAF1AAA2}"/>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6"/>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80AB81-9DF5-7694-B9D7-08E03B49DC11}"/>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3EA1B0A-71F6-4D75-D6B6-3E76CC2AA8C1}"/>
                  </a:ext>
                </a:extLst>
              </p:cNvPr>
              <p:cNvSpPr txBox="1"/>
              <p:nvPr/>
            </p:nvSpPr>
            <p:spPr>
              <a:xfrm>
                <a:off x="5448590" y="5259340"/>
                <a:ext cx="4214927" cy="64793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sSup>
                            <m:sSupPr>
                              <m:ctrlPr>
                                <a:rPr lang="en-US" sz="1600" b="0" i="1" smtClean="0">
                                  <a:solidFill>
                                    <a:srgbClr val="09AD91"/>
                                  </a:solidFill>
                                  <a:latin typeface="Cambria Math" panose="02040503050406030204" pitchFamily="18" charset="0"/>
                                </a:rPr>
                              </m:ctrlPr>
                            </m:sSupPr>
                            <m:e>
                              <m:r>
                                <a:rPr lang="en-US" sz="1600" b="0" i="1" smtClean="0">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d>
                            <m:dPr>
                              <m:begChr m:val="|"/>
                              <m:endChr m:val="|"/>
                              <m:ctrlPr>
                                <a:rPr lang="en-US" sz="1600" i="1">
                                  <a:latin typeface="Cambria Math" panose="02040503050406030204" pitchFamily="18" charset="0"/>
                                </a:rPr>
                              </m:ctrlPr>
                            </m:dPr>
                            <m:e>
                              <m:sSup>
                                <m:sSupPr>
                                  <m:ctrlPr>
                                    <a:rPr lang="en-US" sz="1600" b="0" i="1" smtClean="0">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e>
                          </m:d>
                        </m:num>
                        <m:den>
                          <m:r>
                            <a:rPr lang="en-US" sz="1600" b="0" i="1" smtClean="0">
                              <a:solidFill>
                                <a:schemeClr val="tx1"/>
                              </a:solidFill>
                              <a:latin typeface="Cambria Math" panose="02040503050406030204" pitchFamily="18" charset="0"/>
                            </a:rPr>
                            <m:t>1+</m:t>
                          </m:r>
                          <m:sSup>
                            <m:sSupPr>
                              <m:ctrlPr>
                                <a:rPr lang="en-US" sz="1600" i="1" smtClean="0">
                                  <a:solidFill>
                                    <a:srgbClr val="09AD91"/>
                                  </a:solidFill>
                                  <a:latin typeface="Cambria Math" panose="02040503050406030204" pitchFamily="18" charset="0"/>
                                </a:rPr>
                              </m:ctrlPr>
                            </m:sSupPr>
                            <m:e>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sup>
                              <m:r>
                                <a:rPr lang="en-US" sz="1600" i="1">
                                  <a:solidFill>
                                    <a:srgbClr val="09AD91"/>
                                  </a:solidFill>
                                  <a:latin typeface="Cambria Math" panose="02040503050406030204" pitchFamily="18" charset="0"/>
                                </a:rPr>
                                <m:t>2</m:t>
                              </m:r>
                            </m:sup>
                          </m:sSup>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solidFill>
                                                <a:schemeClr val="accent6">
                                                  <a:lumMod val="60000"/>
                                                  <a:lumOff val="40000"/>
                                                </a:schemeClr>
                                              </a:solidFill>
                                              <a:latin typeface="Cambria Math" panose="02040503050406030204" pitchFamily="18" charset="0"/>
                                            </a:rPr>
                                            <m:t>𝜃</m:t>
                                          </m:r>
                                          <m:sSup>
                                            <m:sSupPr>
                                              <m:ctrlPr>
                                                <a:rPr lang="en-US" sz="1600" i="1" smtClean="0">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e>
                                    <m:sup>
                                      <m:r>
                                        <a:rPr lang="en-US" sz="1600" i="1">
                                          <a:latin typeface="Cambria Math" panose="02040503050406030204" pitchFamily="18" charset="0"/>
                                        </a:rPr>
                                        <m:t>2</m:t>
                                      </m:r>
                                    </m:sup>
                                  </m:sSup>
                                </m:num>
                                <m:den>
                                  <m:r>
                                    <a:rPr lang="en-US" sz="1600" b="0" i="1" smtClean="0">
                                      <a:latin typeface="Cambria Math" panose="02040503050406030204" pitchFamily="18" charset="0"/>
                                    </a:rPr>
                                    <m:t>2</m:t>
                                  </m:r>
                                </m:den>
                              </m:f>
                            </m:e>
                          </m:d>
                        </m:e>
                      </m:func>
                    </m:oMath>
                  </m:oMathPara>
                </a14:m>
                <a:endParaRPr lang="en-US" sz="1600" dirty="0"/>
              </a:p>
            </p:txBody>
          </p:sp>
        </mc:Choice>
        <mc:Fallback>
          <p:sp>
            <p:nvSpPr>
              <p:cNvPr id="9" name="TextBox 8">
                <a:extLst>
                  <a:ext uri="{FF2B5EF4-FFF2-40B4-BE49-F238E27FC236}">
                    <a16:creationId xmlns:a16="http://schemas.microsoft.com/office/drawing/2014/main" id="{53EA1B0A-71F6-4D75-D6B6-3E76CC2AA8C1}"/>
                  </a:ext>
                </a:extLst>
              </p:cNvPr>
              <p:cNvSpPr txBox="1">
                <a:spLocks noRot="1" noChangeAspect="1" noMove="1" noResize="1" noEditPoints="1" noAdjustHandles="1" noChangeArrowheads="1" noChangeShapeType="1" noTextEdit="1"/>
              </p:cNvSpPr>
              <p:nvPr/>
            </p:nvSpPr>
            <p:spPr>
              <a:xfrm>
                <a:off x="5448590" y="5259340"/>
                <a:ext cx="4214927" cy="64793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4E98D28-092D-CAF2-F39C-C98A9327441F}"/>
                  </a:ext>
                </a:extLst>
              </p:cNvPr>
              <p:cNvSpPr txBox="1"/>
              <p:nvPr/>
            </p:nvSpPr>
            <p:spPr>
              <a:xfrm>
                <a:off x="5354252" y="127317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9AD91"/>
                              </a:solidFill>
                              <a:latin typeface="Cambria Math" panose="02040503050406030204" pitchFamily="18" charset="0"/>
                            </a:rPr>
                          </m:ctrlPr>
                        </m:sSubSupPr>
                        <m:e>
                          <m:r>
                            <a:rPr lang="en-US" sz="1800" b="1" i="1" smtClean="0">
                              <a:solidFill>
                                <a:srgbClr val="09AD91"/>
                              </a:solidFill>
                              <a:latin typeface="Cambria Math" panose="02040503050406030204" pitchFamily="18" charset="0"/>
                            </a:rPr>
                            <m:t>𝝈</m:t>
                          </m:r>
                        </m:e>
                        <m:sub>
                          <m:r>
                            <a:rPr lang="en-US" sz="1800" b="1" i="1" smtClean="0">
                              <a:solidFill>
                                <a:srgbClr val="09AD91"/>
                              </a:solidFill>
                              <a:latin typeface="Cambria Math" panose="02040503050406030204" pitchFamily="18" charset="0"/>
                            </a:rPr>
                            <m:t>𝒊</m:t>
                          </m:r>
                        </m:sub>
                        <m:sup>
                          <m:r>
                            <a:rPr lang="en-US" sz="1800" b="1" i="1" smtClean="0">
                              <a:solidFill>
                                <a:srgbClr val="09AD91"/>
                              </a:solidFill>
                              <a:latin typeface="Cambria Math" panose="02040503050406030204" pitchFamily="18" charset="0"/>
                            </a:rPr>
                            <m:t>∗</m:t>
                          </m:r>
                        </m:sup>
                      </m:sSubSup>
                    </m:oMath>
                  </m:oMathPara>
                </a14:m>
                <a:endParaRPr lang="en-US" sz="1800" b="1" dirty="0">
                  <a:solidFill>
                    <a:srgbClr val="007E00"/>
                  </a:solidFill>
                </a:endParaRPr>
              </a:p>
            </p:txBody>
          </p:sp>
        </mc:Choice>
        <mc:Fallback>
          <p:sp>
            <p:nvSpPr>
              <p:cNvPr id="20" name="TextBox 19">
                <a:extLst>
                  <a:ext uri="{FF2B5EF4-FFF2-40B4-BE49-F238E27FC236}">
                    <a16:creationId xmlns:a16="http://schemas.microsoft.com/office/drawing/2014/main" id="{24E98D28-092D-CAF2-F39C-C98A9327441F}"/>
                  </a:ext>
                </a:extLst>
              </p:cNvPr>
              <p:cNvSpPr txBox="1">
                <a:spLocks noRot="1" noChangeAspect="1" noMove="1" noResize="1" noEditPoints="1" noAdjustHandles="1" noChangeArrowheads="1" noChangeShapeType="1" noTextEdit="1"/>
              </p:cNvSpPr>
              <p:nvPr/>
            </p:nvSpPr>
            <p:spPr>
              <a:xfrm>
                <a:off x="5354252" y="1273179"/>
                <a:ext cx="360947" cy="369332"/>
              </a:xfrm>
              <a:prstGeom prst="rect">
                <a:avLst/>
              </a:prstGeom>
              <a:blipFill>
                <a:blip r:embed="rId18"/>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6449ECC1-B810-C95F-2536-60C0F7F26F35}"/>
              </a:ext>
            </a:extLst>
          </p:cNvPr>
          <p:cNvCxnSpPr/>
          <p:nvPr/>
        </p:nvCxnSpPr>
        <p:spPr bwMode="auto">
          <a:xfrm>
            <a:off x="5515672" y="1650807"/>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7E44CAC6-1629-74A6-A1D5-ACDA729490B5}"/>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cxnSp>
        <p:nvCxnSpPr>
          <p:cNvPr id="32" name="Straight Connector 31">
            <a:extLst>
              <a:ext uri="{FF2B5EF4-FFF2-40B4-BE49-F238E27FC236}">
                <a16:creationId xmlns:a16="http://schemas.microsoft.com/office/drawing/2014/main" id="{6EB1B9D2-826E-F71E-5620-CF0317E0A6A6}"/>
              </a:ext>
            </a:extLst>
          </p:cNvPr>
          <p:cNvCxnSpPr>
            <a:cxnSpLocks/>
          </p:cNvCxnSpPr>
          <p:nvPr/>
        </p:nvCxnSpPr>
        <p:spPr bwMode="auto">
          <a:xfrm>
            <a:off x="5232399" y="4927466"/>
            <a:ext cx="386301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4">
            <a:extLst>
              <a:ext uri="{FF2B5EF4-FFF2-40B4-BE49-F238E27FC236}">
                <a16:creationId xmlns:a16="http://schemas.microsoft.com/office/drawing/2014/main" id="{45E78834-5850-DB89-ED3F-202EF2D13E4F}"/>
              </a:ext>
            </a:extLst>
          </p:cNvPr>
          <p:cNvSpPr txBox="1"/>
          <p:nvPr/>
        </p:nvSpPr>
        <p:spPr>
          <a:xfrm>
            <a:off x="3565099" y="4537714"/>
            <a:ext cx="1494320" cy="338554"/>
          </a:xfrm>
          <a:prstGeom prst="rect">
            <a:avLst/>
          </a:prstGeom>
          <a:noFill/>
        </p:spPr>
        <p:txBody>
          <a:bodyPr wrap="none" rtlCol="0">
            <a:spAutoFit/>
          </a:bodyPr>
          <a:lstStyle/>
          <a:p>
            <a:r>
              <a:rPr lang="en-US" sz="1600" dirty="0">
                <a:latin typeface="+mn-lt"/>
              </a:rPr>
              <a:t>exponential tilt</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111525E0-A47A-A071-B960-96EA9B1C4DCC}"/>
                  </a:ext>
                </a:extLst>
              </p:cNvPr>
              <p:cNvSpPr txBox="1"/>
              <p:nvPr/>
            </p:nvSpPr>
            <p:spPr>
              <a:xfrm>
                <a:off x="3342332" y="5007203"/>
                <a:ext cx="19685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6">
                              <a:lumMod val="60000"/>
                              <a:lumOff val="40000"/>
                            </a:schemeClr>
                          </a:solidFill>
                          <a:latin typeface="Cambria Math" panose="02040503050406030204" pitchFamily="18" charset="0"/>
                        </a:rPr>
                        <m:t>𝜃</m:t>
                      </m:r>
                      <m:r>
                        <a:rPr lang="en-US" sz="1800" i="1">
                          <a:latin typeface="Cambria Math" panose="02040503050406030204" pitchFamily="18" charset="0"/>
                        </a:rPr>
                        <m:t>=</m:t>
                      </m:r>
                      <m:r>
                        <m:rPr>
                          <m:sty m:val="p"/>
                        </m:rPr>
                        <a:rPr lang="en-US" sz="1800" b="0" i="0" smtClean="0">
                          <a:latin typeface="Cambria Math" panose="02040503050406030204" pitchFamily="18" charset="0"/>
                        </a:rPr>
                        <m:t>sinh</m:t>
                      </m:r>
                      <m:sSup>
                        <m:sSupPr>
                          <m:ctrlPr>
                            <a:rPr lang="en-US" sz="1800" i="1">
                              <a:solidFill>
                                <a:srgbClr val="0070C0"/>
                              </a:solidFill>
                              <a:latin typeface="Cambria Math" panose="02040503050406030204" pitchFamily="18" charset="0"/>
                            </a:rPr>
                          </m:ctrlPr>
                        </m:sSupPr>
                        <m:e>
                          <m:r>
                            <a:rPr lang="en-US" sz="1800" i="1">
                              <a:solidFill>
                                <a:srgbClr val="0070C0"/>
                              </a:solidFill>
                              <a:latin typeface="Cambria Math" panose="02040503050406030204" pitchFamily="18" charset="0"/>
                            </a:rPr>
                            <m:t>𝜃</m:t>
                          </m:r>
                        </m:e>
                        <m:sup>
                          <m:r>
                            <a:rPr lang="en-US" sz="1800" i="1">
                              <a:solidFill>
                                <a:srgbClr val="0070C0"/>
                              </a:solidFill>
                              <a:latin typeface="Cambria Math" panose="02040503050406030204" pitchFamily="18" charset="0"/>
                            </a:rPr>
                            <m:t>∗</m:t>
                          </m:r>
                        </m:sup>
                      </m:sSup>
                    </m:oMath>
                  </m:oMathPara>
                </a14:m>
                <a:endParaRPr lang="en-US" sz="1800" dirty="0"/>
              </a:p>
            </p:txBody>
          </p:sp>
        </mc:Choice>
        <mc:Fallback>
          <p:sp>
            <p:nvSpPr>
              <p:cNvPr id="39" name="TextBox 38">
                <a:extLst>
                  <a:ext uri="{FF2B5EF4-FFF2-40B4-BE49-F238E27FC236}">
                    <a16:creationId xmlns:a16="http://schemas.microsoft.com/office/drawing/2014/main" id="{111525E0-A47A-A071-B960-96EA9B1C4DCC}"/>
                  </a:ext>
                </a:extLst>
              </p:cNvPr>
              <p:cNvSpPr txBox="1">
                <a:spLocks noRot="1" noChangeAspect="1" noMove="1" noResize="1" noEditPoints="1" noAdjustHandles="1" noChangeArrowheads="1" noChangeShapeType="1" noTextEdit="1"/>
              </p:cNvSpPr>
              <p:nvPr/>
            </p:nvSpPr>
            <p:spPr>
              <a:xfrm>
                <a:off x="3342332" y="5007203"/>
                <a:ext cx="1968524"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A5FBFA88-6EBD-FA52-DCFD-1CD596AD8DF6}"/>
                  </a:ext>
                </a:extLst>
              </p:cNvPr>
              <p:cNvSpPr txBox="1"/>
              <p:nvPr/>
            </p:nvSpPr>
            <p:spPr>
              <a:xfrm>
                <a:off x="3021719" y="5416174"/>
                <a:ext cx="26097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a:solidFill>
                                <a:srgbClr val="09AD91"/>
                              </a:solidFill>
                              <a:latin typeface="Cambria Math" panose="02040503050406030204" pitchFamily="18" charset="0"/>
                            </a:rPr>
                          </m:ctrlPr>
                        </m:sSupPr>
                        <m:e>
                          <m:r>
                            <a:rPr lang="en-US" sz="1800" i="1">
                              <a:solidFill>
                                <a:srgbClr val="09AD91"/>
                              </a:solidFill>
                              <a:latin typeface="Cambria Math" panose="02040503050406030204" pitchFamily="18" charset="0"/>
                            </a:rPr>
                            <m:t>𝜎</m:t>
                          </m:r>
                        </m:e>
                        <m:sup>
                          <m:r>
                            <a:rPr lang="en-US" sz="1800" i="1">
                              <a:solidFill>
                                <a:srgbClr val="09AD9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func>
                        <m:funcPr>
                          <m:ctrlPr>
                            <a:rPr lang="en-US" sz="1800" b="0" i="1" smtClean="0">
                              <a:solidFill>
                                <a:schemeClr val="tx1"/>
                              </a:solidFill>
                              <a:latin typeface="Cambria Math" panose="02040503050406030204" pitchFamily="18" charset="0"/>
                            </a:rPr>
                          </m:ctrlPr>
                        </m:funcPr>
                        <m:fName>
                          <m:r>
                            <m:rPr>
                              <m:sty m:val="p"/>
                            </m:rPr>
                            <a:rPr lang="en-US" sz="1800" b="0" i="0" smtClean="0">
                              <a:solidFill>
                                <a:schemeClr val="tx1"/>
                              </a:solidFill>
                              <a:latin typeface="Cambria Math" panose="02040503050406030204" pitchFamily="18" charset="0"/>
                            </a:rPr>
                            <m:t>exp</m:t>
                          </m:r>
                        </m:fName>
                        <m:e>
                          <m:sSup>
                            <m:sSupPr>
                              <m:ctrlPr>
                                <a:rPr lang="en-US" sz="1800" i="1">
                                  <a:solidFill>
                                    <a:srgbClr val="72A33B"/>
                                  </a:solidFill>
                                  <a:latin typeface="Cambria Math" panose="02040503050406030204" pitchFamily="18" charset="0"/>
                                </a:rPr>
                              </m:ctrlPr>
                            </m:sSupPr>
                            <m:e>
                              <m:r>
                                <a:rPr lang="en-US" sz="1800" i="1">
                                  <a:solidFill>
                                    <a:srgbClr val="72A33B"/>
                                  </a:solidFill>
                                  <a:latin typeface="Cambria Math" panose="02040503050406030204" pitchFamily="18" charset="0"/>
                                </a:rPr>
                                <m:t>𝜎</m:t>
                              </m:r>
                            </m:e>
                            <m:sup>
                              <m:r>
                                <a:rPr lang="en-US" sz="1800" i="1">
                                  <a:solidFill>
                                    <a:srgbClr val="72A33B"/>
                                  </a:solidFill>
                                  <a:latin typeface="Cambria Math" panose="02040503050406030204" pitchFamily="18" charset="0"/>
                                </a:rPr>
                                <m:t>∗∗</m:t>
                              </m:r>
                            </m:sup>
                          </m:sSup>
                        </m:e>
                      </m:func>
                    </m:oMath>
                  </m:oMathPara>
                </a14:m>
                <a:endParaRPr lang="en-US" sz="1800" dirty="0"/>
              </a:p>
            </p:txBody>
          </p:sp>
        </mc:Choice>
        <mc:Fallback>
          <p:sp>
            <p:nvSpPr>
              <p:cNvPr id="41" name="TextBox 40">
                <a:extLst>
                  <a:ext uri="{FF2B5EF4-FFF2-40B4-BE49-F238E27FC236}">
                    <a16:creationId xmlns:a16="http://schemas.microsoft.com/office/drawing/2014/main" id="{A5FBFA88-6EBD-FA52-DCFD-1CD596AD8DF6}"/>
                  </a:ext>
                </a:extLst>
              </p:cNvPr>
              <p:cNvSpPr txBox="1">
                <a:spLocks noRot="1" noChangeAspect="1" noMove="1" noResize="1" noEditPoints="1" noAdjustHandles="1" noChangeArrowheads="1" noChangeShapeType="1" noTextEdit="1"/>
              </p:cNvSpPr>
              <p:nvPr/>
            </p:nvSpPr>
            <p:spPr>
              <a:xfrm>
                <a:off x="3021719" y="5416174"/>
                <a:ext cx="2609751" cy="369332"/>
              </a:xfrm>
              <a:prstGeom prst="rect">
                <a:avLst/>
              </a:prstGeom>
              <a:blipFill>
                <a:blip r:embed="rId20"/>
                <a:stretch>
                  <a:fillRect b="-33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DF1CF7EF-1C13-5820-9181-1989810109F0}"/>
              </a:ext>
            </a:extLst>
          </p:cNvPr>
          <p:cNvCxnSpPr/>
          <p:nvPr/>
        </p:nvCxnSpPr>
        <p:spPr bwMode="auto">
          <a:xfrm>
            <a:off x="3412699" y="4927652"/>
            <a:ext cx="176683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Rounded Rectangle 47">
            <a:extLst>
              <a:ext uri="{FF2B5EF4-FFF2-40B4-BE49-F238E27FC236}">
                <a16:creationId xmlns:a16="http://schemas.microsoft.com/office/drawing/2014/main" id="{C8176667-8C45-49CA-4986-0B4C7D9A314D}"/>
              </a:ext>
            </a:extLst>
          </p:cNvPr>
          <p:cNvSpPr/>
          <p:nvPr/>
        </p:nvSpPr>
        <p:spPr bwMode="auto">
          <a:xfrm>
            <a:off x="40950" y="4227835"/>
            <a:ext cx="3290187" cy="1856740"/>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F7FA08FD-E489-CE74-520F-C13A232E47C1}"/>
                  </a:ext>
                </a:extLst>
              </p:cNvPr>
              <p:cNvSpPr txBox="1"/>
              <p:nvPr/>
            </p:nvSpPr>
            <p:spPr>
              <a:xfrm>
                <a:off x="243437" y="4923802"/>
                <a:ext cx="3012607" cy="1004570"/>
              </a:xfrm>
              <a:prstGeom prst="rect">
                <a:avLst/>
              </a:prstGeom>
              <a:noFill/>
            </p:spPr>
            <p:txBody>
              <a:bodyPr wrap="square">
                <a:spAutoFit/>
              </a:bodyPr>
              <a:lstStyle/>
              <a:p>
                <a:pPr/>
                <a14:m>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sSup>
                          <m:sSupPr>
                            <m:ctrlPr>
                              <a:rPr lang="en-US" sz="1600" b="0" i="1" smtClean="0">
                                <a:solidFill>
                                  <a:srgbClr val="09AD91"/>
                                </a:solidFill>
                                <a:latin typeface="Cambria Math" panose="02040503050406030204" pitchFamily="18" charset="0"/>
                              </a:rPr>
                            </m:ctrlPr>
                          </m:sSupPr>
                          <m:e>
                            <m:r>
                              <a:rPr lang="en-US" sz="1600" b="0" i="1" smtClean="0">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sSup>
                          <m:sSupPr>
                            <m:ctrlPr>
                              <a:rPr lang="en-US" sz="1600" i="1">
                                <a:latin typeface="Cambria Math" panose="02040503050406030204" pitchFamily="18" charset="0"/>
                              </a:rPr>
                            </m:ctrlPr>
                          </m:sSupPr>
                          <m:e>
                            <m:r>
                              <m:rPr>
                                <m:sty m:val="p"/>
                              </m:rPr>
                              <a:rPr lang="en-US" sz="1600">
                                <a:latin typeface="Cambria Math" panose="02040503050406030204" pitchFamily="18" charset="0"/>
                              </a:rPr>
                              <m:t>e</m:t>
                            </m:r>
                          </m:e>
                          <m:sup>
                            <m:sSup>
                              <m:sSupPr>
                                <m:ctrlPr>
                                  <a:rPr lang="en-US" sz="1600" i="1">
                                    <a:solidFill>
                                      <a:srgbClr val="72A33B"/>
                                    </a:solidFill>
                                    <a:latin typeface="Cambria Math" panose="02040503050406030204" pitchFamily="18" charset="0"/>
                                  </a:rPr>
                                </m:ctrlPr>
                              </m:sSupPr>
                              <m:e>
                                <m:r>
                                  <a:rPr lang="en-US" sz="1600" i="1">
                                    <a:solidFill>
                                      <a:srgbClr val="72A33B"/>
                                    </a:solidFill>
                                    <a:latin typeface="Cambria Math" panose="02040503050406030204" pitchFamily="18" charset="0"/>
                                  </a:rPr>
                                  <m:t>𝜎</m:t>
                                </m:r>
                              </m:e>
                              <m:sup>
                                <m:r>
                                  <a:rPr lang="en-US" sz="1600" i="1">
                                    <a:solidFill>
                                      <a:srgbClr val="72A33B"/>
                                    </a:solidFill>
                                    <a:latin typeface="Cambria Math" panose="02040503050406030204" pitchFamily="18" charset="0"/>
                                  </a:rPr>
                                  <m:t>∗∗</m:t>
                                </m:r>
                              </m:sup>
                            </m:sSup>
                          </m:sup>
                        </m:sSup>
                      </m:num>
                      <m:den>
                        <m:r>
                          <a:rPr lang="en-US" sz="1600" b="0" i="1" smtClean="0">
                            <a:solidFill>
                              <a:schemeClr val="tx1"/>
                            </a:solidFill>
                            <a:latin typeface="Cambria Math" panose="02040503050406030204" pitchFamily="18" charset="0"/>
                          </a:rPr>
                          <m:t>1+</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e</m:t>
                            </m:r>
                          </m:e>
                          <m:sup>
                            <m:sSup>
                              <m:sSupPr>
                                <m:ctrlPr>
                                  <a:rPr lang="en-US" sz="1600" i="1">
                                    <a:solidFill>
                                      <a:srgbClr val="72A33B"/>
                                    </a:solidFill>
                                    <a:latin typeface="Cambria Math" panose="02040503050406030204" pitchFamily="18" charset="0"/>
                                  </a:rPr>
                                </m:ctrlPr>
                              </m:sSupPr>
                              <m:e>
                                <m:r>
                                  <a:rPr lang="en-US" sz="1600" b="0" i="1" smtClean="0">
                                    <a:solidFill>
                                      <a:schemeClr val="tx1"/>
                                    </a:solidFill>
                                    <a:latin typeface="Cambria Math" panose="02040503050406030204" pitchFamily="18" charset="0"/>
                                  </a:rPr>
                                  <m:t>2</m:t>
                                </m:r>
                                <m:r>
                                  <a:rPr lang="en-US" sz="1600" i="1">
                                    <a:solidFill>
                                      <a:srgbClr val="72A33B"/>
                                    </a:solidFill>
                                    <a:latin typeface="Cambria Math" panose="02040503050406030204" pitchFamily="18" charset="0"/>
                                  </a:rPr>
                                  <m:t>𝜎</m:t>
                                </m:r>
                              </m:e>
                              <m:sup>
                                <m:r>
                                  <a:rPr lang="en-US" sz="1600" i="1">
                                    <a:solidFill>
                                      <a:srgbClr val="72A33B"/>
                                    </a:solidFill>
                                    <a:latin typeface="Cambria Math" panose="02040503050406030204" pitchFamily="18" charset="0"/>
                                  </a:rPr>
                                  <m:t>∗∗</m:t>
                                </m:r>
                              </m:sup>
                            </m:sSup>
                          </m:sup>
                        </m:sSup>
                      </m:den>
                    </m:f>
                    <m:r>
                      <a:rPr lang="en-US" sz="1600" b="0" i="1" smtClean="0">
                        <a:solidFill>
                          <a:schemeClr val="tx1"/>
                        </a:solidFill>
                        <a:latin typeface="Cambria Math" panose="02040503050406030204" pitchFamily="18" charset="0"/>
                      </a:rPr>
                      <m:t>⋅</m:t>
                    </m:r>
                  </m:oMath>
                </a14:m>
                <a:r>
                  <a:rPr lang="en-US" sz="1600" dirty="0"/>
                  <a:t> </a:t>
                </a:r>
                <a14:m>
                  <m:oMath xmlns:m="http://schemas.openxmlformats.org/officeDocument/2006/math">
                    <m:r>
                      <m:rPr>
                        <m:sty m:val="p"/>
                      </m:rPr>
                      <a:rPr lang="en-US" sz="1600" b="0" i="0" smtClean="0">
                        <a:solidFill>
                          <a:srgbClr val="FF0000"/>
                        </a:solidFill>
                        <a:latin typeface="Cambria Math" panose="02040503050406030204" pitchFamily="18" charset="0"/>
                      </a:rPr>
                      <m:t>cosh</m:t>
                    </m:r>
                    <m:sSup>
                      <m:sSupPr>
                        <m:ctrlPr>
                          <a:rPr lang="en-US" sz="1600" i="1">
                            <a:solidFill>
                              <a:srgbClr val="FF0000"/>
                            </a:solidFill>
                            <a:latin typeface="Cambria Math" panose="02040503050406030204" pitchFamily="18" charset="0"/>
                          </a:rPr>
                        </m:ctrlPr>
                      </m:sSupPr>
                      <m:e>
                        <m:r>
                          <a:rPr lang="en-US" sz="1600" i="1">
                            <a:solidFill>
                              <a:srgbClr val="FF0000"/>
                            </a:solidFill>
                            <a:latin typeface="Cambria Math" panose="02040503050406030204" pitchFamily="18" charset="0"/>
                          </a:rPr>
                          <m:t>𝜃</m:t>
                        </m:r>
                      </m:e>
                      <m:sup>
                        <m:r>
                          <a:rPr lang="en-US" sz="1600" i="1">
                            <a:solidFill>
                              <a:srgbClr val="FF0000"/>
                            </a:solidFill>
                            <a:latin typeface="Cambria Math" panose="02040503050406030204" pitchFamily="18" charset="0"/>
                          </a:rPr>
                          <m:t>∗</m:t>
                        </m:r>
                      </m:sup>
                    </m:sSup>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𝑒</m:t>
                        </m:r>
                      </m:e>
                      <m:sup>
                        <m:sSup>
                          <m:sSupPr>
                            <m:ctrlPr>
                              <a:rPr lang="en-US" sz="1600" i="1">
                                <a:solidFill>
                                  <a:srgbClr val="FF0000"/>
                                </a:solidFill>
                                <a:latin typeface="Cambria Math" panose="02040503050406030204" pitchFamily="18" charset="0"/>
                              </a:rPr>
                            </m:ctrlPr>
                          </m:sSupPr>
                          <m:e>
                            <m:r>
                              <a:rPr lang="en-US" sz="1600" i="1">
                                <a:solidFill>
                                  <a:srgbClr val="FF0000"/>
                                </a:solidFill>
                                <a:latin typeface="Cambria Math" panose="02040503050406030204" pitchFamily="18" charset="0"/>
                              </a:rPr>
                              <m:t>𝜎</m:t>
                            </m:r>
                          </m:e>
                          <m:sup>
                            <m:r>
                              <a:rPr lang="en-US" sz="1600" i="1">
                                <a:solidFill>
                                  <a:srgbClr val="FF0000"/>
                                </a:solidFill>
                                <a:latin typeface="Cambria Math" panose="02040503050406030204" pitchFamily="18" charset="0"/>
                              </a:rPr>
                              <m:t>∗∗</m:t>
                            </m:r>
                          </m:sup>
                        </m:sSup>
                      </m:sup>
                    </m:sSup>
                  </m:oMath>
                </a14:m>
                <a:endParaRPr lang="en-US" sz="1600" b="0" i="1" dirty="0">
                  <a:solidFill>
                    <a:schemeClr val="tx1"/>
                  </a:solidFill>
                  <a:latin typeface="Cambria Math" panose="02040503050406030204" pitchFamily="18" charset="0"/>
                </a:endParaRPr>
              </a:p>
              <a:p>
                <a:pPr/>
                <a:r>
                  <a:rPr lang="en-US" sz="1600" b="0" dirty="0"/>
                  <a:t>	</a:t>
                </a:r>
                <a14:m>
                  <m:oMath xmlns:m="http://schemas.openxmlformats.org/officeDocument/2006/math">
                    <m:func>
                      <m:funcPr>
                        <m:ctrlPr>
                          <a:rPr lang="en-US" sz="1600" b="0" i="1" smtClean="0">
                            <a:latin typeface="Cambria Math" panose="02040503050406030204" pitchFamily="18" charset="0"/>
                          </a:rPr>
                        </m:ctrlPr>
                      </m:funcPr>
                      <m:fName>
                        <m:r>
                          <a:rPr lang="en-US" sz="1600" b="0" i="1" smtClean="0">
                            <a:latin typeface="Cambria Math" panose="02040503050406030204" pitchFamily="18" charset="0"/>
                          </a:rPr>
                          <m:t>⋅</m:t>
                        </m:r>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m:rPr>
                                            <m:sty m:val="p"/>
                                          </m:rPr>
                                          <a:rPr lang="en-US" sz="1600">
                                            <a:latin typeface="Cambria Math" panose="02040503050406030204" pitchFamily="18" charset="0"/>
                                          </a:rPr>
                                          <m:t>sinh</m:t>
                                        </m:r>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e</m:t>
                                            </m:r>
                                          </m:e>
                                          <m:sup>
                                            <m:sSup>
                                              <m:sSupPr>
                                                <m:ctrlPr>
                                                  <a:rPr lang="en-US" sz="1600" i="1">
                                                    <a:solidFill>
                                                      <a:srgbClr val="72A33B"/>
                                                    </a:solidFill>
                                                    <a:latin typeface="Cambria Math" panose="02040503050406030204" pitchFamily="18" charset="0"/>
                                                  </a:rPr>
                                                </m:ctrlPr>
                                              </m:sSupPr>
                                              <m:e>
                                                <m:r>
                                                  <a:rPr lang="en-US" sz="1600" i="1">
                                                    <a:solidFill>
                                                      <a:srgbClr val="72A33B"/>
                                                    </a:solidFill>
                                                    <a:latin typeface="Cambria Math" panose="02040503050406030204" pitchFamily="18" charset="0"/>
                                                  </a:rPr>
                                                  <m:t>𝜎</m:t>
                                                </m:r>
                                              </m:e>
                                              <m:sup>
                                                <m:r>
                                                  <a:rPr lang="en-US" sz="1600" i="1">
                                                    <a:solidFill>
                                                      <a:srgbClr val="72A33B"/>
                                                    </a:solidFill>
                                                    <a:latin typeface="Cambria Math" panose="02040503050406030204" pitchFamily="18" charset="0"/>
                                                  </a:rPr>
                                                  <m:t>∗∗</m:t>
                                                </m:r>
                                              </m:sup>
                                            </m:sSup>
                                          </m:sup>
                                        </m:sSup>
                                      </m:e>
                                    </m:d>
                                  </m:e>
                                  <m:sup>
                                    <m:r>
                                      <a:rPr lang="en-US" sz="1600" i="1">
                                        <a:latin typeface="Cambria Math" panose="02040503050406030204" pitchFamily="18" charset="0"/>
                                      </a:rPr>
                                      <m:t>2</m:t>
                                    </m:r>
                                  </m:sup>
                                </m:sSup>
                              </m:num>
                              <m:den>
                                <m:r>
                                  <a:rPr lang="en-US" sz="1600" b="0" i="1" smtClean="0">
                                    <a:latin typeface="Cambria Math" panose="02040503050406030204" pitchFamily="18" charset="0"/>
                                  </a:rPr>
                                  <m:t>2</m:t>
                                </m:r>
                              </m:den>
                            </m:f>
                          </m:e>
                        </m:d>
                      </m:e>
                    </m:func>
                  </m:oMath>
                </a14:m>
                <a:endParaRPr lang="en-US" sz="1600" dirty="0"/>
              </a:p>
            </p:txBody>
          </p:sp>
        </mc:Choice>
        <mc:Fallback>
          <p:sp>
            <p:nvSpPr>
              <p:cNvPr id="49" name="TextBox 48">
                <a:extLst>
                  <a:ext uri="{FF2B5EF4-FFF2-40B4-BE49-F238E27FC236}">
                    <a16:creationId xmlns:a16="http://schemas.microsoft.com/office/drawing/2014/main" id="{F7FA08FD-E489-CE74-520F-C13A232E47C1}"/>
                  </a:ext>
                </a:extLst>
              </p:cNvPr>
              <p:cNvSpPr txBox="1">
                <a:spLocks noRot="1" noChangeAspect="1" noMove="1" noResize="1" noEditPoints="1" noAdjustHandles="1" noChangeArrowheads="1" noChangeShapeType="1" noTextEdit="1"/>
              </p:cNvSpPr>
              <p:nvPr/>
            </p:nvSpPr>
            <p:spPr>
              <a:xfrm>
                <a:off x="243437" y="4923802"/>
                <a:ext cx="3012607" cy="1004570"/>
              </a:xfrm>
              <a:prstGeom prst="rect">
                <a:avLst/>
              </a:prstGeom>
              <a:blipFill>
                <a:blip r:embed="rId21"/>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A873F15A-033A-AB51-31F3-E71BEF06D345}"/>
              </a:ext>
            </a:extLst>
          </p:cNvPr>
          <p:cNvCxnSpPr>
            <a:cxnSpLocks/>
          </p:cNvCxnSpPr>
          <p:nvPr/>
        </p:nvCxnSpPr>
        <p:spPr bwMode="auto">
          <a:xfrm>
            <a:off x="40950" y="4922525"/>
            <a:ext cx="32901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0" name="TextBox 10239">
            <a:extLst>
              <a:ext uri="{FF2B5EF4-FFF2-40B4-BE49-F238E27FC236}">
                <a16:creationId xmlns:a16="http://schemas.microsoft.com/office/drawing/2014/main" id="{B449538E-4BE2-8CC8-0321-752CC70367EB}"/>
              </a:ext>
            </a:extLst>
          </p:cNvPr>
          <p:cNvSpPr txBox="1"/>
          <p:nvPr/>
        </p:nvSpPr>
        <p:spPr>
          <a:xfrm>
            <a:off x="773928" y="4464312"/>
            <a:ext cx="1820981" cy="338554"/>
          </a:xfrm>
          <a:prstGeom prst="rect">
            <a:avLst/>
          </a:prstGeom>
          <a:noFill/>
        </p:spPr>
        <p:txBody>
          <a:bodyPr wrap="square" rtlCol="0">
            <a:spAutoFit/>
          </a:bodyPr>
          <a:lstStyle/>
          <a:p>
            <a:r>
              <a:rPr lang="en-US" sz="1600" dirty="0"/>
              <a:t>(4)</a:t>
            </a:r>
            <a:r>
              <a:rPr lang="en-US" sz="1600" dirty="0">
                <a:latin typeface="+mn-lt"/>
              </a:rPr>
              <a:t> tilted-form joint</a:t>
            </a:r>
          </a:p>
        </p:txBody>
      </p:sp>
      <p:sp>
        <p:nvSpPr>
          <p:cNvPr id="10243" name="TextBox 10242">
            <a:extLst>
              <a:ext uri="{FF2B5EF4-FFF2-40B4-BE49-F238E27FC236}">
                <a16:creationId xmlns:a16="http://schemas.microsoft.com/office/drawing/2014/main" id="{071E7B4F-1E70-B6DA-025C-3DB4DAAAFA24}"/>
              </a:ext>
            </a:extLst>
          </p:cNvPr>
          <p:cNvSpPr txBox="1"/>
          <p:nvPr/>
        </p:nvSpPr>
        <p:spPr>
          <a:xfrm>
            <a:off x="6030262" y="4464312"/>
            <a:ext cx="2215671" cy="338554"/>
          </a:xfrm>
          <a:prstGeom prst="rect">
            <a:avLst/>
          </a:prstGeom>
          <a:noFill/>
        </p:spPr>
        <p:txBody>
          <a:bodyPr wrap="none" rtlCol="0">
            <a:spAutoFit/>
          </a:bodyPr>
          <a:lstStyle/>
          <a:p>
            <a:r>
              <a:rPr lang="en-US" sz="1600" dirty="0"/>
              <a:t>(3)</a:t>
            </a:r>
            <a:r>
              <a:rPr lang="en-US" sz="1600" dirty="0">
                <a:latin typeface="+mn-lt"/>
              </a:rPr>
              <a:t> precision-form joint</a:t>
            </a:r>
          </a:p>
        </p:txBody>
      </p:sp>
    </p:spTree>
    <p:extLst>
      <p:ext uri="{BB962C8B-B14F-4D97-AF65-F5344CB8AC3E}">
        <p14:creationId xmlns:p14="http://schemas.microsoft.com/office/powerpoint/2010/main" val="28053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3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DF8ED1A-777A-642B-3AC7-D5F124ADFB6A}"/>
              </a:ext>
            </a:extLst>
          </p:cNvPr>
          <p:cNvPicPr>
            <a:picLocks noChangeAspect="1"/>
          </p:cNvPicPr>
          <p:nvPr/>
        </p:nvPicPr>
        <p:blipFill>
          <a:blip r:embed="rId5"/>
          <a:stretch>
            <a:fillRect/>
          </a:stretch>
        </p:blipFill>
        <p:spPr>
          <a:xfrm>
            <a:off x="4531324" y="1575638"/>
            <a:ext cx="2001381" cy="2021003"/>
          </a:xfrm>
          <a:prstGeom prst="rect">
            <a:avLst/>
          </a:prstGeom>
        </p:spPr>
      </p:pic>
      <p:sp>
        <p:nvSpPr>
          <p:cNvPr id="26" name="Right Arrow 25">
            <a:extLst>
              <a:ext uri="{FF2B5EF4-FFF2-40B4-BE49-F238E27FC236}">
                <a16:creationId xmlns:a16="http://schemas.microsoft.com/office/drawing/2014/main" id="{7AF075D2-B721-1CBD-4FDD-0AD37DFED9ED}"/>
              </a:ext>
            </a:extLst>
          </p:cNvPr>
          <p:cNvSpPr/>
          <p:nvPr/>
        </p:nvSpPr>
        <p:spPr bwMode="auto">
          <a:xfrm rot="10800000">
            <a:off x="3242904" y="4224485"/>
            <a:ext cx="2551126" cy="169863"/>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8" name="Right Arrow 27">
            <a:extLst>
              <a:ext uri="{FF2B5EF4-FFF2-40B4-BE49-F238E27FC236}">
                <a16:creationId xmlns:a16="http://schemas.microsoft.com/office/drawing/2014/main" id="{935812B7-0E9F-3B52-07FD-D9BEFB0056AC}"/>
              </a:ext>
            </a:extLst>
          </p:cNvPr>
          <p:cNvSpPr/>
          <p:nvPr/>
        </p:nvSpPr>
        <p:spPr bwMode="auto">
          <a:xfrm rot="10800000">
            <a:off x="3270622" y="5903765"/>
            <a:ext cx="2551127" cy="169865"/>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2" name="Picture 1">
            <a:extLst>
              <a:ext uri="{FF2B5EF4-FFF2-40B4-BE49-F238E27FC236}">
                <a16:creationId xmlns:a16="http://schemas.microsoft.com/office/drawing/2014/main" id="{D0A3E93E-0DEC-503D-C259-ECB63B3B3535}"/>
              </a:ext>
            </a:extLst>
          </p:cNvPr>
          <p:cNvPicPr>
            <a:picLocks noChangeAspect="1"/>
          </p:cNvPicPr>
          <p:nvPr/>
        </p:nvPicPr>
        <p:blipFill>
          <a:blip r:embed="rId6"/>
          <a:stretch>
            <a:fillRect/>
          </a:stretch>
        </p:blipFill>
        <p:spPr>
          <a:xfrm>
            <a:off x="2490998" y="1614882"/>
            <a:ext cx="1905322" cy="1938078"/>
          </a:xfrm>
          <a:prstGeom prst="rect">
            <a:avLst/>
          </a:prstGeom>
        </p:spPr>
      </p:pic>
      <p:pic>
        <p:nvPicPr>
          <p:cNvPr id="14" name="Picture 13" descr="A colorful lines with a letter m&#10;&#10;Description automatically generated">
            <a:extLst>
              <a:ext uri="{FF2B5EF4-FFF2-40B4-BE49-F238E27FC236}">
                <a16:creationId xmlns:a16="http://schemas.microsoft.com/office/drawing/2014/main" id="{2799CBF3-35BB-182F-6AA1-38F666CC99A2}"/>
              </a:ext>
            </a:extLst>
          </p:cNvPr>
          <p:cNvPicPr>
            <a:picLocks noChangeAspect="1"/>
          </p:cNvPicPr>
          <p:nvPr/>
        </p:nvPicPr>
        <p:blipFill>
          <a:blip r:embed="rId7"/>
          <a:stretch>
            <a:fillRect/>
          </a:stretch>
        </p:blipFill>
        <p:spPr>
          <a:xfrm>
            <a:off x="500552" y="1650808"/>
            <a:ext cx="1881809" cy="1795559"/>
          </a:xfrm>
          <a:prstGeom prst="rect">
            <a:avLst/>
          </a:prstGeom>
        </p:spPr>
      </p:pic>
      <p:pic>
        <p:nvPicPr>
          <p:cNvPr id="3" name="Picture 2">
            <a:extLst>
              <a:ext uri="{FF2B5EF4-FFF2-40B4-BE49-F238E27FC236}">
                <a16:creationId xmlns:a16="http://schemas.microsoft.com/office/drawing/2014/main" id="{F14495AF-9BF2-0AD8-BC97-F771A172D665}"/>
              </a:ext>
            </a:extLst>
          </p:cNvPr>
          <p:cNvPicPr>
            <a:picLocks noChangeAspect="1"/>
          </p:cNvPicPr>
          <p:nvPr/>
        </p:nvPicPr>
        <p:blipFill>
          <a:blip r:embed="rId8"/>
          <a:stretch>
            <a:fillRect/>
          </a:stretch>
        </p:blipFill>
        <p:spPr>
          <a:xfrm>
            <a:off x="402463" y="1512109"/>
            <a:ext cx="2070427" cy="2100126"/>
          </a:xfrm>
          <a:prstGeom prst="rect">
            <a:avLst/>
          </a:prstGeom>
        </p:spPr>
      </p:pic>
      <p:sp>
        <p:nvSpPr>
          <p:cNvPr id="10241" name="Rounded Rectangle 10240">
            <a:extLst>
              <a:ext uri="{FF2B5EF4-FFF2-40B4-BE49-F238E27FC236}">
                <a16:creationId xmlns:a16="http://schemas.microsoft.com/office/drawing/2014/main" id="{FCCC09C2-7923-9DDD-1986-32FE8F94236C}"/>
              </a:ext>
            </a:extLst>
          </p:cNvPr>
          <p:cNvSpPr/>
          <p:nvPr/>
        </p:nvSpPr>
        <p:spPr bwMode="auto">
          <a:xfrm>
            <a:off x="5232399" y="4232776"/>
            <a:ext cx="3863013" cy="1856740"/>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88BEB86-6399-6B8E-1722-9CB688F15E20}"/>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24" name="TextBox 23">
                <a:extLst>
                  <a:ext uri="{FF2B5EF4-FFF2-40B4-BE49-F238E27FC236}">
                    <a16:creationId xmlns:a16="http://schemas.microsoft.com/office/drawing/2014/main" id="{788BEB86-6399-6B8E-1722-9CB688F15E20}"/>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9"/>
                <a:stretch>
                  <a:fillRect r="-6897" b="-625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6FECEE09-B803-6FAF-A125-246024F090C3}"/>
              </a:ext>
            </a:extLst>
          </p:cNvPr>
          <p:cNvCxnSpPr>
            <a:stCxn id="14"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10"/>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11"/>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12"/>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13"/>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14"/>
                <a:stretch>
                  <a:fillRect t="-108333" b="-156667"/>
                </a:stretch>
              </a:blipFill>
            </p:spPr>
            <p:txBody>
              <a:bodyPr/>
              <a:lstStyle/>
              <a:p>
                <a:r>
                  <a:rPr lang="en-US">
                    <a:noFill/>
                  </a:rPr>
                  <a:t> </a:t>
                </a:r>
              </a:p>
            </p:txBody>
          </p:sp>
        </mc:Fallback>
      </mc:AlternateContent>
      <p:sp>
        <p:nvSpPr>
          <p:cNvPr id="10246" name="TextBox 10245">
            <a:extLst>
              <a:ext uri="{FF2B5EF4-FFF2-40B4-BE49-F238E27FC236}">
                <a16:creationId xmlns:a16="http://schemas.microsoft.com/office/drawing/2014/main" id="{750A5AF6-6A78-E191-D0B2-2A8E02EF09CE}"/>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10252" name="TextBox 10251">
            <a:extLst>
              <a:ext uri="{FF2B5EF4-FFF2-40B4-BE49-F238E27FC236}">
                <a16:creationId xmlns:a16="http://schemas.microsoft.com/office/drawing/2014/main" id="{F2A21762-EC83-ECAA-158F-A77C2943EA06}"/>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C1F8AFC-D068-8DC3-951A-E83EFAF1AAA2}"/>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6" name="TextBox 5">
                <a:extLst>
                  <a:ext uri="{FF2B5EF4-FFF2-40B4-BE49-F238E27FC236}">
                    <a16:creationId xmlns:a16="http://schemas.microsoft.com/office/drawing/2014/main" id="{3C1F8AFC-D068-8DC3-951A-E83EFAF1AAA2}"/>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5"/>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A80AB81-9DF5-7694-B9D7-08E03B49DC11}"/>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3EA1B0A-71F6-4D75-D6B6-3E76CC2AA8C1}"/>
                  </a:ext>
                </a:extLst>
              </p:cNvPr>
              <p:cNvSpPr txBox="1"/>
              <p:nvPr/>
            </p:nvSpPr>
            <p:spPr>
              <a:xfrm>
                <a:off x="5448590" y="5259340"/>
                <a:ext cx="4214927" cy="64793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sSup>
                            <m:sSupPr>
                              <m:ctrlPr>
                                <a:rPr lang="en-US" sz="1600" b="0" i="1" smtClean="0">
                                  <a:solidFill>
                                    <a:srgbClr val="09AD91"/>
                                  </a:solidFill>
                                  <a:latin typeface="Cambria Math" panose="02040503050406030204" pitchFamily="18" charset="0"/>
                                </a:rPr>
                              </m:ctrlPr>
                            </m:sSupPr>
                            <m:e>
                              <m:r>
                                <a:rPr lang="en-US" sz="1600" b="0" i="1" smtClean="0">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d>
                            <m:dPr>
                              <m:begChr m:val="|"/>
                              <m:endChr m:val="|"/>
                              <m:ctrlPr>
                                <a:rPr lang="en-US" sz="1600" i="1">
                                  <a:latin typeface="Cambria Math" panose="02040503050406030204" pitchFamily="18" charset="0"/>
                                </a:rPr>
                              </m:ctrlPr>
                            </m:dPr>
                            <m:e>
                              <m:sSup>
                                <m:sSupPr>
                                  <m:ctrlPr>
                                    <a:rPr lang="en-US" sz="1600" b="0" i="1" smtClean="0">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e>
                          </m:d>
                        </m:num>
                        <m:den>
                          <m:r>
                            <a:rPr lang="en-US" sz="1600" b="0" i="1" smtClean="0">
                              <a:solidFill>
                                <a:schemeClr val="tx1"/>
                              </a:solidFill>
                              <a:latin typeface="Cambria Math" panose="02040503050406030204" pitchFamily="18" charset="0"/>
                            </a:rPr>
                            <m:t>1+</m:t>
                          </m:r>
                          <m:sSup>
                            <m:sSupPr>
                              <m:ctrlPr>
                                <a:rPr lang="en-US" sz="1600" i="1" smtClean="0">
                                  <a:solidFill>
                                    <a:srgbClr val="09AD91"/>
                                  </a:solidFill>
                                  <a:latin typeface="Cambria Math" panose="02040503050406030204" pitchFamily="18" charset="0"/>
                                </a:rPr>
                              </m:ctrlPr>
                            </m:sSupPr>
                            <m:e>
                              <m:sSup>
                                <m:sSupPr>
                                  <m:ctrlPr>
                                    <a:rPr lang="en-US" sz="1600" i="1">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sup>
                              <m:r>
                                <a:rPr lang="en-US" sz="1600" i="1">
                                  <a:solidFill>
                                    <a:srgbClr val="09AD91"/>
                                  </a:solidFill>
                                  <a:latin typeface="Cambria Math" panose="02040503050406030204" pitchFamily="18" charset="0"/>
                                </a:rPr>
                                <m:t>2</m:t>
                              </m:r>
                            </m:sup>
                          </m:sSup>
                        </m:den>
                      </m:f>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solidFill>
                                                <a:schemeClr val="accent6">
                                                  <a:lumMod val="60000"/>
                                                  <a:lumOff val="40000"/>
                                                </a:schemeClr>
                                              </a:solidFill>
                                              <a:latin typeface="Cambria Math" panose="02040503050406030204" pitchFamily="18" charset="0"/>
                                            </a:rPr>
                                            <m:t>𝜃</m:t>
                                          </m:r>
                                          <m:sSup>
                                            <m:sSupPr>
                                              <m:ctrlPr>
                                                <a:rPr lang="en-US" sz="1600" i="1" smtClean="0">
                                                  <a:solidFill>
                                                    <a:srgbClr val="09AD91"/>
                                                  </a:solidFill>
                                                  <a:latin typeface="Cambria Math" panose="02040503050406030204" pitchFamily="18" charset="0"/>
                                                </a:rPr>
                                              </m:ctrlPr>
                                            </m:sSupPr>
                                            <m:e>
                                              <m:r>
                                                <a:rPr lang="en-US" sz="1600" i="1">
                                                  <a:solidFill>
                                                    <a:srgbClr val="09AD91"/>
                                                  </a:solidFill>
                                                  <a:latin typeface="Cambria Math" panose="02040503050406030204" pitchFamily="18" charset="0"/>
                                                </a:rPr>
                                                <m:t>𝜎</m:t>
                                              </m:r>
                                            </m:e>
                                            <m:sup>
                                              <m:r>
                                                <a:rPr lang="en-US" sz="1600" i="1">
                                                  <a:solidFill>
                                                    <a:srgbClr val="09AD91"/>
                                                  </a:solidFill>
                                                  <a:latin typeface="Cambria Math" panose="02040503050406030204" pitchFamily="18" charset="0"/>
                                                </a:rPr>
                                                <m:t>∗</m:t>
                                              </m:r>
                                            </m:sup>
                                          </m:sSup>
                                        </m:e>
                                      </m:d>
                                    </m:e>
                                    <m:sup>
                                      <m:r>
                                        <a:rPr lang="en-US" sz="1600" i="1">
                                          <a:latin typeface="Cambria Math" panose="02040503050406030204" pitchFamily="18" charset="0"/>
                                        </a:rPr>
                                        <m:t>2</m:t>
                                      </m:r>
                                    </m:sup>
                                  </m:sSup>
                                </m:num>
                                <m:den>
                                  <m:r>
                                    <a:rPr lang="en-US" sz="1600" b="0" i="1" smtClean="0">
                                      <a:latin typeface="Cambria Math" panose="02040503050406030204" pitchFamily="18" charset="0"/>
                                    </a:rPr>
                                    <m:t>2</m:t>
                                  </m:r>
                                </m:den>
                              </m:f>
                            </m:e>
                          </m:d>
                        </m:e>
                      </m:func>
                    </m:oMath>
                  </m:oMathPara>
                </a14:m>
                <a:endParaRPr lang="en-US" sz="1600" dirty="0"/>
              </a:p>
            </p:txBody>
          </p:sp>
        </mc:Choice>
        <mc:Fallback>
          <p:sp>
            <p:nvSpPr>
              <p:cNvPr id="9" name="TextBox 8">
                <a:extLst>
                  <a:ext uri="{FF2B5EF4-FFF2-40B4-BE49-F238E27FC236}">
                    <a16:creationId xmlns:a16="http://schemas.microsoft.com/office/drawing/2014/main" id="{53EA1B0A-71F6-4D75-D6B6-3E76CC2AA8C1}"/>
                  </a:ext>
                </a:extLst>
              </p:cNvPr>
              <p:cNvSpPr txBox="1">
                <a:spLocks noRot="1" noChangeAspect="1" noMove="1" noResize="1" noEditPoints="1" noAdjustHandles="1" noChangeArrowheads="1" noChangeShapeType="1" noTextEdit="1"/>
              </p:cNvSpPr>
              <p:nvPr/>
            </p:nvSpPr>
            <p:spPr>
              <a:xfrm>
                <a:off x="5448590" y="5259340"/>
                <a:ext cx="4214927" cy="647934"/>
              </a:xfrm>
              <a:prstGeom prst="rect">
                <a:avLst/>
              </a:prstGeom>
              <a:blipFill>
                <a:blip r:embed="rId16"/>
                <a:stretch>
                  <a:fillRect/>
                </a:stretch>
              </a:blipFill>
            </p:spPr>
            <p:txBody>
              <a:bodyPr/>
              <a:lstStyle/>
              <a:p>
                <a:r>
                  <a:rPr lang="en-US">
                    <a:noFill/>
                  </a:rPr>
                  <a:t> </a:t>
                </a:r>
              </a:p>
            </p:txBody>
          </p:sp>
        </mc:Fallback>
      </mc:AlternateContent>
      <p:sp>
        <p:nvSpPr>
          <p:cNvPr id="10245" name="TextBox 10244">
            <a:extLst>
              <a:ext uri="{FF2B5EF4-FFF2-40B4-BE49-F238E27FC236}">
                <a16:creationId xmlns:a16="http://schemas.microsoft.com/office/drawing/2014/main" id="{28C7B764-5840-AC77-1B82-8694959E3D31}"/>
              </a:ext>
            </a:extLst>
          </p:cNvPr>
          <p:cNvSpPr txBox="1"/>
          <p:nvPr/>
        </p:nvSpPr>
        <p:spPr>
          <a:xfrm>
            <a:off x="8576705" y="5452941"/>
            <a:ext cx="425116" cy="338554"/>
          </a:xfrm>
          <a:prstGeom prst="rect">
            <a:avLst/>
          </a:prstGeom>
          <a:noFill/>
        </p:spPr>
        <p:txBody>
          <a:bodyPr wrap="none" rtlCol="0">
            <a:spAutoFit/>
          </a:bodyPr>
          <a:lstStyle/>
          <a:p>
            <a:r>
              <a:rPr lang="en-US" sz="1600" dirty="0"/>
              <a:t>(3)</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4E98D28-092D-CAF2-F39C-C98A9327441F}"/>
                  </a:ext>
                </a:extLst>
              </p:cNvPr>
              <p:cNvSpPr txBox="1"/>
              <p:nvPr/>
            </p:nvSpPr>
            <p:spPr>
              <a:xfrm>
                <a:off x="5354252" y="127317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9AD91"/>
                              </a:solidFill>
                              <a:latin typeface="Cambria Math" panose="02040503050406030204" pitchFamily="18" charset="0"/>
                            </a:rPr>
                          </m:ctrlPr>
                        </m:sSubSupPr>
                        <m:e>
                          <m:r>
                            <a:rPr lang="en-US" sz="1800" b="1" i="1" smtClean="0">
                              <a:solidFill>
                                <a:srgbClr val="09AD91"/>
                              </a:solidFill>
                              <a:latin typeface="Cambria Math" panose="02040503050406030204" pitchFamily="18" charset="0"/>
                            </a:rPr>
                            <m:t>𝝈</m:t>
                          </m:r>
                        </m:e>
                        <m:sub>
                          <m:r>
                            <a:rPr lang="en-US" sz="1800" b="1" i="1" smtClean="0">
                              <a:solidFill>
                                <a:srgbClr val="09AD91"/>
                              </a:solidFill>
                              <a:latin typeface="Cambria Math" panose="02040503050406030204" pitchFamily="18" charset="0"/>
                            </a:rPr>
                            <m:t>𝒊</m:t>
                          </m:r>
                        </m:sub>
                        <m:sup>
                          <m:r>
                            <a:rPr lang="en-US" sz="1800" b="1" i="1" smtClean="0">
                              <a:solidFill>
                                <a:srgbClr val="09AD91"/>
                              </a:solidFill>
                              <a:latin typeface="Cambria Math" panose="02040503050406030204" pitchFamily="18" charset="0"/>
                            </a:rPr>
                            <m:t>∗</m:t>
                          </m:r>
                        </m:sup>
                      </m:sSubSup>
                    </m:oMath>
                  </m:oMathPara>
                </a14:m>
                <a:endParaRPr lang="en-US" sz="1800" b="1" dirty="0">
                  <a:solidFill>
                    <a:srgbClr val="007E00"/>
                  </a:solidFill>
                </a:endParaRPr>
              </a:p>
            </p:txBody>
          </p:sp>
        </mc:Choice>
        <mc:Fallback>
          <p:sp>
            <p:nvSpPr>
              <p:cNvPr id="20" name="TextBox 19">
                <a:extLst>
                  <a:ext uri="{FF2B5EF4-FFF2-40B4-BE49-F238E27FC236}">
                    <a16:creationId xmlns:a16="http://schemas.microsoft.com/office/drawing/2014/main" id="{24E98D28-092D-CAF2-F39C-C98A9327441F}"/>
                  </a:ext>
                </a:extLst>
              </p:cNvPr>
              <p:cNvSpPr txBox="1">
                <a:spLocks noRot="1" noChangeAspect="1" noMove="1" noResize="1" noEditPoints="1" noAdjustHandles="1" noChangeArrowheads="1" noChangeShapeType="1" noTextEdit="1"/>
              </p:cNvSpPr>
              <p:nvPr/>
            </p:nvSpPr>
            <p:spPr>
              <a:xfrm>
                <a:off x="5354252" y="1273179"/>
                <a:ext cx="360947" cy="369332"/>
              </a:xfrm>
              <a:prstGeom prst="rect">
                <a:avLst/>
              </a:prstGeom>
              <a:blipFill>
                <a:blip r:embed="rId17"/>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6449ECC1-B810-C95F-2536-60C0F7F26F35}"/>
              </a:ext>
            </a:extLst>
          </p:cNvPr>
          <p:cNvCxnSpPr/>
          <p:nvPr/>
        </p:nvCxnSpPr>
        <p:spPr bwMode="auto">
          <a:xfrm>
            <a:off x="5515672" y="1650807"/>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a:extLst>
              <a:ext uri="{FF2B5EF4-FFF2-40B4-BE49-F238E27FC236}">
                <a16:creationId xmlns:a16="http://schemas.microsoft.com/office/drawing/2014/main" id="{7E44CAC6-1629-74A6-A1D5-ACDA729490B5}"/>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sp>
        <p:nvSpPr>
          <p:cNvPr id="29" name="TextBox 28">
            <a:extLst>
              <a:ext uri="{FF2B5EF4-FFF2-40B4-BE49-F238E27FC236}">
                <a16:creationId xmlns:a16="http://schemas.microsoft.com/office/drawing/2014/main" id="{0B54A8EC-49B9-26B4-C9B5-D604DB53E9F3}"/>
              </a:ext>
            </a:extLst>
          </p:cNvPr>
          <p:cNvSpPr txBox="1"/>
          <p:nvPr/>
        </p:nvSpPr>
        <p:spPr>
          <a:xfrm>
            <a:off x="6030262" y="4464312"/>
            <a:ext cx="2215671" cy="338554"/>
          </a:xfrm>
          <a:prstGeom prst="rect">
            <a:avLst/>
          </a:prstGeom>
          <a:noFill/>
        </p:spPr>
        <p:txBody>
          <a:bodyPr wrap="none" rtlCol="0">
            <a:spAutoFit/>
          </a:bodyPr>
          <a:lstStyle/>
          <a:p>
            <a:r>
              <a:rPr lang="en-US" sz="1600" dirty="0"/>
              <a:t>(3)</a:t>
            </a:r>
            <a:r>
              <a:rPr lang="en-US" sz="1600" dirty="0">
                <a:latin typeface="+mn-lt"/>
              </a:rPr>
              <a:t> precision-form joint</a:t>
            </a:r>
          </a:p>
        </p:txBody>
      </p:sp>
      <p:cxnSp>
        <p:nvCxnSpPr>
          <p:cNvPr id="32" name="Straight Connector 31">
            <a:extLst>
              <a:ext uri="{FF2B5EF4-FFF2-40B4-BE49-F238E27FC236}">
                <a16:creationId xmlns:a16="http://schemas.microsoft.com/office/drawing/2014/main" id="{6EB1B9D2-826E-F71E-5620-CF0317E0A6A6}"/>
              </a:ext>
            </a:extLst>
          </p:cNvPr>
          <p:cNvCxnSpPr>
            <a:cxnSpLocks/>
          </p:cNvCxnSpPr>
          <p:nvPr/>
        </p:nvCxnSpPr>
        <p:spPr bwMode="auto">
          <a:xfrm>
            <a:off x="5232399" y="4927466"/>
            <a:ext cx="386301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4">
            <a:extLst>
              <a:ext uri="{FF2B5EF4-FFF2-40B4-BE49-F238E27FC236}">
                <a16:creationId xmlns:a16="http://schemas.microsoft.com/office/drawing/2014/main" id="{45E78834-5850-DB89-ED3F-202EF2D13E4F}"/>
              </a:ext>
            </a:extLst>
          </p:cNvPr>
          <p:cNvSpPr txBox="1"/>
          <p:nvPr/>
        </p:nvSpPr>
        <p:spPr>
          <a:xfrm>
            <a:off x="3565099" y="4537714"/>
            <a:ext cx="1494320" cy="338554"/>
          </a:xfrm>
          <a:prstGeom prst="rect">
            <a:avLst/>
          </a:prstGeom>
          <a:noFill/>
        </p:spPr>
        <p:txBody>
          <a:bodyPr wrap="none" rtlCol="0">
            <a:spAutoFit/>
          </a:bodyPr>
          <a:lstStyle/>
          <a:p>
            <a:r>
              <a:rPr lang="en-US" sz="1600" dirty="0">
                <a:latin typeface="+mn-lt"/>
              </a:rPr>
              <a:t>exponential tilt</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111525E0-A47A-A071-B960-96EA9B1C4DCC}"/>
                  </a:ext>
                </a:extLst>
              </p:cNvPr>
              <p:cNvSpPr txBox="1"/>
              <p:nvPr/>
            </p:nvSpPr>
            <p:spPr>
              <a:xfrm>
                <a:off x="3342332" y="5007203"/>
                <a:ext cx="19685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6">
                              <a:lumMod val="60000"/>
                              <a:lumOff val="40000"/>
                            </a:schemeClr>
                          </a:solidFill>
                          <a:latin typeface="Cambria Math" panose="02040503050406030204" pitchFamily="18" charset="0"/>
                        </a:rPr>
                        <m:t>𝜃</m:t>
                      </m:r>
                      <m:r>
                        <a:rPr lang="en-US" sz="1800" i="1">
                          <a:latin typeface="Cambria Math" panose="02040503050406030204" pitchFamily="18" charset="0"/>
                        </a:rPr>
                        <m:t>=</m:t>
                      </m:r>
                      <m:r>
                        <m:rPr>
                          <m:sty m:val="p"/>
                        </m:rPr>
                        <a:rPr lang="en-US" sz="1800" b="0" i="0" smtClean="0">
                          <a:latin typeface="Cambria Math" panose="02040503050406030204" pitchFamily="18" charset="0"/>
                        </a:rPr>
                        <m:t>sinh</m:t>
                      </m:r>
                      <m:sSup>
                        <m:sSupPr>
                          <m:ctrlPr>
                            <a:rPr lang="en-US" sz="1800" i="1">
                              <a:solidFill>
                                <a:srgbClr val="0070C0"/>
                              </a:solidFill>
                              <a:latin typeface="Cambria Math" panose="02040503050406030204" pitchFamily="18" charset="0"/>
                            </a:rPr>
                          </m:ctrlPr>
                        </m:sSupPr>
                        <m:e>
                          <m:r>
                            <a:rPr lang="en-US" sz="1800" i="1">
                              <a:solidFill>
                                <a:srgbClr val="0070C0"/>
                              </a:solidFill>
                              <a:latin typeface="Cambria Math" panose="02040503050406030204" pitchFamily="18" charset="0"/>
                            </a:rPr>
                            <m:t>𝜃</m:t>
                          </m:r>
                        </m:e>
                        <m:sup>
                          <m:r>
                            <a:rPr lang="en-US" sz="1800" i="1">
                              <a:solidFill>
                                <a:srgbClr val="0070C0"/>
                              </a:solidFill>
                              <a:latin typeface="Cambria Math" panose="02040503050406030204" pitchFamily="18" charset="0"/>
                            </a:rPr>
                            <m:t>∗</m:t>
                          </m:r>
                        </m:sup>
                      </m:sSup>
                    </m:oMath>
                  </m:oMathPara>
                </a14:m>
                <a:endParaRPr lang="en-US" sz="1800" dirty="0"/>
              </a:p>
            </p:txBody>
          </p:sp>
        </mc:Choice>
        <mc:Fallback>
          <p:sp>
            <p:nvSpPr>
              <p:cNvPr id="39" name="TextBox 38">
                <a:extLst>
                  <a:ext uri="{FF2B5EF4-FFF2-40B4-BE49-F238E27FC236}">
                    <a16:creationId xmlns:a16="http://schemas.microsoft.com/office/drawing/2014/main" id="{111525E0-A47A-A071-B960-96EA9B1C4DCC}"/>
                  </a:ext>
                </a:extLst>
              </p:cNvPr>
              <p:cNvSpPr txBox="1">
                <a:spLocks noRot="1" noChangeAspect="1" noMove="1" noResize="1" noEditPoints="1" noAdjustHandles="1" noChangeArrowheads="1" noChangeShapeType="1" noTextEdit="1"/>
              </p:cNvSpPr>
              <p:nvPr/>
            </p:nvSpPr>
            <p:spPr>
              <a:xfrm>
                <a:off x="3342332" y="5007203"/>
                <a:ext cx="1968524"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A5FBFA88-6EBD-FA52-DCFD-1CD596AD8DF6}"/>
                  </a:ext>
                </a:extLst>
              </p:cNvPr>
              <p:cNvSpPr txBox="1"/>
              <p:nvPr/>
            </p:nvSpPr>
            <p:spPr>
              <a:xfrm>
                <a:off x="3021719" y="5416174"/>
                <a:ext cx="260975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a:solidFill>
                                <a:srgbClr val="09AD91"/>
                              </a:solidFill>
                              <a:latin typeface="Cambria Math" panose="02040503050406030204" pitchFamily="18" charset="0"/>
                            </a:rPr>
                          </m:ctrlPr>
                        </m:sSupPr>
                        <m:e>
                          <m:r>
                            <a:rPr lang="en-US" sz="1800" i="1">
                              <a:solidFill>
                                <a:srgbClr val="09AD91"/>
                              </a:solidFill>
                              <a:latin typeface="Cambria Math" panose="02040503050406030204" pitchFamily="18" charset="0"/>
                            </a:rPr>
                            <m:t>𝜎</m:t>
                          </m:r>
                        </m:e>
                        <m:sup>
                          <m:r>
                            <a:rPr lang="en-US" sz="1800" i="1">
                              <a:solidFill>
                                <a:srgbClr val="09AD91"/>
                              </a:solidFill>
                              <a:latin typeface="Cambria Math" panose="02040503050406030204" pitchFamily="18" charset="0"/>
                            </a:rPr>
                            <m:t>∗</m:t>
                          </m:r>
                        </m:sup>
                      </m:sSup>
                      <m:r>
                        <a:rPr lang="en-US" sz="1800" b="0" i="1" smtClean="0">
                          <a:solidFill>
                            <a:schemeClr val="tx1"/>
                          </a:solidFill>
                          <a:latin typeface="Cambria Math" panose="02040503050406030204" pitchFamily="18" charset="0"/>
                        </a:rPr>
                        <m:t>=</m:t>
                      </m:r>
                      <m:func>
                        <m:funcPr>
                          <m:ctrlPr>
                            <a:rPr lang="en-US" sz="1800" b="0" i="1" smtClean="0">
                              <a:solidFill>
                                <a:schemeClr val="tx1"/>
                              </a:solidFill>
                              <a:latin typeface="Cambria Math" panose="02040503050406030204" pitchFamily="18" charset="0"/>
                            </a:rPr>
                          </m:ctrlPr>
                        </m:funcPr>
                        <m:fName>
                          <m:r>
                            <m:rPr>
                              <m:sty m:val="p"/>
                            </m:rPr>
                            <a:rPr lang="en-US" sz="1800" b="0" i="0" smtClean="0">
                              <a:solidFill>
                                <a:schemeClr val="tx1"/>
                              </a:solidFill>
                              <a:latin typeface="Cambria Math" panose="02040503050406030204" pitchFamily="18" charset="0"/>
                            </a:rPr>
                            <m:t>exp</m:t>
                          </m:r>
                        </m:fName>
                        <m:e>
                          <m:sSup>
                            <m:sSupPr>
                              <m:ctrlPr>
                                <a:rPr lang="en-US" sz="1800" i="1">
                                  <a:solidFill>
                                    <a:srgbClr val="72A33B"/>
                                  </a:solidFill>
                                  <a:latin typeface="Cambria Math" panose="02040503050406030204" pitchFamily="18" charset="0"/>
                                </a:rPr>
                              </m:ctrlPr>
                            </m:sSupPr>
                            <m:e>
                              <m:r>
                                <a:rPr lang="en-US" sz="1800" i="1">
                                  <a:solidFill>
                                    <a:srgbClr val="72A33B"/>
                                  </a:solidFill>
                                  <a:latin typeface="Cambria Math" panose="02040503050406030204" pitchFamily="18" charset="0"/>
                                </a:rPr>
                                <m:t>𝜎</m:t>
                              </m:r>
                            </m:e>
                            <m:sup>
                              <m:r>
                                <a:rPr lang="en-US" sz="1800" i="1">
                                  <a:solidFill>
                                    <a:srgbClr val="72A33B"/>
                                  </a:solidFill>
                                  <a:latin typeface="Cambria Math" panose="02040503050406030204" pitchFamily="18" charset="0"/>
                                </a:rPr>
                                <m:t>∗∗</m:t>
                              </m:r>
                            </m:sup>
                          </m:sSup>
                        </m:e>
                      </m:func>
                    </m:oMath>
                  </m:oMathPara>
                </a14:m>
                <a:endParaRPr lang="en-US" sz="1800" dirty="0"/>
              </a:p>
            </p:txBody>
          </p:sp>
        </mc:Choice>
        <mc:Fallback>
          <p:sp>
            <p:nvSpPr>
              <p:cNvPr id="41" name="TextBox 40">
                <a:extLst>
                  <a:ext uri="{FF2B5EF4-FFF2-40B4-BE49-F238E27FC236}">
                    <a16:creationId xmlns:a16="http://schemas.microsoft.com/office/drawing/2014/main" id="{A5FBFA88-6EBD-FA52-DCFD-1CD596AD8DF6}"/>
                  </a:ext>
                </a:extLst>
              </p:cNvPr>
              <p:cNvSpPr txBox="1">
                <a:spLocks noRot="1" noChangeAspect="1" noMove="1" noResize="1" noEditPoints="1" noAdjustHandles="1" noChangeArrowheads="1" noChangeShapeType="1" noTextEdit="1"/>
              </p:cNvSpPr>
              <p:nvPr/>
            </p:nvSpPr>
            <p:spPr>
              <a:xfrm>
                <a:off x="3021719" y="5416174"/>
                <a:ext cx="2609751" cy="369332"/>
              </a:xfrm>
              <a:prstGeom prst="rect">
                <a:avLst/>
              </a:prstGeom>
              <a:blipFill>
                <a:blip r:embed="rId19"/>
                <a:stretch>
                  <a:fillRect b="-33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DF1CF7EF-1C13-5820-9181-1989810109F0}"/>
              </a:ext>
            </a:extLst>
          </p:cNvPr>
          <p:cNvCxnSpPr/>
          <p:nvPr/>
        </p:nvCxnSpPr>
        <p:spPr bwMode="auto">
          <a:xfrm>
            <a:off x="3412699" y="4927652"/>
            <a:ext cx="176683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Rounded Rectangle 47">
            <a:extLst>
              <a:ext uri="{FF2B5EF4-FFF2-40B4-BE49-F238E27FC236}">
                <a16:creationId xmlns:a16="http://schemas.microsoft.com/office/drawing/2014/main" id="{C8176667-8C45-49CA-4986-0B4C7D9A314D}"/>
              </a:ext>
            </a:extLst>
          </p:cNvPr>
          <p:cNvSpPr/>
          <p:nvPr/>
        </p:nvSpPr>
        <p:spPr bwMode="auto">
          <a:xfrm>
            <a:off x="40950" y="4227835"/>
            <a:ext cx="3290187" cy="1856740"/>
          </a:xfrm>
          <a:prstGeom prst="roundRect">
            <a:avLst/>
          </a:prstGeom>
          <a:solidFill>
            <a:srgbClr val="FEF8B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F7FA08FD-E489-CE74-520F-C13A232E47C1}"/>
                  </a:ext>
                </a:extLst>
              </p:cNvPr>
              <p:cNvSpPr txBox="1"/>
              <p:nvPr/>
            </p:nvSpPr>
            <p:spPr>
              <a:xfrm>
                <a:off x="243437" y="4923802"/>
                <a:ext cx="3012607" cy="1004570"/>
              </a:xfrm>
              <a:prstGeom prst="rect">
                <a:avLst/>
              </a:prstGeom>
              <a:noFill/>
            </p:spPr>
            <p:txBody>
              <a:bodyPr wrap="square">
                <a:spAutoFit/>
              </a:bodyPr>
              <a:lstStyle/>
              <a:p>
                <a:pPr/>
                <a14:m>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solidFill>
                              <a:schemeClr val="accent6">
                                <a:lumMod val="60000"/>
                                <a:lumOff val="40000"/>
                              </a:schemeClr>
                            </a:solidFill>
                            <a:latin typeface="Cambria Math" panose="02040503050406030204" pitchFamily="18" charset="0"/>
                          </a:rPr>
                          <m:t>𝜃</m:t>
                        </m:r>
                        <m:r>
                          <a:rPr lang="en-US" sz="1600" b="0" i="1" smtClean="0">
                            <a:solidFill>
                              <a:schemeClr val="tx1"/>
                            </a:solidFill>
                            <a:latin typeface="Cambria Math" panose="02040503050406030204" pitchFamily="18" charset="0"/>
                          </a:rPr>
                          <m:t>,</m:t>
                        </m:r>
                        <m:r>
                          <a:rPr lang="en-US" sz="1600" i="1" smtClean="0">
                            <a:solidFill>
                              <a:srgbClr val="007E00"/>
                            </a:solidFill>
                            <a:latin typeface="Cambria Math" panose="02040503050406030204" pitchFamily="18" charset="0"/>
                          </a:rPr>
                          <m:t> </m:t>
                        </m:r>
                        <m:sSup>
                          <m:sSupPr>
                            <m:ctrlPr>
                              <a:rPr lang="en-US" sz="1600" b="0" i="1" smtClean="0">
                                <a:solidFill>
                                  <a:srgbClr val="09AD91"/>
                                </a:solidFill>
                                <a:latin typeface="Cambria Math" panose="02040503050406030204" pitchFamily="18" charset="0"/>
                              </a:rPr>
                            </m:ctrlPr>
                          </m:sSupPr>
                          <m:e>
                            <m:r>
                              <a:rPr lang="en-US" sz="1600" b="0" i="1" smtClean="0">
                                <a:solidFill>
                                  <a:srgbClr val="09AD91"/>
                                </a:solidFill>
                                <a:latin typeface="Cambria Math" panose="02040503050406030204" pitchFamily="18" charset="0"/>
                              </a:rPr>
                              <m:t>𝜎</m:t>
                            </m:r>
                          </m:e>
                          <m:sup>
                            <m:r>
                              <a:rPr lang="en-US" sz="1600" b="0" i="1" smtClean="0">
                                <a:solidFill>
                                  <a:srgbClr val="09AD91"/>
                                </a:solidFill>
                                <a:latin typeface="Cambria Math" panose="02040503050406030204" pitchFamily="18" charset="0"/>
                              </a:rPr>
                              <m:t>∗</m:t>
                            </m:r>
                          </m:sup>
                        </m:sSup>
                      </m:e>
                    </m:d>
                    <m:r>
                      <a:rPr lang="en-US" sz="1600" b="0" i="1" smtClean="0">
                        <a:solidFill>
                          <a:schemeClr val="tx1"/>
                        </a:solidFill>
                        <a:latin typeface="Cambria Math" panose="02040503050406030204" pitchFamily="18" charset="0"/>
                      </a:rPr>
                      <m:t>∝</m:t>
                    </m:r>
                    <m:f>
                      <m:fPr>
                        <m:ctrlPr>
                          <a:rPr lang="en-US" sz="1600" b="0" i="1" smtClean="0">
                            <a:solidFill>
                              <a:schemeClr val="tx1"/>
                            </a:solidFill>
                            <a:latin typeface="Cambria Math" panose="02040503050406030204" pitchFamily="18" charset="0"/>
                          </a:rPr>
                        </m:ctrlPr>
                      </m:fPr>
                      <m:num>
                        <m:sSup>
                          <m:sSupPr>
                            <m:ctrlPr>
                              <a:rPr lang="en-US" sz="1600" i="1">
                                <a:latin typeface="Cambria Math" panose="02040503050406030204" pitchFamily="18" charset="0"/>
                              </a:rPr>
                            </m:ctrlPr>
                          </m:sSupPr>
                          <m:e>
                            <m:r>
                              <m:rPr>
                                <m:sty m:val="p"/>
                              </m:rPr>
                              <a:rPr lang="en-US" sz="1600">
                                <a:latin typeface="Cambria Math" panose="02040503050406030204" pitchFamily="18" charset="0"/>
                              </a:rPr>
                              <m:t>e</m:t>
                            </m:r>
                          </m:e>
                          <m:sup>
                            <m:sSup>
                              <m:sSupPr>
                                <m:ctrlPr>
                                  <a:rPr lang="en-US" sz="1600" i="1">
                                    <a:solidFill>
                                      <a:srgbClr val="72A33B"/>
                                    </a:solidFill>
                                    <a:latin typeface="Cambria Math" panose="02040503050406030204" pitchFamily="18" charset="0"/>
                                  </a:rPr>
                                </m:ctrlPr>
                              </m:sSupPr>
                              <m:e>
                                <m:r>
                                  <a:rPr lang="en-US" sz="1600" i="1">
                                    <a:solidFill>
                                      <a:srgbClr val="72A33B"/>
                                    </a:solidFill>
                                    <a:latin typeface="Cambria Math" panose="02040503050406030204" pitchFamily="18" charset="0"/>
                                  </a:rPr>
                                  <m:t>𝜎</m:t>
                                </m:r>
                              </m:e>
                              <m:sup>
                                <m:r>
                                  <a:rPr lang="en-US" sz="1600" i="1">
                                    <a:solidFill>
                                      <a:srgbClr val="72A33B"/>
                                    </a:solidFill>
                                    <a:latin typeface="Cambria Math" panose="02040503050406030204" pitchFamily="18" charset="0"/>
                                  </a:rPr>
                                  <m:t>∗∗</m:t>
                                </m:r>
                              </m:sup>
                            </m:sSup>
                          </m:sup>
                        </m:sSup>
                      </m:num>
                      <m:den>
                        <m:r>
                          <a:rPr lang="en-US" sz="1600" b="0" i="1" smtClean="0">
                            <a:solidFill>
                              <a:schemeClr val="tx1"/>
                            </a:solidFill>
                            <a:latin typeface="Cambria Math" panose="02040503050406030204" pitchFamily="18" charset="0"/>
                          </a:rPr>
                          <m:t>1+</m:t>
                        </m:r>
                        <m:sSup>
                          <m:sSupPr>
                            <m:ctrlPr>
                              <a:rPr lang="en-US" sz="1600" i="1">
                                <a:latin typeface="Cambria Math" panose="02040503050406030204" pitchFamily="18" charset="0"/>
                              </a:rPr>
                            </m:ctrlPr>
                          </m:sSupPr>
                          <m:e>
                            <m:r>
                              <m:rPr>
                                <m:sty m:val="p"/>
                              </m:rPr>
                              <a:rPr lang="en-US" sz="1600">
                                <a:latin typeface="Cambria Math" panose="02040503050406030204" pitchFamily="18" charset="0"/>
                              </a:rPr>
                              <m:t>e</m:t>
                            </m:r>
                          </m:e>
                          <m:sup>
                            <m:sSup>
                              <m:sSupPr>
                                <m:ctrlPr>
                                  <a:rPr lang="en-US" sz="1600" i="1">
                                    <a:solidFill>
                                      <a:srgbClr val="72A33B"/>
                                    </a:solidFill>
                                    <a:latin typeface="Cambria Math" panose="02040503050406030204" pitchFamily="18" charset="0"/>
                                  </a:rPr>
                                </m:ctrlPr>
                              </m:sSupPr>
                              <m:e>
                                <m:r>
                                  <a:rPr lang="en-US" sz="1600" b="0" i="1" smtClean="0">
                                    <a:solidFill>
                                      <a:schemeClr val="tx1"/>
                                    </a:solidFill>
                                    <a:latin typeface="Cambria Math" panose="02040503050406030204" pitchFamily="18" charset="0"/>
                                  </a:rPr>
                                  <m:t>2</m:t>
                                </m:r>
                                <m:r>
                                  <a:rPr lang="en-US" sz="1600" i="1">
                                    <a:solidFill>
                                      <a:srgbClr val="72A33B"/>
                                    </a:solidFill>
                                    <a:latin typeface="Cambria Math" panose="02040503050406030204" pitchFamily="18" charset="0"/>
                                  </a:rPr>
                                  <m:t>𝜎</m:t>
                                </m:r>
                              </m:e>
                              <m:sup>
                                <m:r>
                                  <a:rPr lang="en-US" sz="1600" i="1">
                                    <a:solidFill>
                                      <a:srgbClr val="72A33B"/>
                                    </a:solidFill>
                                    <a:latin typeface="Cambria Math" panose="02040503050406030204" pitchFamily="18" charset="0"/>
                                  </a:rPr>
                                  <m:t>∗∗</m:t>
                                </m:r>
                              </m:sup>
                            </m:sSup>
                          </m:sup>
                        </m:sSup>
                      </m:den>
                    </m:f>
                    <m:r>
                      <a:rPr lang="en-US" sz="1600" b="0" i="1" smtClean="0">
                        <a:solidFill>
                          <a:schemeClr val="tx1"/>
                        </a:solidFill>
                        <a:latin typeface="Cambria Math" panose="02040503050406030204" pitchFamily="18" charset="0"/>
                      </a:rPr>
                      <m:t>⋅</m:t>
                    </m:r>
                  </m:oMath>
                </a14:m>
                <a:r>
                  <a:rPr lang="en-US" sz="1600" dirty="0"/>
                  <a:t> </a:t>
                </a:r>
                <a14:m>
                  <m:oMath xmlns:m="http://schemas.openxmlformats.org/officeDocument/2006/math">
                    <m:r>
                      <m:rPr>
                        <m:sty m:val="p"/>
                      </m:rPr>
                      <a:rPr lang="en-US" sz="1600" b="0" i="0" smtClean="0">
                        <a:latin typeface="Cambria Math" panose="02040503050406030204" pitchFamily="18" charset="0"/>
                      </a:rPr>
                      <m:t>cosh</m:t>
                    </m:r>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sSup>
                      <m:sSupPr>
                        <m:ctrlPr>
                          <a:rPr lang="en-US" sz="1600" b="0" i="1" smtClean="0">
                            <a:solidFill>
                              <a:srgbClr val="0070C0"/>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𝑒</m:t>
                        </m:r>
                      </m:e>
                      <m:sup>
                        <m:sSup>
                          <m:sSupPr>
                            <m:ctrlPr>
                              <a:rPr lang="en-US" sz="1600" i="1">
                                <a:solidFill>
                                  <a:srgbClr val="72A33B"/>
                                </a:solidFill>
                                <a:latin typeface="Cambria Math" panose="02040503050406030204" pitchFamily="18" charset="0"/>
                              </a:rPr>
                            </m:ctrlPr>
                          </m:sSupPr>
                          <m:e>
                            <m:r>
                              <a:rPr lang="en-US" sz="1600" i="1">
                                <a:solidFill>
                                  <a:srgbClr val="72A33B"/>
                                </a:solidFill>
                                <a:latin typeface="Cambria Math" panose="02040503050406030204" pitchFamily="18" charset="0"/>
                              </a:rPr>
                              <m:t>𝜎</m:t>
                            </m:r>
                          </m:e>
                          <m:sup>
                            <m:r>
                              <a:rPr lang="en-US" sz="1600" i="1">
                                <a:solidFill>
                                  <a:srgbClr val="72A33B"/>
                                </a:solidFill>
                                <a:latin typeface="Cambria Math" panose="02040503050406030204" pitchFamily="18" charset="0"/>
                              </a:rPr>
                              <m:t>∗∗</m:t>
                            </m:r>
                          </m:sup>
                        </m:sSup>
                      </m:sup>
                    </m:sSup>
                  </m:oMath>
                </a14:m>
                <a:endParaRPr lang="en-US" sz="1600" b="0" i="1" dirty="0">
                  <a:solidFill>
                    <a:schemeClr val="tx1"/>
                  </a:solidFill>
                  <a:latin typeface="Cambria Math" panose="02040503050406030204" pitchFamily="18" charset="0"/>
                </a:endParaRPr>
              </a:p>
              <a:p>
                <a:pPr/>
                <a:r>
                  <a:rPr lang="en-US" sz="1600" b="0" dirty="0"/>
                  <a:t>	</a:t>
                </a:r>
                <a14:m>
                  <m:oMath xmlns:m="http://schemas.openxmlformats.org/officeDocument/2006/math">
                    <m:func>
                      <m:funcPr>
                        <m:ctrlPr>
                          <a:rPr lang="en-US" sz="1600" b="0" i="1" smtClean="0">
                            <a:latin typeface="Cambria Math" panose="02040503050406030204" pitchFamily="18" charset="0"/>
                          </a:rPr>
                        </m:ctrlPr>
                      </m:funcPr>
                      <m:fName>
                        <m:r>
                          <a:rPr lang="en-US" sz="1600" b="0" i="1" smtClean="0">
                            <a:latin typeface="Cambria Math" panose="02040503050406030204" pitchFamily="18" charset="0"/>
                          </a:rPr>
                          <m:t>⋅</m:t>
                        </m:r>
                        <m:r>
                          <m:rPr>
                            <m:sty m:val="p"/>
                          </m:rPr>
                          <a:rPr lang="en-US" sz="1600" b="0" i="0" smtClean="0">
                            <a:latin typeface="Cambria Math" panose="02040503050406030204" pitchFamily="18" charset="0"/>
                          </a:rPr>
                          <m:t>exp</m:t>
                        </m:r>
                      </m:fName>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m:rPr>
                                            <m:sty m:val="p"/>
                                          </m:rPr>
                                          <a:rPr lang="en-US" sz="1600">
                                            <a:latin typeface="Cambria Math" panose="02040503050406030204" pitchFamily="18" charset="0"/>
                                          </a:rPr>
                                          <m:t>sinh</m:t>
                                        </m:r>
                                        <m:sSup>
                                          <m:sSupPr>
                                            <m:ctrlPr>
                                              <a:rPr lang="en-US" sz="1600" i="1">
                                                <a:solidFill>
                                                  <a:srgbClr val="0070C0"/>
                                                </a:solidFill>
                                                <a:latin typeface="Cambria Math" panose="02040503050406030204" pitchFamily="18" charset="0"/>
                                              </a:rPr>
                                            </m:ctrlPr>
                                          </m:sSupPr>
                                          <m:e>
                                            <m:r>
                                              <a:rPr lang="en-US" sz="1600" i="1">
                                                <a:solidFill>
                                                  <a:srgbClr val="0070C0"/>
                                                </a:solidFill>
                                                <a:latin typeface="Cambria Math" panose="02040503050406030204" pitchFamily="18" charset="0"/>
                                              </a:rPr>
                                              <m:t>𝜃</m:t>
                                            </m:r>
                                          </m:e>
                                          <m:sup>
                                            <m:r>
                                              <a:rPr lang="en-US" sz="1600" i="1">
                                                <a:solidFill>
                                                  <a:srgbClr val="0070C0"/>
                                                </a:solidFill>
                                                <a:latin typeface="Cambria Math" panose="02040503050406030204" pitchFamily="18" charset="0"/>
                                              </a:rPr>
                                              <m:t>∗</m:t>
                                            </m:r>
                                          </m:sup>
                                        </m:sSup>
                                        <m:sSup>
                                          <m:sSupPr>
                                            <m:ctrlPr>
                                              <a:rPr lang="en-US" sz="1600" i="1">
                                                <a:latin typeface="Cambria Math" panose="02040503050406030204" pitchFamily="18" charset="0"/>
                                              </a:rPr>
                                            </m:ctrlPr>
                                          </m:sSupPr>
                                          <m:e>
                                            <m:r>
                                              <m:rPr>
                                                <m:sty m:val="p"/>
                                              </m:rPr>
                                              <a:rPr lang="en-US" sz="1600">
                                                <a:latin typeface="Cambria Math" panose="02040503050406030204" pitchFamily="18" charset="0"/>
                                              </a:rPr>
                                              <m:t>e</m:t>
                                            </m:r>
                                          </m:e>
                                          <m:sup>
                                            <m:sSup>
                                              <m:sSupPr>
                                                <m:ctrlPr>
                                                  <a:rPr lang="en-US" sz="1600" i="1">
                                                    <a:solidFill>
                                                      <a:srgbClr val="72A33B"/>
                                                    </a:solidFill>
                                                    <a:latin typeface="Cambria Math" panose="02040503050406030204" pitchFamily="18" charset="0"/>
                                                  </a:rPr>
                                                </m:ctrlPr>
                                              </m:sSupPr>
                                              <m:e>
                                                <m:r>
                                                  <a:rPr lang="en-US" sz="1600" i="1">
                                                    <a:solidFill>
                                                      <a:srgbClr val="72A33B"/>
                                                    </a:solidFill>
                                                    <a:latin typeface="Cambria Math" panose="02040503050406030204" pitchFamily="18" charset="0"/>
                                                  </a:rPr>
                                                  <m:t>𝜎</m:t>
                                                </m:r>
                                              </m:e>
                                              <m:sup>
                                                <m:r>
                                                  <a:rPr lang="en-US" sz="1600" i="1">
                                                    <a:solidFill>
                                                      <a:srgbClr val="72A33B"/>
                                                    </a:solidFill>
                                                    <a:latin typeface="Cambria Math" panose="02040503050406030204" pitchFamily="18" charset="0"/>
                                                  </a:rPr>
                                                  <m:t>∗∗</m:t>
                                                </m:r>
                                              </m:sup>
                                            </m:sSup>
                                          </m:sup>
                                        </m:sSup>
                                      </m:e>
                                    </m:d>
                                  </m:e>
                                  <m:sup>
                                    <m:r>
                                      <a:rPr lang="en-US" sz="1600" i="1">
                                        <a:latin typeface="Cambria Math" panose="02040503050406030204" pitchFamily="18" charset="0"/>
                                      </a:rPr>
                                      <m:t>2</m:t>
                                    </m:r>
                                  </m:sup>
                                </m:sSup>
                              </m:num>
                              <m:den>
                                <m:r>
                                  <a:rPr lang="en-US" sz="1600" b="0" i="1" smtClean="0">
                                    <a:latin typeface="Cambria Math" panose="02040503050406030204" pitchFamily="18" charset="0"/>
                                  </a:rPr>
                                  <m:t>2</m:t>
                                </m:r>
                              </m:den>
                            </m:f>
                          </m:e>
                        </m:d>
                      </m:e>
                    </m:func>
                  </m:oMath>
                </a14:m>
                <a:endParaRPr lang="en-US" sz="1600" dirty="0"/>
              </a:p>
            </p:txBody>
          </p:sp>
        </mc:Choice>
        <mc:Fallback>
          <p:sp>
            <p:nvSpPr>
              <p:cNvPr id="49" name="TextBox 48">
                <a:extLst>
                  <a:ext uri="{FF2B5EF4-FFF2-40B4-BE49-F238E27FC236}">
                    <a16:creationId xmlns:a16="http://schemas.microsoft.com/office/drawing/2014/main" id="{F7FA08FD-E489-CE74-520F-C13A232E47C1}"/>
                  </a:ext>
                </a:extLst>
              </p:cNvPr>
              <p:cNvSpPr txBox="1">
                <a:spLocks noRot="1" noChangeAspect="1" noMove="1" noResize="1" noEditPoints="1" noAdjustHandles="1" noChangeArrowheads="1" noChangeShapeType="1" noTextEdit="1"/>
              </p:cNvSpPr>
              <p:nvPr/>
            </p:nvSpPr>
            <p:spPr>
              <a:xfrm>
                <a:off x="243437" y="4923802"/>
                <a:ext cx="3012607" cy="1004570"/>
              </a:xfrm>
              <a:prstGeom prst="rect">
                <a:avLst/>
              </a:prstGeom>
              <a:blipFill>
                <a:blip r:embed="rId20"/>
                <a:stretch>
                  <a:fillRect/>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A873F15A-033A-AB51-31F3-E71BEF06D345}"/>
              </a:ext>
            </a:extLst>
          </p:cNvPr>
          <p:cNvCxnSpPr>
            <a:cxnSpLocks/>
          </p:cNvCxnSpPr>
          <p:nvPr/>
        </p:nvCxnSpPr>
        <p:spPr bwMode="auto">
          <a:xfrm>
            <a:off x="40950" y="4922525"/>
            <a:ext cx="329018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Box 53">
            <a:extLst>
              <a:ext uri="{FF2B5EF4-FFF2-40B4-BE49-F238E27FC236}">
                <a16:creationId xmlns:a16="http://schemas.microsoft.com/office/drawing/2014/main" id="{3A557C77-95FF-D352-3548-5B2DD46D16AA}"/>
              </a:ext>
            </a:extLst>
          </p:cNvPr>
          <p:cNvSpPr txBox="1"/>
          <p:nvPr/>
        </p:nvSpPr>
        <p:spPr>
          <a:xfrm>
            <a:off x="773928" y="4464312"/>
            <a:ext cx="1820981" cy="338554"/>
          </a:xfrm>
          <a:prstGeom prst="rect">
            <a:avLst/>
          </a:prstGeom>
          <a:noFill/>
        </p:spPr>
        <p:txBody>
          <a:bodyPr wrap="square" rtlCol="0">
            <a:spAutoFit/>
          </a:bodyPr>
          <a:lstStyle/>
          <a:p>
            <a:r>
              <a:rPr lang="en-US" sz="1600" dirty="0"/>
              <a:t>(4)</a:t>
            </a:r>
            <a:r>
              <a:rPr lang="en-US" sz="1600" dirty="0">
                <a:latin typeface="+mn-lt"/>
              </a:rPr>
              <a:t> tilted-form joint</a:t>
            </a:r>
          </a:p>
        </p:txBody>
      </p:sp>
      <p:pic>
        <p:nvPicPr>
          <p:cNvPr id="4" name="0-hmc_sinh-tilt-OK.mp4">
            <a:hlinkClick r:id="" action="ppaction://media"/>
            <a:extLst>
              <a:ext uri="{FF2B5EF4-FFF2-40B4-BE49-F238E27FC236}">
                <a16:creationId xmlns:a16="http://schemas.microsoft.com/office/drawing/2014/main" id="{15188828-6070-378E-9666-7B1962AD23D6}"/>
              </a:ext>
            </a:extLst>
          </p:cNvPr>
          <p:cNvPicPr>
            <a:picLocks noChangeAspect="1"/>
          </p:cNvPicPr>
          <p:nvPr>
            <a:videoFile r:link="rId2"/>
            <p:extLst>
              <p:ext uri="{DAA4B4D4-6D71-4841-9C94-3DE7FCFB9230}">
                <p14:media xmlns:p14="http://schemas.microsoft.com/office/powerpoint/2010/main" r:embed="rId1"/>
              </p:ext>
            </p:extLst>
          </p:nvPr>
        </p:nvPicPr>
        <p:blipFill>
          <a:blip r:embed="rId21"/>
          <a:stretch>
            <a:fillRect/>
          </a:stretch>
        </p:blipFill>
        <p:spPr>
          <a:xfrm>
            <a:off x="6552477" y="1452037"/>
            <a:ext cx="2276302" cy="227630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345B6CB-8942-F967-89E8-D29987BEB1A1}"/>
                  </a:ext>
                </a:extLst>
              </p:cNvPr>
              <p:cNvSpPr txBox="1"/>
              <p:nvPr/>
            </p:nvSpPr>
            <p:spPr>
              <a:xfrm>
                <a:off x="7510154" y="129919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92D050"/>
                              </a:solidFill>
                              <a:latin typeface="Cambria Math" panose="02040503050406030204" pitchFamily="18" charset="0"/>
                            </a:rPr>
                          </m:ctrlPr>
                        </m:sSubSupPr>
                        <m:e>
                          <m:r>
                            <a:rPr lang="en-US" sz="1800" b="1" i="1" smtClean="0">
                              <a:solidFill>
                                <a:srgbClr val="92D050"/>
                              </a:solidFill>
                              <a:latin typeface="Cambria Math" panose="02040503050406030204" pitchFamily="18" charset="0"/>
                            </a:rPr>
                            <m:t>𝝈</m:t>
                          </m:r>
                        </m:e>
                        <m:sub>
                          <m:r>
                            <a:rPr lang="en-US" sz="1800" b="1" i="1" smtClean="0">
                              <a:solidFill>
                                <a:srgbClr val="92D050"/>
                              </a:solidFill>
                              <a:latin typeface="Cambria Math" panose="02040503050406030204" pitchFamily="18" charset="0"/>
                            </a:rPr>
                            <m:t>𝒊</m:t>
                          </m:r>
                        </m:sub>
                        <m:sup>
                          <m:r>
                            <a:rPr lang="en-US" sz="1800" b="1" i="1" smtClean="0">
                              <a:solidFill>
                                <a:srgbClr val="92D050"/>
                              </a:solidFill>
                              <a:latin typeface="Cambria Math" panose="02040503050406030204" pitchFamily="18" charset="0"/>
                            </a:rPr>
                            <m:t>∗∗</m:t>
                          </m:r>
                        </m:sup>
                      </m:sSubSup>
                    </m:oMath>
                  </m:oMathPara>
                </a14:m>
                <a:endParaRPr lang="en-US" sz="1800" b="1" dirty="0">
                  <a:solidFill>
                    <a:srgbClr val="92D050"/>
                  </a:solidFill>
                </a:endParaRPr>
              </a:p>
            </p:txBody>
          </p:sp>
        </mc:Choice>
        <mc:Fallback>
          <p:sp>
            <p:nvSpPr>
              <p:cNvPr id="5" name="TextBox 4">
                <a:extLst>
                  <a:ext uri="{FF2B5EF4-FFF2-40B4-BE49-F238E27FC236}">
                    <a16:creationId xmlns:a16="http://schemas.microsoft.com/office/drawing/2014/main" id="{7345B6CB-8942-F967-89E8-D29987BEB1A1}"/>
                  </a:ext>
                </a:extLst>
              </p:cNvPr>
              <p:cNvSpPr txBox="1">
                <a:spLocks noRot="1" noChangeAspect="1" noMove="1" noResize="1" noEditPoints="1" noAdjustHandles="1" noChangeArrowheads="1" noChangeShapeType="1" noTextEdit="1"/>
              </p:cNvSpPr>
              <p:nvPr/>
            </p:nvSpPr>
            <p:spPr>
              <a:xfrm>
                <a:off x="7510154" y="1299199"/>
                <a:ext cx="360947" cy="369332"/>
              </a:xfrm>
              <a:prstGeom prst="rect">
                <a:avLst/>
              </a:prstGeom>
              <a:blipFill>
                <a:blip r:embed="rId22"/>
                <a:stretch>
                  <a:fillRect r="-20690"/>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45307577-0EC2-CF92-7323-BC4514C0115F}"/>
              </a:ext>
            </a:extLst>
          </p:cNvPr>
          <p:cNvCxnSpPr/>
          <p:nvPr/>
        </p:nvCxnSpPr>
        <p:spPr bwMode="auto">
          <a:xfrm>
            <a:off x="7691526" y="1664104"/>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86B9CDC2-26FB-BCDE-200E-AE7742763947}"/>
              </a:ext>
            </a:extLst>
          </p:cNvPr>
          <p:cNvCxnSpPr/>
          <p:nvPr/>
        </p:nvCxnSpPr>
        <p:spPr bwMode="auto">
          <a:xfrm>
            <a:off x="7712396" y="2576863"/>
            <a:ext cx="901026" cy="26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27B22DC-2BF2-0CCA-D3EA-520201D7FECC}"/>
                  </a:ext>
                </a:extLst>
              </p:cNvPr>
              <p:cNvSpPr txBox="1"/>
              <p:nvPr/>
            </p:nvSpPr>
            <p:spPr>
              <a:xfrm>
                <a:off x="8581319" y="242661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070C0"/>
                              </a:solidFill>
                              <a:latin typeface="Cambria Math" panose="02040503050406030204" pitchFamily="18" charset="0"/>
                            </a:rPr>
                          </m:ctrlPr>
                        </m:sSubSup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𝒊</m:t>
                          </m:r>
                        </m:sub>
                        <m:sup>
                          <m:r>
                            <a:rPr lang="en-US" sz="1800" b="1" i="1" smtClean="0">
                              <a:solidFill>
                                <a:srgbClr val="0070C0"/>
                              </a:solidFill>
                              <a:latin typeface="Cambria Math" panose="02040503050406030204" pitchFamily="18" charset="0"/>
                            </a:rPr>
                            <m:t>∗</m:t>
                          </m:r>
                        </m:sup>
                      </m:sSubSup>
                    </m:oMath>
                  </m:oMathPara>
                </a14:m>
                <a:endParaRPr lang="en-US" sz="1800" b="1" dirty="0">
                  <a:solidFill>
                    <a:srgbClr val="0070C0"/>
                  </a:solidFill>
                </a:endParaRPr>
              </a:p>
            </p:txBody>
          </p:sp>
        </mc:Choice>
        <mc:Fallback>
          <p:sp>
            <p:nvSpPr>
              <p:cNvPr id="12" name="TextBox 11">
                <a:extLst>
                  <a:ext uri="{FF2B5EF4-FFF2-40B4-BE49-F238E27FC236}">
                    <a16:creationId xmlns:a16="http://schemas.microsoft.com/office/drawing/2014/main" id="{827B22DC-2BF2-0CCA-D3EA-520201D7FECC}"/>
                  </a:ext>
                </a:extLst>
              </p:cNvPr>
              <p:cNvSpPr txBox="1">
                <a:spLocks noRot="1" noChangeAspect="1" noMove="1" noResize="1" noEditPoints="1" noAdjustHandles="1" noChangeArrowheads="1" noChangeShapeType="1" noTextEdit="1"/>
              </p:cNvSpPr>
              <p:nvPr/>
            </p:nvSpPr>
            <p:spPr>
              <a:xfrm>
                <a:off x="8581319" y="2426610"/>
                <a:ext cx="360947" cy="369332"/>
              </a:xfrm>
              <a:prstGeom prst="rect">
                <a:avLst/>
              </a:prstGeom>
              <a:blipFill>
                <a:blip r:embed="rId23"/>
                <a:stretch>
                  <a:fillRect/>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63357DC3-B9DE-3EDD-93BB-1F19A2F413C6}"/>
              </a:ext>
            </a:extLst>
          </p:cNvPr>
          <p:cNvCxnSpPr>
            <a:cxnSpLocks/>
          </p:cNvCxnSpPr>
          <p:nvPr/>
        </p:nvCxnSpPr>
        <p:spPr bwMode="auto">
          <a:xfrm>
            <a:off x="500552" y="2572652"/>
            <a:ext cx="610385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C8F0E592-933C-66DF-4D76-CE64B2E4A177}"/>
                  </a:ext>
                </a:extLst>
              </p:cNvPr>
              <p:cNvSpPr txBox="1"/>
              <p:nvPr/>
            </p:nvSpPr>
            <p:spPr>
              <a:xfrm>
                <a:off x="6560608" y="2423918"/>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61" name="TextBox 60">
                <a:extLst>
                  <a:ext uri="{FF2B5EF4-FFF2-40B4-BE49-F238E27FC236}">
                    <a16:creationId xmlns:a16="http://schemas.microsoft.com/office/drawing/2014/main" id="{C8F0E592-933C-66DF-4D76-CE64B2E4A177}"/>
                  </a:ext>
                </a:extLst>
              </p:cNvPr>
              <p:cNvSpPr txBox="1">
                <a:spLocks noRot="1" noChangeAspect="1" noMove="1" noResize="1" noEditPoints="1" noAdjustHandles="1" noChangeArrowheads="1" noChangeShapeType="1" noTextEdit="1"/>
              </p:cNvSpPr>
              <p:nvPr/>
            </p:nvSpPr>
            <p:spPr>
              <a:xfrm>
                <a:off x="6560608" y="2423918"/>
                <a:ext cx="360947" cy="369332"/>
              </a:xfrm>
              <a:prstGeom prst="rect">
                <a:avLst/>
              </a:prstGeom>
              <a:blipFill>
                <a:blip r:embed="rId2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5D667E9-15EE-F99C-F189-072D78C679BF}"/>
              </a:ext>
            </a:extLst>
          </p:cNvPr>
          <p:cNvSpPr txBox="1"/>
          <p:nvPr/>
        </p:nvSpPr>
        <p:spPr>
          <a:xfrm>
            <a:off x="7046989" y="3591611"/>
            <a:ext cx="1330814" cy="338554"/>
          </a:xfrm>
          <a:prstGeom prst="rect">
            <a:avLst/>
          </a:prstGeom>
          <a:noFill/>
        </p:spPr>
        <p:txBody>
          <a:bodyPr wrap="none" rtlCol="0">
            <a:spAutoFit/>
          </a:bodyPr>
          <a:lstStyle/>
          <a:p>
            <a:r>
              <a:rPr lang="en-US" sz="1600" dirty="0"/>
              <a:t>(4) tilted joint</a:t>
            </a:r>
          </a:p>
        </p:txBody>
      </p:sp>
    </p:spTree>
    <p:extLst>
      <p:ext uri="{BB962C8B-B14F-4D97-AF65-F5344CB8AC3E}">
        <p14:creationId xmlns:p14="http://schemas.microsoft.com/office/powerpoint/2010/main" val="49862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7725FD-F1EC-8C72-61D5-EF7FB9EC5D69}"/>
              </a:ext>
            </a:extLst>
          </p:cNvPr>
          <p:cNvPicPr>
            <a:picLocks noChangeAspect="1"/>
          </p:cNvPicPr>
          <p:nvPr/>
        </p:nvPicPr>
        <p:blipFill>
          <a:blip r:embed="rId3"/>
          <a:stretch>
            <a:fillRect/>
          </a:stretch>
        </p:blipFill>
        <p:spPr>
          <a:xfrm>
            <a:off x="6640813" y="1546508"/>
            <a:ext cx="2119578" cy="2114930"/>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4"/>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5"/>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6"/>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7"/>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8"/>
                <a:stretch>
                  <a:fillRect t="-108333" b="-15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3641E68-8492-1CD3-23E3-F51D6B0802B4}"/>
                  </a:ext>
                </a:extLst>
              </p:cNvPr>
              <p:cNvSpPr txBox="1"/>
              <p:nvPr/>
            </p:nvSpPr>
            <p:spPr>
              <a:xfrm>
                <a:off x="7510154" y="129919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92D050"/>
                              </a:solidFill>
                              <a:latin typeface="Cambria Math" panose="02040503050406030204" pitchFamily="18" charset="0"/>
                            </a:rPr>
                          </m:ctrlPr>
                        </m:sSubSupPr>
                        <m:e>
                          <m:r>
                            <a:rPr lang="en-US" sz="1800" b="1" i="1" smtClean="0">
                              <a:solidFill>
                                <a:srgbClr val="92D050"/>
                              </a:solidFill>
                              <a:latin typeface="Cambria Math" panose="02040503050406030204" pitchFamily="18" charset="0"/>
                            </a:rPr>
                            <m:t>𝝈</m:t>
                          </m:r>
                        </m:e>
                        <m:sub>
                          <m:r>
                            <a:rPr lang="en-US" sz="1800" b="1" i="1" smtClean="0">
                              <a:solidFill>
                                <a:srgbClr val="92D050"/>
                              </a:solidFill>
                              <a:latin typeface="Cambria Math" panose="02040503050406030204" pitchFamily="18" charset="0"/>
                            </a:rPr>
                            <m:t>𝒊</m:t>
                          </m:r>
                        </m:sub>
                        <m:sup>
                          <m:r>
                            <a:rPr lang="en-US" sz="1800" b="1" i="1" smtClean="0">
                              <a:solidFill>
                                <a:srgbClr val="92D050"/>
                              </a:solidFill>
                              <a:latin typeface="Cambria Math" panose="02040503050406030204" pitchFamily="18" charset="0"/>
                            </a:rPr>
                            <m:t>∗∗</m:t>
                          </m:r>
                        </m:sup>
                      </m:sSubSup>
                    </m:oMath>
                  </m:oMathPara>
                </a14:m>
                <a:endParaRPr lang="en-US" sz="1800" b="1" dirty="0">
                  <a:solidFill>
                    <a:srgbClr val="92D050"/>
                  </a:solidFill>
                </a:endParaRPr>
              </a:p>
            </p:txBody>
          </p:sp>
        </mc:Choice>
        <mc:Fallback>
          <p:sp>
            <p:nvSpPr>
              <p:cNvPr id="10" name="TextBox 9">
                <a:extLst>
                  <a:ext uri="{FF2B5EF4-FFF2-40B4-BE49-F238E27FC236}">
                    <a16:creationId xmlns:a16="http://schemas.microsoft.com/office/drawing/2014/main" id="{23641E68-8492-1CD3-23E3-F51D6B0802B4}"/>
                  </a:ext>
                </a:extLst>
              </p:cNvPr>
              <p:cNvSpPr txBox="1">
                <a:spLocks noRot="1" noChangeAspect="1" noMove="1" noResize="1" noEditPoints="1" noAdjustHandles="1" noChangeArrowheads="1" noChangeShapeType="1" noTextEdit="1"/>
              </p:cNvSpPr>
              <p:nvPr/>
            </p:nvSpPr>
            <p:spPr>
              <a:xfrm>
                <a:off x="7510154" y="1299199"/>
                <a:ext cx="360947" cy="369332"/>
              </a:xfrm>
              <a:prstGeom prst="rect">
                <a:avLst/>
              </a:prstGeom>
              <a:blipFill>
                <a:blip r:embed="rId9"/>
                <a:stretch>
                  <a:fillRect r="-20690"/>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2FF8DFB-20B6-DA43-2B1E-1FD2CFE25E28}"/>
              </a:ext>
            </a:extLst>
          </p:cNvPr>
          <p:cNvCxnSpPr/>
          <p:nvPr/>
        </p:nvCxnSpPr>
        <p:spPr bwMode="auto">
          <a:xfrm>
            <a:off x="7691526" y="1664104"/>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4DE93886-D83B-B652-A93B-61FCCB610B78}"/>
              </a:ext>
            </a:extLst>
          </p:cNvPr>
          <p:cNvCxnSpPr/>
          <p:nvPr/>
        </p:nvCxnSpPr>
        <p:spPr bwMode="auto">
          <a:xfrm>
            <a:off x="7712396" y="2576863"/>
            <a:ext cx="901026" cy="26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901F883-34AB-8E64-8E10-69D68DE4F861}"/>
                  </a:ext>
                </a:extLst>
              </p:cNvPr>
              <p:cNvSpPr txBox="1"/>
              <p:nvPr/>
            </p:nvSpPr>
            <p:spPr>
              <a:xfrm>
                <a:off x="8581319" y="242661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070C0"/>
                              </a:solidFill>
                              <a:latin typeface="Cambria Math" panose="02040503050406030204" pitchFamily="18" charset="0"/>
                            </a:rPr>
                          </m:ctrlPr>
                        </m:sSubSup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𝒊</m:t>
                          </m:r>
                        </m:sub>
                        <m:sup>
                          <m:r>
                            <a:rPr lang="en-US" sz="1800" b="1" i="1" smtClean="0">
                              <a:solidFill>
                                <a:srgbClr val="0070C0"/>
                              </a:solidFill>
                              <a:latin typeface="Cambria Math" panose="02040503050406030204" pitchFamily="18" charset="0"/>
                            </a:rPr>
                            <m:t>∗</m:t>
                          </m:r>
                        </m:sup>
                      </m:sSubSup>
                    </m:oMath>
                  </m:oMathPara>
                </a14:m>
                <a:endParaRPr lang="en-US" sz="1800" b="1" dirty="0">
                  <a:solidFill>
                    <a:srgbClr val="0070C0"/>
                  </a:solidFill>
                </a:endParaRPr>
              </a:p>
            </p:txBody>
          </p:sp>
        </mc:Choice>
        <mc:Fallback>
          <p:sp>
            <p:nvSpPr>
              <p:cNvPr id="17" name="TextBox 16">
                <a:extLst>
                  <a:ext uri="{FF2B5EF4-FFF2-40B4-BE49-F238E27FC236}">
                    <a16:creationId xmlns:a16="http://schemas.microsoft.com/office/drawing/2014/main" id="{4901F883-34AB-8E64-8E10-69D68DE4F861}"/>
                  </a:ext>
                </a:extLst>
              </p:cNvPr>
              <p:cNvSpPr txBox="1">
                <a:spLocks noRot="1" noChangeAspect="1" noMove="1" noResize="1" noEditPoints="1" noAdjustHandles="1" noChangeArrowheads="1" noChangeShapeType="1" noTextEdit="1"/>
              </p:cNvSpPr>
              <p:nvPr/>
            </p:nvSpPr>
            <p:spPr>
              <a:xfrm>
                <a:off x="8581319" y="2426610"/>
                <a:ext cx="360947" cy="369332"/>
              </a:xfrm>
              <a:prstGeom prst="rect">
                <a:avLst/>
              </a:prstGeom>
              <a:blipFill>
                <a:blip r:embed="rId10"/>
                <a:stretch>
                  <a:fillRect/>
                </a:stretch>
              </a:blipFill>
            </p:spPr>
            <p:txBody>
              <a:bodyPr/>
              <a:lstStyle/>
              <a:p>
                <a:r>
                  <a:rPr lang="en-US">
                    <a:noFill/>
                  </a:rPr>
                  <a:t> </a:t>
                </a:r>
              </a:p>
            </p:txBody>
          </p:sp>
        </mc:Fallback>
      </mc:AlternateContent>
      <p:pic>
        <p:nvPicPr>
          <p:cNvPr id="22" name="Picture 21" descr="A graph of a graph&#10;&#10;Description automatically generated">
            <a:extLst>
              <a:ext uri="{FF2B5EF4-FFF2-40B4-BE49-F238E27FC236}">
                <a16:creationId xmlns:a16="http://schemas.microsoft.com/office/drawing/2014/main" id="{7F96894D-4738-9401-4457-123ABBEF0A9E}"/>
              </a:ext>
            </a:extLst>
          </p:cNvPr>
          <p:cNvPicPr>
            <a:picLocks noChangeAspect="1"/>
          </p:cNvPicPr>
          <p:nvPr/>
        </p:nvPicPr>
        <p:blipFill rotWithShape="1">
          <a:blip r:embed="rId11"/>
          <a:srcRect l="14016" r="15822"/>
          <a:stretch/>
        </p:blipFill>
        <p:spPr>
          <a:xfrm>
            <a:off x="4105345" y="3996261"/>
            <a:ext cx="2532105" cy="2405984"/>
          </a:xfrm>
          <a:prstGeom prst="rect">
            <a:avLst/>
          </a:prstGeom>
        </p:spPr>
      </p:pic>
      <p:sp>
        <p:nvSpPr>
          <p:cNvPr id="25" name="TextBox 24">
            <a:extLst>
              <a:ext uri="{FF2B5EF4-FFF2-40B4-BE49-F238E27FC236}">
                <a16:creationId xmlns:a16="http://schemas.microsoft.com/office/drawing/2014/main" id="{991ABFBA-DECF-F964-E407-909FE90C6D53}"/>
              </a:ext>
            </a:extLst>
          </p:cNvPr>
          <p:cNvSpPr txBox="1"/>
          <p:nvPr/>
        </p:nvSpPr>
        <p:spPr>
          <a:xfrm>
            <a:off x="4509372" y="4709515"/>
            <a:ext cx="1079754" cy="276999"/>
          </a:xfrm>
          <a:prstGeom prst="rect">
            <a:avLst/>
          </a:prstGeom>
          <a:noFill/>
        </p:spPr>
        <p:txBody>
          <a:bodyPr wrap="square">
            <a:spAutoFit/>
          </a:bodyPr>
          <a:lstStyle/>
          <a:p>
            <a:r>
              <a:rPr lang="en-US" sz="1200" dirty="0">
                <a:solidFill>
                  <a:srgbClr val="0000FF"/>
                </a:solidFill>
                <a:latin typeface="+mj-lt"/>
              </a:rPr>
              <a:t>K-S = 0.0456</a:t>
            </a:r>
          </a:p>
        </p:txBody>
      </p:sp>
      <p:pic>
        <p:nvPicPr>
          <p:cNvPr id="26" name="Picture 25" descr="A graph with green lines&#10;&#10;Description automatically generated">
            <a:extLst>
              <a:ext uri="{FF2B5EF4-FFF2-40B4-BE49-F238E27FC236}">
                <a16:creationId xmlns:a16="http://schemas.microsoft.com/office/drawing/2014/main" id="{E2D650A7-23BD-FD6C-754F-3A2DA52A2544}"/>
              </a:ext>
            </a:extLst>
          </p:cNvPr>
          <p:cNvPicPr>
            <a:picLocks noChangeAspect="1"/>
          </p:cNvPicPr>
          <p:nvPr/>
        </p:nvPicPr>
        <p:blipFill rotWithShape="1">
          <a:blip r:embed="rId12"/>
          <a:srcRect l="15495" r="15521"/>
          <a:stretch/>
        </p:blipFill>
        <p:spPr>
          <a:xfrm>
            <a:off x="2031677" y="4024727"/>
            <a:ext cx="2477695" cy="2394453"/>
          </a:xfrm>
          <a:prstGeom prst="rect">
            <a:avLst/>
          </a:prstGeom>
        </p:spPr>
      </p:pic>
      <p:pic>
        <p:nvPicPr>
          <p:cNvPr id="27" name="Picture 26" descr="A graph with a red line&#10;&#10;Description automatically generated">
            <a:extLst>
              <a:ext uri="{FF2B5EF4-FFF2-40B4-BE49-F238E27FC236}">
                <a16:creationId xmlns:a16="http://schemas.microsoft.com/office/drawing/2014/main" id="{17584E45-429F-B0E6-BB77-54E85C752039}"/>
              </a:ext>
            </a:extLst>
          </p:cNvPr>
          <p:cNvPicPr>
            <a:picLocks noChangeAspect="1"/>
          </p:cNvPicPr>
          <p:nvPr/>
        </p:nvPicPr>
        <p:blipFill rotWithShape="1">
          <a:blip r:embed="rId13"/>
          <a:srcRect l="24990" r="13598"/>
          <a:stretch/>
        </p:blipFill>
        <p:spPr>
          <a:xfrm>
            <a:off x="6632750" y="3979326"/>
            <a:ext cx="2247547" cy="2439854"/>
          </a:xfrm>
          <a:prstGeom prst="rect">
            <a:avLst/>
          </a:prstGeom>
        </p:spPr>
      </p:pic>
      <p:sp>
        <p:nvSpPr>
          <p:cNvPr id="28" name="TextBox 27">
            <a:extLst>
              <a:ext uri="{FF2B5EF4-FFF2-40B4-BE49-F238E27FC236}">
                <a16:creationId xmlns:a16="http://schemas.microsoft.com/office/drawing/2014/main" id="{925CA668-6C00-6F63-79CC-A0B869A7FA47}"/>
              </a:ext>
            </a:extLst>
          </p:cNvPr>
          <p:cNvSpPr txBox="1"/>
          <p:nvPr/>
        </p:nvSpPr>
        <p:spPr>
          <a:xfrm>
            <a:off x="6949828" y="4432516"/>
            <a:ext cx="1099299" cy="276999"/>
          </a:xfrm>
          <a:prstGeom prst="rect">
            <a:avLst/>
          </a:prstGeom>
          <a:noFill/>
        </p:spPr>
        <p:txBody>
          <a:bodyPr wrap="square">
            <a:spAutoFit/>
          </a:bodyPr>
          <a:lstStyle/>
          <a:p>
            <a:r>
              <a:rPr lang="en-US" sz="1200" dirty="0">
                <a:solidFill>
                  <a:srgbClr val="FF0000"/>
                </a:solidFill>
                <a:latin typeface="+mj-lt"/>
              </a:rPr>
              <a:t>K-S = 0.0482</a:t>
            </a:r>
          </a:p>
        </p:txBody>
      </p:sp>
      <p:sp>
        <p:nvSpPr>
          <p:cNvPr id="29" name="TextBox 28">
            <a:extLst>
              <a:ext uri="{FF2B5EF4-FFF2-40B4-BE49-F238E27FC236}">
                <a16:creationId xmlns:a16="http://schemas.microsoft.com/office/drawing/2014/main" id="{8A4C20BE-873C-0B90-A8A6-550191751F4C}"/>
              </a:ext>
            </a:extLst>
          </p:cNvPr>
          <p:cNvSpPr txBox="1"/>
          <p:nvPr/>
        </p:nvSpPr>
        <p:spPr>
          <a:xfrm>
            <a:off x="2903769" y="5617364"/>
            <a:ext cx="1079987" cy="276999"/>
          </a:xfrm>
          <a:prstGeom prst="rect">
            <a:avLst/>
          </a:prstGeom>
          <a:noFill/>
        </p:spPr>
        <p:txBody>
          <a:bodyPr wrap="square">
            <a:spAutoFit/>
          </a:bodyPr>
          <a:lstStyle/>
          <a:p>
            <a:r>
              <a:rPr lang="en-US" sz="1200" dirty="0">
                <a:solidFill>
                  <a:srgbClr val="007E00"/>
                </a:solidFill>
                <a:latin typeface="+mj-lt"/>
              </a:rPr>
              <a:t>K-S = 0.0468</a:t>
            </a:r>
          </a:p>
        </p:txBody>
      </p:sp>
      <p:sp>
        <p:nvSpPr>
          <p:cNvPr id="31" name="TextBox 30">
            <a:extLst>
              <a:ext uri="{FF2B5EF4-FFF2-40B4-BE49-F238E27FC236}">
                <a16:creationId xmlns:a16="http://schemas.microsoft.com/office/drawing/2014/main" id="{BE1D7B2D-C992-D368-BE8C-804532E4616E}"/>
              </a:ext>
            </a:extLst>
          </p:cNvPr>
          <p:cNvSpPr txBox="1"/>
          <p:nvPr/>
        </p:nvSpPr>
        <p:spPr>
          <a:xfrm>
            <a:off x="413057" y="4449248"/>
            <a:ext cx="1604034" cy="1015663"/>
          </a:xfrm>
          <a:prstGeom prst="rect">
            <a:avLst/>
          </a:prstGeom>
          <a:noFill/>
        </p:spPr>
        <p:txBody>
          <a:bodyPr wrap="square">
            <a:spAutoFit/>
          </a:bodyPr>
          <a:lstStyle/>
          <a:p>
            <a:r>
              <a:rPr lang="en-US" sz="1200" b="1" dirty="0">
                <a:latin typeface="+mj-lt"/>
              </a:rPr>
              <a:t>Analytical CDF </a:t>
            </a:r>
            <a:r>
              <a:rPr lang="en-US" sz="1200" b="1" i="1" dirty="0">
                <a:latin typeface="+mj-lt"/>
              </a:rPr>
              <a:t>vs. </a:t>
            </a:r>
            <a:r>
              <a:rPr lang="en-US" sz="1200" b="1" dirty="0">
                <a:latin typeface="+mj-lt"/>
              </a:rPr>
              <a:t>Empirical CDF from HMC chain after 500 proposals:</a:t>
            </a:r>
          </a:p>
        </p:txBody>
      </p:sp>
      <p:cxnSp>
        <p:nvCxnSpPr>
          <p:cNvPr id="33" name="Straight Connector 32">
            <a:extLst>
              <a:ext uri="{FF2B5EF4-FFF2-40B4-BE49-F238E27FC236}">
                <a16:creationId xmlns:a16="http://schemas.microsoft.com/office/drawing/2014/main" id="{C3B48DE2-4AE7-5437-C665-58F278E3ACD7}"/>
              </a:ext>
            </a:extLst>
          </p:cNvPr>
          <p:cNvCxnSpPr/>
          <p:nvPr/>
        </p:nvCxnSpPr>
        <p:spPr bwMode="auto">
          <a:xfrm>
            <a:off x="500552" y="3834150"/>
            <a:ext cx="8216728" cy="0"/>
          </a:xfrm>
          <a:prstGeom prst="line">
            <a:avLst/>
          </a:prstGeom>
          <a:solidFill>
            <a:schemeClr val="accent1"/>
          </a:solidFill>
          <a:ln w="12700" cap="flat" cmpd="sng" algn="ctr">
            <a:solidFill>
              <a:schemeClr val="accent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TextBox 33">
            <a:extLst>
              <a:ext uri="{FF2B5EF4-FFF2-40B4-BE49-F238E27FC236}">
                <a16:creationId xmlns:a16="http://schemas.microsoft.com/office/drawing/2014/main" id="{6AD2C261-C079-3AD7-CE88-561685DFDBED}"/>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35" name="TextBox 34">
            <a:extLst>
              <a:ext uri="{FF2B5EF4-FFF2-40B4-BE49-F238E27FC236}">
                <a16:creationId xmlns:a16="http://schemas.microsoft.com/office/drawing/2014/main" id="{F917364D-4E81-351F-4375-502564D20256}"/>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sp>
        <p:nvSpPr>
          <p:cNvPr id="37" name="TextBox 36">
            <a:extLst>
              <a:ext uri="{FF2B5EF4-FFF2-40B4-BE49-F238E27FC236}">
                <a16:creationId xmlns:a16="http://schemas.microsoft.com/office/drawing/2014/main" id="{9CBEDCCE-1DC5-A9DC-EE0F-C267F19EFB6B}"/>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sp>
        <p:nvSpPr>
          <p:cNvPr id="38" name="TextBox 37">
            <a:extLst>
              <a:ext uri="{FF2B5EF4-FFF2-40B4-BE49-F238E27FC236}">
                <a16:creationId xmlns:a16="http://schemas.microsoft.com/office/drawing/2014/main" id="{18D9E046-508C-4E5E-AB95-3E799BD60B15}"/>
              </a:ext>
            </a:extLst>
          </p:cNvPr>
          <p:cNvSpPr txBox="1"/>
          <p:nvPr/>
        </p:nvSpPr>
        <p:spPr>
          <a:xfrm>
            <a:off x="7046989" y="3591611"/>
            <a:ext cx="1330814" cy="338554"/>
          </a:xfrm>
          <a:prstGeom prst="rect">
            <a:avLst/>
          </a:prstGeom>
          <a:noFill/>
        </p:spPr>
        <p:txBody>
          <a:bodyPr wrap="none" rtlCol="0">
            <a:spAutoFit/>
          </a:bodyPr>
          <a:lstStyle/>
          <a:p>
            <a:r>
              <a:rPr lang="en-US" sz="1600" dirty="0"/>
              <a:t>(4) tilted joint</a:t>
            </a:r>
          </a:p>
        </p:txBody>
      </p:sp>
      <p:pic>
        <p:nvPicPr>
          <p:cNvPr id="9" name="Picture 8">
            <a:extLst>
              <a:ext uri="{FF2B5EF4-FFF2-40B4-BE49-F238E27FC236}">
                <a16:creationId xmlns:a16="http://schemas.microsoft.com/office/drawing/2014/main" id="{714EC56B-8050-40E9-A2E3-59960CACD0EE}"/>
              </a:ext>
            </a:extLst>
          </p:cNvPr>
          <p:cNvPicPr>
            <a:picLocks noChangeAspect="1"/>
          </p:cNvPicPr>
          <p:nvPr/>
        </p:nvPicPr>
        <p:blipFill>
          <a:blip r:embed="rId14"/>
          <a:stretch>
            <a:fillRect/>
          </a:stretch>
        </p:blipFill>
        <p:spPr>
          <a:xfrm>
            <a:off x="4531324" y="1575638"/>
            <a:ext cx="2001381" cy="2021003"/>
          </a:xfrm>
          <a:prstGeom prst="rect">
            <a:avLst/>
          </a:prstGeom>
        </p:spPr>
      </p:pic>
      <p:pic>
        <p:nvPicPr>
          <p:cNvPr id="13" name="Picture 12">
            <a:extLst>
              <a:ext uri="{FF2B5EF4-FFF2-40B4-BE49-F238E27FC236}">
                <a16:creationId xmlns:a16="http://schemas.microsoft.com/office/drawing/2014/main" id="{D40B5D0C-80F7-3A40-5AB4-83888B660634}"/>
              </a:ext>
            </a:extLst>
          </p:cNvPr>
          <p:cNvPicPr>
            <a:picLocks noChangeAspect="1"/>
          </p:cNvPicPr>
          <p:nvPr/>
        </p:nvPicPr>
        <p:blipFill>
          <a:blip r:embed="rId15"/>
          <a:stretch>
            <a:fillRect/>
          </a:stretch>
        </p:blipFill>
        <p:spPr>
          <a:xfrm>
            <a:off x="2490998" y="1614882"/>
            <a:ext cx="1905322" cy="1938078"/>
          </a:xfrm>
          <a:prstGeom prst="rect">
            <a:avLst/>
          </a:prstGeom>
        </p:spPr>
      </p:pic>
      <p:pic>
        <p:nvPicPr>
          <p:cNvPr id="15" name="Picture 14" descr="A colorful lines with a letter m&#10;&#10;Description automatically generated">
            <a:extLst>
              <a:ext uri="{FF2B5EF4-FFF2-40B4-BE49-F238E27FC236}">
                <a16:creationId xmlns:a16="http://schemas.microsoft.com/office/drawing/2014/main" id="{E3BAC8F0-14A2-951A-ADA1-3785BF30EB05}"/>
              </a:ext>
            </a:extLst>
          </p:cNvPr>
          <p:cNvPicPr>
            <a:picLocks noChangeAspect="1"/>
          </p:cNvPicPr>
          <p:nvPr/>
        </p:nvPicPr>
        <p:blipFill>
          <a:blip r:embed="rId16"/>
          <a:stretch>
            <a:fillRect/>
          </a:stretch>
        </p:blipFill>
        <p:spPr>
          <a:xfrm>
            <a:off x="500552" y="1650808"/>
            <a:ext cx="1881809" cy="1795559"/>
          </a:xfrm>
          <a:prstGeom prst="rect">
            <a:avLst/>
          </a:prstGeom>
        </p:spPr>
      </p:pic>
      <p:pic>
        <p:nvPicPr>
          <p:cNvPr id="16" name="Picture 15">
            <a:extLst>
              <a:ext uri="{FF2B5EF4-FFF2-40B4-BE49-F238E27FC236}">
                <a16:creationId xmlns:a16="http://schemas.microsoft.com/office/drawing/2014/main" id="{36977227-254E-407C-D96F-EB7ED822A603}"/>
              </a:ext>
            </a:extLst>
          </p:cNvPr>
          <p:cNvPicPr>
            <a:picLocks noChangeAspect="1"/>
          </p:cNvPicPr>
          <p:nvPr/>
        </p:nvPicPr>
        <p:blipFill>
          <a:blip r:embed="rId17"/>
          <a:stretch>
            <a:fillRect/>
          </a:stretch>
        </p:blipFill>
        <p:spPr>
          <a:xfrm>
            <a:off x="402463" y="1512109"/>
            <a:ext cx="2070427" cy="2100126"/>
          </a:xfrm>
          <a:prstGeom prst="rect">
            <a:avLst/>
          </a:prstGeom>
        </p:spPr>
      </p:pic>
      <p:cxnSp>
        <p:nvCxnSpPr>
          <p:cNvPr id="18" name="Straight Connector 17">
            <a:extLst>
              <a:ext uri="{FF2B5EF4-FFF2-40B4-BE49-F238E27FC236}">
                <a16:creationId xmlns:a16="http://schemas.microsoft.com/office/drawing/2014/main" id="{71AA5C24-A713-B000-3A4D-1FA9029E4FF4}"/>
              </a:ext>
            </a:extLst>
          </p:cNvPr>
          <p:cNvCxnSpPr>
            <a:stCxn id="15"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6E1D9025-3007-2BC5-AC12-5D713381480E}"/>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23" name="TextBox 22">
            <a:extLst>
              <a:ext uri="{FF2B5EF4-FFF2-40B4-BE49-F238E27FC236}">
                <a16:creationId xmlns:a16="http://schemas.microsoft.com/office/drawing/2014/main" id="{DE3EDFA8-7771-063B-708F-7B317538E348}"/>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cxnSp>
        <p:nvCxnSpPr>
          <p:cNvPr id="32" name="Straight Connector 31">
            <a:extLst>
              <a:ext uri="{FF2B5EF4-FFF2-40B4-BE49-F238E27FC236}">
                <a16:creationId xmlns:a16="http://schemas.microsoft.com/office/drawing/2014/main" id="{C593CCA7-DF79-87BA-BE98-22E86234F49B}"/>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a:extLst>
              <a:ext uri="{FF2B5EF4-FFF2-40B4-BE49-F238E27FC236}">
                <a16:creationId xmlns:a16="http://schemas.microsoft.com/office/drawing/2014/main" id="{D6CD2837-A74C-3E53-3771-F383C6E18E62}"/>
              </a:ext>
            </a:extLst>
          </p:cNvPr>
          <p:cNvCxnSpPr/>
          <p:nvPr/>
        </p:nvCxnSpPr>
        <p:spPr bwMode="auto">
          <a:xfrm>
            <a:off x="5515672" y="1650807"/>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TextBox 39">
            <a:extLst>
              <a:ext uri="{FF2B5EF4-FFF2-40B4-BE49-F238E27FC236}">
                <a16:creationId xmlns:a16="http://schemas.microsoft.com/office/drawing/2014/main" id="{31F89345-D259-CE6C-1DC2-9009055AD279}"/>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cxnSp>
        <p:nvCxnSpPr>
          <p:cNvPr id="41" name="Straight Arrow Connector 40">
            <a:extLst>
              <a:ext uri="{FF2B5EF4-FFF2-40B4-BE49-F238E27FC236}">
                <a16:creationId xmlns:a16="http://schemas.microsoft.com/office/drawing/2014/main" id="{65865B45-2CFA-832B-4A13-0AFF571FACA2}"/>
              </a:ext>
            </a:extLst>
          </p:cNvPr>
          <p:cNvCxnSpPr>
            <a:cxnSpLocks/>
          </p:cNvCxnSpPr>
          <p:nvPr/>
        </p:nvCxnSpPr>
        <p:spPr bwMode="auto">
          <a:xfrm>
            <a:off x="500552" y="2572652"/>
            <a:ext cx="610385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8AF50335-3B32-E498-6062-4AD534FD8699}"/>
                  </a:ext>
                </a:extLst>
              </p:cNvPr>
              <p:cNvSpPr txBox="1"/>
              <p:nvPr/>
            </p:nvSpPr>
            <p:spPr>
              <a:xfrm>
                <a:off x="6560608" y="2423918"/>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44" name="TextBox 43">
                <a:extLst>
                  <a:ext uri="{FF2B5EF4-FFF2-40B4-BE49-F238E27FC236}">
                    <a16:creationId xmlns:a16="http://schemas.microsoft.com/office/drawing/2014/main" id="{8AF50335-3B32-E498-6062-4AD534FD8699}"/>
                  </a:ext>
                </a:extLst>
              </p:cNvPr>
              <p:cNvSpPr txBox="1">
                <a:spLocks noRot="1" noChangeAspect="1" noMove="1" noResize="1" noEditPoints="1" noAdjustHandles="1" noChangeArrowheads="1" noChangeShapeType="1" noTextEdit="1"/>
              </p:cNvSpPr>
              <p:nvPr/>
            </p:nvSpPr>
            <p:spPr>
              <a:xfrm>
                <a:off x="6560608" y="2423918"/>
                <a:ext cx="360947"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24865A3C-0ACC-4534-814A-136D1977F3FC}"/>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45" name="TextBox 44">
                <a:extLst>
                  <a:ext uri="{FF2B5EF4-FFF2-40B4-BE49-F238E27FC236}">
                    <a16:creationId xmlns:a16="http://schemas.microsoft.com/office/drawing/2014/main" id="{24865A3C-0ACC-4534-814A-136D1977F3FC}"/>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19"/>
                <a:stretch>
                  <a:fillRect r="-6897"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D318587A-657C-A16F-2D74-E3AC9B31F943}"/>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46" name="TextBox 45">
                <a:extLst>
                  <a:ext uri="{FF2B5EF4-FFF2-40B4-BE49-F238E27FC236}">
                    <a16:creationId xmlns:a16="http://schemas.microsoft.com/office/drawing/2014/main" id="{D318587A-657C-A16F-2D74-E3AC9B31F943}"/>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BD70B5BE-708D-DE4E-62F1-EBCEA6D25A96}"/>
                  </a:ext>
                </a:extLst>
              </p:cNvPr>
              <p:cNvSpPr txBox="1"/>
              <p:nvPr/>
            </p:nvSpPr>
            <p:spPr>
              <a:xfrm>
                <a:off x="5354252" y="127317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9AD91"/>
                              </a:solidFill>
                              <a:latin typeface="Cambria Math" panose="02040503050406030204" pitchFamily="18" charset="0"/>
                            </a:rPr>
                          </m:ctrlPr>
                        </m:sSubSupPr>
                        <m:e>
                          <m:r>
                            <a:rPr lang="en-US" sz="1800" b="1" i="1" smtClean="0">
                              <a:solidFill>
                                <a:srgbClr val="09AD91"/>
                              </a:solidFill>
                              <a:latin typeface="Cambria Math" panose="02040503050406030204" pitchFamily="18" charset="0"/>
                            </a:rPr>
                            <m:t>𝝈</m:t>
                          </m:r>
                        </m:e>
                        <m:sub>
                          <m:r>
                            <a:rPr lang="en-US" sz="1800" b="1" i="1" smtClean="0">
                              <a:solidFill>
                                <a:srgbClr val="09AD91"/>
                              </a:solidFill>
                              <a:latin typeface="Cambria Math" panose="02040503050406030204" pitchFamily="18" charset="0"/>
                            </a:rPr>
                            <m:t>𝒊</m:t>
                          </m:r>
                        </m:sub>
                        <m:sup>
                          <m:r>
                            <a:rPr lang="en-US" sz="1800" b="1" i="1" smtClean="0">
                              <a:solidFill>
                                <a:srgbClr val="09AD91"/>
                              </a:solidFill>
                              <a:latin typeface="Cambria Math" panose="02040503050406030204" pitchFamily="18" charset="0"/>
                            </a:rPr>
                            <m:t>∗</m:t>
                          </m:r>
                        </m:sup>
                      </m:sSubSup>
                    </m:oMath>
                  </m:oMathPara>
                </a14:m>
                <a:endParaRPr lang="en-US" sz="1800" b="1" dirty="0">
                  <a:solidFill>
                    <a:srgbClr val="007E00"/>
                  </a:solidFill>
                </a:endParaRPr>
              </a:p>
            </p:txBody>
          </p:sp>
        </mc:Choice>
        <mc:Fallback>
          <p:sp>
            <p:nvSpPr>
              <p:cNvPr id="47" name="TextBox 46">
                <a:extLst>
                  <a:ext uri="{FF2B5EF4-FFF2-40B4-BE49-F238E27FC236}">
                    <a16:creationId xmlns:a16="http://schemas.microsoft.com/office/drawing/2014/main" id="{BD70B5BE-708D-DE4E-62F1-EBCEA6D25A96}"/>
                  </a:ext>
                </a:extLst>
              </p:cNvPr>
              <p:cNvSpPr txBox="1">
                <a:spLocks noRot="1" noChangeAspect="1" noMove="1" noResize="1" noEditPoints="1" noAdjustHandles="1" noChangeArrowheads="1" noChangeShapeType="1" noTextEdit="1"/>
              </p:cNvSpPr>
              <p:nvPr/>
            </p:nvSpPr>
            <p:spPr>
              <a:xfrm>
                <a:off x="5354252" y="1273179"/>
                <a:ext cx="360947" cy="369332"/>
              </a:xfrm>
              <a:prstGeom prst="rect">
                <a:avLst/>
              </a:prstGeom>
              <a:blipFill>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4131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3"/>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4"/>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5"/>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6"/>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7"/>
                <a:stretch>
                  <a:fillRect t="-108333" b="-15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E1D7B2D-C992-D368-BE8C-804532E4616E}"/>
              </a:ext>
            </a:extLst>
          </p:cNvPr>
          <p:cNvSpPr txBox="1"/>
          <p:nvPr/>
        </p:nvSpPr>
        <p:spPr>
          <a:xfrm>
            <a:off x="218503" y="4517014"/>
            <a:ext cx="2159208" cy="646331"/>
          </a:xfrm>
          <a:prstGeom prst="rect">
            <a:avLst/>
          </a:prstGeom>
          <a:noFill/>
        </p:spPr>
        <p:txBody>
          <a:bodyPr wrap="square">
            <a:spAutoFit/>
          </a:bodyPr>
          <a:lstStyle/>
          <a:p>
            <a:r>
              <a:rPr lang="en-US" sz="1200" b="1" dirty="0">
                <a:latin typeface="+mj-lt"/>
              </a:rPr>
              <a:t>Log-scale histograms from HMC chain after 3000 proposals:</a:t>
            </a:r>
          </a:p>
        </p:txBody>
      </p:sp>
      <p:pic>
        <p:nvPicPr>
          <p:cNvPr id="39" name="Picture 38">
            <a:extLst>
              <a:ext uri="{FF2B5EF4-FFF2-40B4-BE49-F238E27FC236}">
                <a16:creationId xmlns:a16="http://schemas.microsoft.com/office/drawing/2014/main" id="{99E6E9BA-ED8D-5312-C310-A4315F7B1F76}"/>
              </a:ext>
            </a:extLst>
          </p:cNvPr>
          <p:cNvPicPr>
            <a:picLocks noChangeAspect="1"/>
          </p:cNvPicPr>
          <p:nvPr/>
        </p:nvPicPr>
        <p:blipFill>
          <a:blip r:embed="rId8"/>
          <a:stretch>
            <a:fillRect/>
          </a:stretch>
        </p:blipFill>
        <p:spPr>
          <a:xfrm>
            <a:off x="6640813" y="1546508"/>
            <a:ext cx="2119578" cy="2114930"/>
          </a:xfrm>
          <a:prstGeom prst="rect">
            <a:avLst/>
          </a:prstGeom>
        </p:spPr>
      </p:pic>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E60C788-5D4F-545E-F2C8-0262AC466D58}"/>
                  </a:ext>
                </a:extLst>
              </p:cNvPr>
              <p:cNvSpPr txBox="1"/>
              <p:nvPr/>
            </p:nvSpPr>
            <p:spPr>
              <a:xfrm>
                <a:off x="7510154" y="129919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92D050"/>
                              </a:solidFill>
                              <a:latin typeface="Cambria Math" panose="02040503050406030204" pitchFamily="18" charset="0"/>
                            </a:rPr>
                          </m:ctrlPr>
                        </m:sSubSupPr>
                        <m:e>
                          <m:r>
                            <a:rPr lang="en-US" sz="1800" b="1" i="1" smtClean="0">
                              <a:solidFill>
                                <a:srgbClr val="92D050"/>
                              </a:solidFill>
                              <a:latin typeface="Cambria Math" panose="02040503050406030204" pitchFamily="18" charset="0"/>
                            </a:rPr>
                            <m:t>𝝈</m:t>
                          </m:r>
                        </m:e>
                        <m:sub>
                          <m:r>
                            <a:rPr lang="en-US" sz="1800" b="1" i="1" smtClean="0">
                              <a:solidFill>
                                <a:srgbClr val="92D050"/>
                              </a:solidFill>
                              <a:latin typeface="Cambria Math" panose="02040503050406030204" pitchFamily="18" charset="0"/>
                            </a:rPr>
                            <m:t>𝒊</m:t>
                          </m:r>
                        </m:sub>
                        <m:sup>
                          <m:r>
                            <a:rPr lang="en-US" sz="1800" b="1" i="1" smtClean="0">
                              <a:solidFill>
                                <a:srgbClr val="92D050"/>
                              </a:solidFill>
                              <a:latin typeface="Cambria Math" panose="02040503050406030204" pitchFamily="18" charset="0"/>
                            </a:rPr>
                            <m:t>∗∗</m:t>
                          </m:r>
                        </m:sup>
                      </m:sSubSup>
                    </m:oMath>
                  </m:oMathPara>
                </a14:m>
                <a:endParaRPr lang="en-US" sz="1800" b="1" dirty="0">
                  <a:solidFill>
                    <a:srgbClr val="92D050"/>
                  </a:solidFill>
                </a:endParaRPr>
              </a:p>
            </p:txBody>
          </p:sp>
        </mc:Choice>
        <mc:Fallback>
          <p:sp>
            <p:nvSpPr>
              <p:cNvPr id="40" name="TextBox 39">
                <a:extLst>
                  <a:ext uri="{FF2B5EF4-FFF2-40B4-BE49-F238E27FC236}">
                    <a16:creationId xmlns:a16="http://schemas.microsoft.com/office/drawing/2014/main" id="{9E60C788-5D4F-545E-F2C8-0262AC466D58}"/>
                  </a:ext>
                </a:extLst>
              </p:cNvPr>
              <p:cNvSpPr txBox="1">
                <a:spLocks noRot="1" noChangeAspect="1" noMove="1" noResize="1" noEditPoints="1" noAdjustHandles="1" noChangeArrowheads="1" noChangeShapeType="1" noTextEdit="1"/>
              </p:cNvSpPr>
              <p:nvPr/>
            </p:nvSpPr>
            <p:spPr>
              <a:xfrm>
                <a:off x="7510154" y="1299199"/>
                <a:ext cx="360947" cy="369332"/>
              </a:xfrm>
              <a:prstGeom prst="rect">
                <a:avLst/>
              </a:prstGeom>
              <a:blipFill>
                <a:blip r:embed="rId9"/>
                <a:stretch>
                  <a:fillRect r="-20690"/>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624DC25B-292B-DA41-8423-0753CE606072}"/>
              </a:ext>
            </a:extLst>
          </p:cNvPr>
          <p:cNvCxnSpPr/>
          <p:nvPr/>
        </p:nvCxnSpPr>
        <p:spPr bwMode="auto">
          <a:xfrm>
            <a:off x="7691526" y="1664104"/>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ACD4FA69-B4D3-2C99-9595-BD2C223BA652}"/>
              </a:ext>
            </a:extLst>
          </p:cNvPr>
          <p:cNvCxnSpPr/>
          <p:nvPr/>
        </p:nvCxnSpPr>
        <p:spPr bwMode="auto">
          <a:xfrm>
            <a:off x="7712396" y="2576863"/>
            <a:ext cx="901026" cy="26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91F53B2-01F6-50F4-50C0-5726E1715261}"/>
                  </a:ext>
                </a:extLst>
              </p:cNvPr>
              <p:cNvSpPr txBox="1"/>
              <p:nvPr/>
            </p:nvSpPr>
            <p:spPr>
              <a:xfrm>
                <a:off x="8581319" y="242661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070C0"/>
                              </a:solidFill>
                              <a:latin typeface="Cambria Math" panose="02040503050406030204" pitchFamily="18" charset="0"/>
                            </a:rPr>
                          </m:ctrlPr>
                        </m:sSubSup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𝒊</m:t>
                          </m:r>
                        </m:sub>
                        <m:sup>
                          <m:r>
                            <a:rPr lang="en-US" sz="1800" b="1" i="1" smtClean="0">
                              <a:solidFill>
                                <a:srgbClr val="0070C0"/>
                              </a:solidFill>
                              <a:latin typeface="Cambria Math" panose="02040503050406030204" pitchFamily="18" charset="0"/>
                            </a:rPr>
                            <m:t>∗</m:t>
                          </m:r>
                        </m:sup>
                      </m:sSubSup>
                    </m:oMath>
                  </m:oMathPara>
                </a14:m>
                <a:endParaRPr lang="en-US" sz="1800" b="1" dirty="0">
                  <a:solidFill>
                    <a:srgbClr val="0070C0"/>
                  </a:solidFill>
                </a:endParaRPr>
              </a:p>
            </p:txBody>
          </p:sp>
        </mc:Choice>
        <mc:Fallback>
          <p:sp>
            <p:nvSpPr>
              <p:cNvPr id="45" name="TextBox 44">
                <a:extLst>
                  <a:ext uri="{FF2B5EF4-FFF2-40B4-BE49-F238E27FC236}">
                    <a16:creationId xmlns:a16="http://schemas.microsoft.com/office/drawing/2014/main" id="{991F53B2-01F6-50F4-50C0-5726E1715261}"/>
                  </a:ext>
                </a:extLst>
              </p:cNvPr>
              <p:cNvSpPr txBox="1">
                <a:spLocks noRot="1" noChangeAspect="1" noMove="1" noResize="1" noEditPoints="1" noAdjustHandles="1" noChangeArrowheads="1" noChangeShapeType="1" noTextEdit="1"/>
              </p:cNvSpPr>
              <p:nvPr/>
            </p:nvSpPr>
            <p:spPr>
              <a:xfrm>
                <a:off x="8581319" y="2426610"/>
                <a:ext cx="360947" cy="369332"/>
              </a:xfrm>
              <a:prstGeom prst="rect">
                <a:avLst/>
              </a:prstGeom>
              <a:blipFill>
                <a:blip r:embed="rId10"/>
                <a:stretch>
                  <a:fillRect/>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811600D9-D610-58F0-CA0F-2B07DC56A4D2}"/>
              </a:ext>
            </a:extLst>
          </p:cNvPr>
          <p:cNvCxnSpPr/>
          <p:nvPr/>
        </p:nvCxnSpPr>
        <p:spPr bwMode="auto">
          <a:xfrm>
            <a:off x="500552" y="3834150"/>
            <a:ext cx="8216728" cy="0"/>
          </a:xfrm>
          <a:prstGeom prst="line">
            <a:avLst/>
          </a:prstGeom>
          <a:solidFill>
            <a:schemeClr val="accent1"/>
          </a:solidFill>
          <a:ln w="12700" cap="flat" cmpd="sng" algn="ctr">
            <a:solidFill>
              <a:schemeClr val="accent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Box 46">
            <a:extLst>
              <a:ext uri="{FF2B5EF4-FFF2-40B4-BE49-F238E27FC236}">
                <a16:creationId xmlns:a16="http://schemas.microsoft.com/office/drawing/2014/main" id="{84952B81-990A-16A9-37C9-4A83AABA485B}"/>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48" name="TextBox 47">
            <a:extLst>
              <a:ext uri="{FF2B5EF4-FFF2-40B4-BE49-F238E27FC236}">
                <a16:creationId xmlns:a16="http://schemas.microsoft.com/office/drawing/2014/main" id="{42729187-5C89-0437-A713-9FCB4D4ABB36}"/>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sp>
        <p:nvSpPr>
          <p:cNvPr id="49" name="TextBox 48">
            <a:extLst>
              <a:ext uri="{FF2B5EF4-FFF2-40B4-BE49-F238E27FC236}">
                <a16:creationId xmlns:a16="http://schemas.microsoft.com/office/drawing/2014/main" id="{A4586BA7-01F9-121B-6395-C2D2000D1FD6}"/>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sp>
        <p:nvSpPr>
          <p:cNvPr id="50" name="TextBox 49">
            <a:extLst>
              <a:ext uri="{FF2B5EF4-FFF2-40B4-BE49-F238E27FC236}">
                <a16:creationId xmlns:a16="http://schemas.microsoft.com/office/drawing/2014/main" id="{C08DB2BC-098F-452A-4C08-B33D6B12616C}"/>
              </a:ext>
            </a:extLst>
          </p:cNvPr>
          <p:cNvSpPr txBox="1"/>
          <p:nvPr/>
        </p:nvSpPr>
        <p:spPr>
          <a:xfrm>
            <a:off x="7046989" y="3591611"/>
            <a:ext cx="1330814" cy="338554"/>
          </a:xfrm>
          <a:prstGeom prst="rect">
            <a:avLst/>
          </a:prstGeom>
          <a:noFill/>
        </p:spPr>
        <p:txBody>
          <a:bodyPr wrap="none" rtlCol="0">
            <a:spAutoFit/>
          </a:bodyPr>
          <a:lstStyle/>
          <a:p>
            <a:r>
              <a:rPr lang="en-US" sz="1600" dirty="0"/>
              <a:t>(4) tilted joint</a:t>
            </a:r>
          </a:p>
        </p:txBody>
      </p:sp>
      <p:pic>
        <p:nvPicPr>
          <p:cNvPr id="51" name="Picture 50">
            <a:extLst>
              <a:ext uri="{FF2B5EF4-FFF2-40B4-BE49-F238E27FC236}">
                <a16:creationId xmlns:a16="http://schemas.microsoft.com/office/drawing/2014/main" id="{61320231-4F4E-3792-D032-0309A9E4D15E}"/>
              </a:ext>
            </a:extLst>
          </p:cNvPr>
          <p:cNvPicPr>
            <a:picLocks noChangeAspect="1"/>
          </p:cNvPicPr>
          <p:nvPr/>
        </p:nvPicPr>
        <p:blipFill>
          <a:blip r:embed="rId11"/>
          <a:stretch>
            <a:fillRect/>
          </a:stretch>
        </p:blipFill>
        <p:spPr>
          <a:xfrm>
            <a:off x="4531324" y="1575638"/>
            <a:ext cx="2001381" cy="2021003"/>
          </a:xfrm>
          <a:prstGeom prst="rect">
            <a:avLst/>
          </a:prstGeom>
        </p:spPr>
      </p:pic>
      <p:pic>
        <p:nvPicPr>
          <p:cNvPr id="52" name="Picture 51">
            <a:extLst>
              <a:ext uri="{FF2B5EF4-FFF2-40B4-BE49-F238E27FC236}">
                <a16:creationId xmlns:a16="http://schemas.microsoft.com/office/drawing/2014/main" id="{68B603D6-8BDE-933D-47F8-E3CCA0F8684F}"/>
              </a:ext>
            </a:extLst>
          </p:cNvPr>
          <p:cNvPicPr>
            <a:picLocks noChangeAspect="1"/>
          </p:cNvPicPr>
          <p:nvPr/>
        </p:nvPicPr>
        <p:blipFill>
          <a:blip r:embed="rId12"/>
          <a:stretch>
            <a:fillRect/>
          </a:stretch>
        </p:blipFill>
        <p:spPr>
          <a:xfrm>
            <a:off x="2490998" y="1614882"/>
            <a:ext cx="1905322" cy="1938078"/>
          </a:xfrm>
          <a:prstGeom prst="rect">
            <a:avLst/>
          </a:prstGeom>
        </p:spPr>
      </p:pic>
      <p:pic>
        <p:nvPicPr>
          <p:cNvPr id="53" name="Picture 52" descr="A colorful lines with a letter m&#10;&#10;Description automatically generated">
            <a:extLst>
              <a:ext uri="{FF2B5EF4-FFF2-40B4-BE49-F238E27FC236}">
                <a16:creationId xmlns:a16="http://schemas.microsoft.com/office/drawing/2014/main" id="{45F35D0A-5F64-DCFB-BDEC-1A3DDBF7C901}"/>
              </a:ext>
            </a:extLst>
          </p:cNvPr>
          <p:cNvPicPr>
            <a:picLocks noChangeAspect="1"/>
          </p:cNvPicPr>
          <p:nvPr/>
        </p:nvPicPr>
        <p:blipFill>
          <a:blip r:embed="rId13"/>
          <a:stretch>
            <a:fillRect/>
          </a:stretch>
        </p:blipFill>
        <p:spPr>
          <a:xfrm>
            <a:off x="500552" y="1650808"/>
            <a:ext cx="1881809" cy="1795559"/>
          </a:xfrm>
          <a:prstGeom prst="rect">
            <a:avLst/>
          </a:prstGeom>
        </p:spPr>
      </p:pic>
      <p:pic>
        <p:nvPicPr>
          <p:cNvPr id="54" name="Picture 53">
            <a:extLst>
              <a:ext uri="{FF2B5EF4-FFF2-40B4-BE49-F238E27FC236}">
                <a16:creationId xmlns:a16="http://schemas.microsoft.com/office/drawing/2014/main" id="{0C0803F5-11C1-CEF9-C565-822B69727A89}"/>
              </a:ext>
            </a:extLst>
          </p:cNvPr>
          <p:cNvPicPr>
            <a:picLocks noChangeAspect="1"/>
          </p:cNvPicPr>
          <p:nvPr/>
        </p:nvPicPr>
        <p:blipFill>
          <a:blip r:embed="rId14"/>
          <a:stretch>
            <a:fillRect/>
          </a:stretch>
        </p:blipFill>
        <p:spPr>
          <a:xfrm>
            <a:off x="402463" y="1512109"/>
            <a:ext cx="2070427" cy="2100126"/>
          </a:xfrm>
          <a:prstGeom prst="rect">
            <a:avLst/>
          </a:prstGeom>
        </p:spPr>
      </p:pic>
      <p:cxnSp>
        <p:nvCxnSpPr>
          <p:cNvPr id="58" name="Straight Connector 57">
            <a:extLst>
              <a:ext uri="{FF2B5EF4-FFF2-40B4-BE49-F238E27FC236}">
                <a16:creationId xmlns:a16="http://schemas.microsoft.com/office/drawing/2014/main" id="{9F68064D-BEAF-14A6-5A6C-4CE1E98BABB7}"/>
              </a:ext>
            </a:extLst>
          </p:cNvPr>
          <p:cNvCxnSpPr>
            <a:stCxn id="53"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C213AF4-B33D-0A16-2E19-6987698AEF53}"/>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60" name="TextBox 59">
            <a:extLst>
              <a:ext uri="{FF2B5EF4-FFF2-40B4-BE49-F238E27FC236}">
                <a16:creationId xmlns:a16="http://schemas.microsoft.com/office/drawing/2014/main" id="{E3262E32-DE62-C829-F79F-756F2F118BC0}"/>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cxnSp>
        <p:nvCxnSpPr>
          <p:cNvPr id="63" name="Straight Connector 62">
            <a:extLst>
              <a:ext uri="{FF2B5EF4-FFF2-40B4-BE49-F238E27FC236}">
                <a16:creationId xmlns:a16="http://schemas.microsoft.com/office/drawing/2014/main" id="{D63F3636-A23C-9DB1-830F-9D111A5D7A04}"/>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0" name="Straight Connector 10239">
            <a:extLst>
              <a:ext uri="{FF2B5EF4-FFF2-40B4-BE49-F238E27FC236}">
                <a16:creationId xmlns:a16="http://schemas.microsoft.com/office/drawing/2014/main" id="{6C900A93-FB2D-81EC-3BE3-841AC61EF7D1}"/>
              </a:ext>
            </a:extLst>
          </p:cNvPr>
          <p:cNvCxnSpPr/>
          <p:nvPr/>
        </p:nvCxnSpPr>
        <p:spPr bwMode="auto">
          <a:xfrm>
            <a:off x="5515672" y="1650807"/>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1" name="TextBox 10240">
            <a:extLst>
              <a:ext uri="{FF2B5EF4-FFF2-40B4-BE49-F238E27FC236}">
                <a16:creationId xmlns:a16="http://schemas.microsoft.com/office/drawing/2014/main" id="{D2AB65E4-899D-7F29-5052-12B8107209BE}"/>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cxnSp>
        <p:nvCxnSpPr>
          <p:cNvPr id="10243" name="Straight Arrow Connector 10242">
            <a:extLst>
              <a:ext uri="{FF2B5EF4-FFF2-40B4-BE49-F238E27FC236}">
                <a16:creationId xmlns:a16="http://schemas.microsoft.com/office/drawing/2014/main" id="{C19FC488-BED7-B7AC-ED26-D07FE1718CBB}"/>
              </a:ext>
            </a:extLst>
          </p:cNvPr>
          <p:cNvCxnSpPr>
            <a:cxnSpLocks/>
          </p:cNvCxnSpPr>
          <p:nvPr/>
        </p:nvCxnSpPr>
        <p:spPr bwMode="auto">
          <a:xfrm>
            <a:off x="500552" y="2572652"/>
            <a:ext cx="610385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0244" name="TextBox 10243">
                <a:extLst>
                  <a:ext uri="{FF2B5EF4-FFF2-40B4-BE49-F238E27FC236}">
                    <a16:creationId xmlns:a16="http://schemas.microsoft.com/office/drawing/2014/main" id="{623D581E-D43B-2556-49EE-E22B185FA1B5}"/>
                  </a:ext>
                </a:extLst>
              </p:cNvPr>
              <p:cNvSpPr txBox="1"/>
              <p:nvPr/>
            </p:nvSpPr>
            <p:spPr>
              <a:xfrm>
                <a:off x="6560608" y="2423918"/>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10244" name="TextBox 10243">
                <a:extLst>
                  <a:ext uri="{FF2B5EF4-FFF2-40B4-BE49-F238E27FC236}">
                    <a16:creationId xmlns:a16="http://schemas.microsoft.com/office/drawing/2014/main" id="{623D581E-D43B-2556-49EE-E22B185FA1B5}"/>
                  </a:ext>
                </a:extLst>
              </p:cNvPr>
              <p:cNvSpPr txBox="1">
                <a:spLocks noRot="1" noChangeAspect="1" noMove="1" noResize="1" noEditPoints="1" noAdjustHandles="1" noChangeArrowheads="1" noChangeShapeType="1" noTextEdit="1"/>
              </p:cNvSpPr>
              <p:nvPr/>
            </p:nvSpPr>
            <p:spPr>
              <a:xfrm>
                <a:off x="6560608" y="2423918"/>
                <a:ext cx="36094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5" name="TextBox 10244">
                <a:extLst>
                  <a:ext uri="{FF2B5EF4-FFF2-40B4-BE49-F238E27FC236}">
                    <a16:creationId xmlns:a16="http://schemas.microsoft.com/office/drawing/2014/main" id="{FB5B134D-7B55-074E-C4BB-A25DF0AFD29D}"/>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10245" name="TextBox 10244">
                <a:extLst>
                  <a:ext uri="{FF2B5EF4-FFF2-40B4-BE49-F238E27FC236}">
                    <a16:creationId xmlns:a16="http://schemas.microsoft.com/office/drawing/2014/main" id="{FB5B134D-7B55-074E-C4BB-A25DF0AFD29D}"/>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16"/>
                <a:stretch>
                  <a:fillRect r="-6897"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7" name="TextBox 10246">
                <a:extLst>
                  <a:ext uri="{FF2B5EF4-FFF2-40B4-BE49-F238E27FC236}">
                    <a16:creationId xmlns:a16="http://schemas.microsoft.com/office/drawing/2014/main" id="{DF528D0F-EA09-5822-5DD9-5E7B41CEB85F}"/>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10247" name="TextBox 10246">
                <a:extLst>
                  <a:ext uri="{FF2B5EF4-FFF2-40B4-BE49-F238E27FC236}">
                    <a16:creationId xmlns:a16="http://schemas.microsoft.com/office/drawing/2014/main" id="{DF528D0F-EA09-5822-5DD9-5E7B41CEB85F}"/>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8" name="TextBox 10247">
                <a:extLst>
                  <a:ext uri="{FF2B5EF4-FFF2-40B4-BE49-F238E27FC236}">
                    <a16:creationId xmlns:a16="http://schemas.microsoft.com/office/drawing/2014/main" id="{2BEDBB20-73AC-D08C-E2FF-6AF1EB4EAF8C}"/>
                  </a:ext>
                </a:extLst>
              </p:cNvPr>
              <p:cNvSpPr txBox="1"/>
              <p:nvPr/>
            </p:nvSpPr>
            <p:spPr>
              <a:xfrm>
                <a:off x="5354252" y="127317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9AD91"/>
                              </a:solidFill>
                              <a:latin typeface="Cambria Math" panose="02040503050406030204" pitchFamily="18" charset="0"/>
                            </a:rPr>
                          </m:ctrlPr>
                        </m:sSubSupPr>
                        <m:e>
                          <m:r>
                            <a:rPr lang="en-US" sz="1800" b="1" i="1" smtClean="0">
                              <a:solidFill>
                                <a:srgbClr val="09AD91"/>
                              </a:solidFill>
                              <a:latin typeface="Cambria Math" panose="02040503050406030204" pitchFamily="18" charset="0"/>
                            </a:rPr>
                            <m:t>𝝈</m:t>
                          </m:r>
                        </m:e>
                        <m:sub>
                          <m:r>
                            <a:rPr lang="en-US" sz="1800" b="1" i="1" smtClean="0">
                              <a:solidFill>
                                <a:srgbClr val="09AD91"/>
                              </a:solidFill>
                              <a:latin typeface="Cambria Math" panose="02040503050406030204" pitchFamily="18" charset="0"/>
                            </a:rPr>
                            <m:t>𝒊</m:t>
                          </m:r>
                        </m:sub>
                        <m:sup>
                          <m:r>
                            <a:rPr lang="en-US" sz="1800" b="1" i="1" smtClean="0">
                              <a:solidFill>
                                <a:srgbClr val="09AD91"/>
                              </a:solidFill>
                              <a:latin typeface="Cambria Math" panose="02040503050406030204" pitchFamily="18" charset="0"/>
                            </a:rPr>
                            <m:t>∗</m:t>
                          </m:r>
                        </m:sup>
                      </m:sSubSup>
                    </m:oMath>
                  </m:oMathPara>
                </a14:m>
                <a:endParaRPr lang="en-US" sz="1800" b="1" dirty="0">
                  <a:solidFill>
                    <a:srgbClr val="007E00"/>
                  </a:solidFill>
                </a:endParaRPr>
              </a:p>
            </p:txBody>
          </p:sp>
        </mc:Choice>
        <mc:Fallback>
          <p:sp>
            <p:nvSpPr>
              <p:cNvPr id="10248" name="TextBox 10247">
                <a:extLst>
                  <a:ext uri="{FF2B5EF4-FFF2-40B4-BE49-F238E27FC236}">
                    <a16:creationId xmlns:a16="http://schemas.microsoft.com/office/drawing/2014/main" id="{2BEDBB20-73AC-D08C-E2FF-6AF1EB4EAF8C}"/>
                  </a:ext>
                </a:extLst>
              </p:cNvPr>
              <p:cNvSpPr txBox="1">
                <a:spLocks noRot="1" noChangeAspect="1" noMove="1" noResize="1" noEditPoints="1" noAdjustHandles="1" noChangeArrowheads="1" noChangeShapeType="1" noTextEdit="1"/>
              </p:cNvSpPr>
              <p:nvPr/>
            </p:nvSpPr>
            <p:spPr>
              <a:xfrm>
                <a:off x="5354252" y="1273179"/>
                <a:ext cx="360947" cy="369332"/>
              </a:xfrm>
              <a:prstGeom prst="rect">
                <a:avLst/>
              </a:prstGeom>
              <a:blipFill>
                <a:blip r:embed="rId18"/>
                <a:stretch>
                  <a:fillRect/>
                </a:stretch>
              </a:blipFill>
            </p:spPr>
            <p:txBody>
              <a:bodyPr/>
              <a:lstStyle/>
              <a:p>
                <a:r>
                  <a:rPr lang="en-US">
                    <a:noFill/>
                  </a:rPr>
                  <a:t> </a:t>
                </a:r>
              </a:p>
            </p:txBody>
          </p:sp>
        </mc:Fallback>
      </mc:AlternateContent>
      <p:pic>
        <p:nvPicPr>
          <p:cNvPr id="10265" name="Picture 10264" descr="A graph of a barcode&#10;&#10;Description automatically generated">
            <a:extLst>
              <a:ext uri="{FF2B5EF4-FFF2-40B4-BE49-F238E27FC236}">
                <a16:creationId xmlns:a16="http://schemas.microsoft.com/office/drawing/2014/main" id="{583373EA-296A-D909-CF4C-2212645B5CDD}"/>
              </a:ext>
            </a:extLst>
          </p:cNvPr>
          <p:cNvPicPr>
            <a:picLocks noChangeAspect="1"/>
          </p:cNvPicPr>
          <p:nvPr/>
        </p:nvPicPr>
        <p:blipFill rotWithShape="1">
          <a:blip r:embed="rId19"/>
          <a:srcRect t="7701"/>
          <a:stretch/>
        </p:blipFill>
        <p:spPr>
          <a:xfrm>
            <a:off x="6655256" y="4369397"/>
            <a:ext cx="1986804" cy="1330021"/>
          </a:xfrm>
          <a:prstGeom prst="rect">
            <a:avLst/>
          </a:prstGeom>
        </p:spPr>
      </p:pic>
      <p:pic>
        <p:nvPicPr>
          <p:cNvPr id="10267" name="Picture 10266" descr="A graph of a bar code&#10;&#10;Description automatically generated">
            <a:extLst>
              <a:ext uri="{FF2B5EF4-FFF2-40B4-BE49-F238E27FC236}">
                <a16:creationId xmlns:a16="http://schemas.microsoft.com/office/drawing/2014/main" id="{54C38B2E-4776-EB38-0E50-27ED1EB40D25}"/>
              </a:ext>
            </a:extLst>
          </p:cNvPr>
          <p:cNvPicPr>
            <a:picLocks noChangeAspect="1"/>
          </p:cNvPicPr>
          <p:nvPr/>
        </p:nvPicPr>
        <p:blipFill rotWithShape="1">
          <a:blip r:embed="rId20"/>
          <a:srcRect t="7832"/>
          <a:stretch/>
        </p:blipFill>
        <p:spPr>
          <a:xfrm>
            <a:off x="2424764" y="4285032"/>
            <a:ext cx="1986803" cy="1403872"/>
          </a:xfrm>
          <a:prstGeom prst="rect">
            <a:avLst/>
          </a:prstGeom>
        </p:spPr>
      </p:pic>
      <p:pic>
        <p:nvPicPr>
          <p:cNvPr id="10269" name="Picture 10268" descr="A graph of precision&#10;&#10;Description automatically generated">
            <a:extLst>
              <a:ext uri="{FF2B5EF4-FFF2-40B4-BE49-F238E27FC236}">
                <a16:creationId xmlns:a16="http://schemas.microsoft.com/office/drawing/2014/main" id="{0017A6DF-3394-010E-EB06-89F875450C7C}"/>
              </a:ext>
            </a:extLst>
          </p:cNvPr>
          <p:cNvPicPr>
            <a:picLocks noChangeAspect="1"/>
          </p:cNvPicPr>
          <p:nvPr/>
        </p:nvPicPr>
        <p:blipFill rotWithShape="1">
          <a:blip r:embed="rId21"/>
          <a:srcRect t="8336"/>
          <a:stretch/>
        </p:blipFill>
        <p:spPr>
          <a:xfrm>
            <a:off x="4411567" y="4271301"/>
            <a:ext cx="2141879" cy="1430483"/>
          </a:xfrm>
          <a:prstGeom prst="rect">
            <a:avLst/>
          </a:prstGeom>
        </p:spPr>
      </p:pic>
    </p:spTree>
    <p:extLst>
      <p:ext uri="{BB962C8B-B14F-4D97-AF65-F5344CB8AC3E}">
        <p14:creationId xmlns:p14="http://schemas.microsoft.com/office/powerpoint/2010/main" val="2320739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3"/>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4"/>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5"/>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6"/>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7"/>
                <a:stretch>
                  <a:fillRect t="-108333" b="-15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E1D7B2D-C992-D368-BE8C-804532E4616E}"/>
              </a:ext>
            </a:extLst>
          </p:cNvPr>
          <p:cNvSpPr txBox="1"/>
          <p:nvPr/>
        </p:nvSpPr>
        <p:spPr>
          <a:xfrm>
            <a:off x="218503" y="4517014"/>
            <a:ext cx="2159208" cy="646331"/>
          </a:xfrm>
          <a:prstGeom prst="rect">
            <a:avLst/>
          </a:prstGeom>
          <a:noFill/>
        </p:spPr>
        <p:txBody>
          <a:bodyPr wrap="square">
            <a:spAutoFit/>
          </a:bodyPr>
          <a:lstStyle/>
          <a:p>
            <a:r>
              <a:rPr lang="en-US" sz="1200" b="1" dirty="0">
                <a:latin typeface="+mj-lt"/>
              </a:rPr>
              <a:t>Log-scale histograms from HMC chain after 3000 proposals:</a:t>
            </a:r>
          </a:p>
        </p:txBody>
      </p:sp>
      <p:pic>
        <p:nvPicPr>
          <p:cNvPr id="39" name="Picture 38">
            <a:extLst>
              <a:ext uri="{FF2B5EF4-FFF2-40B4-BE49-F238E27FC236}">
                <a16:creationId xmlns:a16="http://schemas.microsoft.com/office/drawing/2014/main" id="{99E6E9BA-ED8D-5312-C310-A4315F7B1F76}"/>
              </a:ext>
            </a:extLst>
          </p:cNvPr>
          <p:cNvPicPr>
            <a:picLocks noChangeAspect="1"/>
          </p:cNvPicPr>
          <p:nvPr/>
        </p:nvPicPr>
        <p:blipFill>
          <a:blip r:embed="rId8"/>
          <a:stretch>
            <a:fillRect/>
          </a:stretch>
        </p:blipFill>
        <p:spPr>
          <a:xfrm>
            <a:off x="6640813" y="1546508"/>
            <a:ext cx="2119578" cy="2114930"/>
          </a:xfrm>
          <a:prstGeom prst="rect">
            <a:avLst/>
          </a:prstGeom>
        </p:spPr>
      </p:pic>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E60C788-5D4F-545E-F2C8-0262AC466D58}"/>
                  </a:ext>
                </a:extLst>
              </p:cNvPr>
              <p:cNvSpPr txBox="1"/>
              <p:nvPr/>
            </p:nvSpPr>
            <p:spPr>
              <a:xfrm>
                <a:off x="7510154" y="129919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92D050"/>
                              </a:solidFill>
                              <a:latin typeface="Cambria Math" panose="02040503050406030204" pitchFamily="18" charset="0"/>
                            </a:rPr>
                          </m:ctrlPr>
                        </m:sSubSupPr>
                        <m:e>
                          <m:r>
                            <a:rPr lang="en-US" sz="1800" b="1" i="1" smtClean="0">
                              <a:solidFill>
                                <a:srgbClr val="92D050"/>
                              </a:solidFill>
                              <a:latin typeface="Cambria Math" panose="02040503050406030204" pitchFamily="18" charset="0"/>
                            </a:rPr>
                            <m:t>𝝈</m:t>
                          </m:r>
                        </m:e>
                        <m:sub>
                          <m:r>
                            <a:rPr lang="en-US" sz="1800" b="1" i="1" smtClean="0">
                              <a:solidFill>
                                <a:srgbClr val="92D050"/>
                              </a:solidFill>
                              <a:latin typeface="Cambria Math" panose="02040503050406030204" pitchFamily="18" charset="0"/>
                            </a:rPr>
                            <m:t>𝒊</m:t>
                          </m:r>
                        </m:sub>
                        <m:sup>
                          <m:r>
                            <a:rPr lang="en-US" sz="1800" b="1" i="1" smtClean="0">
                              <a:solidFill>
                                <a:srgbClr val="92D050"/>
                              </a:solidFill>
                              <a:latin typeface="Cambria Math" panose="02040503050406030204" pitchFamily="18" charset="0"/>
                            </a:rPr>
                            <m:t>∗∗</m:t>
                          </m:r>
                        </m:sup>
                      </m:sSubSup>
                    </m:oMath>
                  </m:oMathPara>
                </a14:m>
                <a:endParaRPr lang="en-US" sz="1800" b="1" dirty="0">
                  <a:solidFill>
                    <a:srgbClr val="92D050"/>
                  </a:solidFill>
                </a:endParaRPr>
              </a:p>
            </p:txBody>
          </p:sp>
        </mc:Choice>
        <mc:Fallback>
          <p:sp>
            <p:nvSpPr>
              <p:cNvPr id="40" name="TextBox 39">
                <a:extLst>
                  <a:ext uri="{FF2B5EF4-FFF2-40B4-BE49-F238E27FC236}">
                    <a16:creationId xmlns:a16="http://schemas.microsoft.com/office/drawing/2014/main" id="{9E60C788-5D4F-545E-F2C8-0262AC466D58}"/>
                  </a:ext>
                </a:extLst>
              </p:cNvPr>
              <p:cNvSpPr txBox="1">
                <a:spLocks noRot="1" noChangeAspect="1" noMove="1" noResize="1" noEditPoints="1" noAdjustHandles="1" noChangeArrowheads="1" noChangeShapeType="1" noTextEdit="1"/>
              </p:cNvSpPr>
              <p:nvPr/>
            </p:nvSpPr>
            <p:spPr>
              <a:xfrm>
                <a:off x="7510154" y="1299199"/>
                <a:ext cx="360947" cy="369332"/>
              </a:xfrm>
              <a:prstGeom prst="rect">
                <a:avLst/>
              </a:prstGeom>
              <a:blipFill>
                <a:blip r:embed="rId9"/>
                <a:stretch>
                  <a:fillRect r="-20690"/>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624DC25B-292B-DA41-8423-0753CE606072}"/>
              </a:ext>
            </a:extLst>
          </p:cNvPr>
          <p:cNvCxnSpPr/>
          <p:nvPr/>
        </p:nvCxnSpPr>
        <p:spPr bwMode="auto">
          <a:xfrm>
            <a:off x="7691526" y="1664104"/>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ACD4FA69-B4D3-2C99-9595-BD2C223BA652}"/>
              </a:ext>
            </a:extLst>
          </p:cNvPr>
          <p:cNvCxnSpPr/>
          <p:nvPr/>
        </p:nvCxnSpPr>
        <p:spPr bwMode="auto">
          <a:xfrm>
            <a:off x="7712396" y="2576863"/>
            <a:ext cx="901026" cy="26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91F53B2-01F6-50F4-50C0-5726E1715261}"/>
                  </a:ext>
                </a:extLst>
              </p:cNvPr>
              <p:cNvSpPr txBox="1"/>
              <p:nvPr/>
            </p:nvSpPr>
            <p:spPr>
              <a:xfrm>
                <a:off x="8581319" y="242661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070C0"/>
                              </a:solidFill>
                              <a:latin typeface="Cambria Math" panose="02040503050406030204" pitchFamily="18" charset="0"/>
                            </a:rPr>
                          </m:ctrlPr>
                        </m:sSubSup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𝒊</m:t>
                          </m:r>
                        </m:sub>
                        <m:sup>
                          <m:r>
                            <a:rPr lang="en-US" sz="1800" b="1" i="1" smtClean="0">
                              <a:solidFill>
                                <a:srgbClr val="0070C0"/>
                              </a:solidFill>
                              <a:latin typeface="Cambria Math" panose="02040503050406030204" pitchFamily="18" charset="0"/>
                            </a:rPr>
                            <m:t>∗</m:t>
                          </m:r>
                        </m:sup>
                      </m:sSubSup>
                    </m:oMath>
                  </m:oMathPara>
                </a14:m>
                <a:endParaRPr lang="en-US" sz="1800" b="1" dirty="0">
                  <a:solidFill>
                    <a:srgbClr val="0070C0"/>
                  </a:solidFill>
                </a:endParaRPr>
              </a:p>
            </p:txBody>
          </p:sp>
        </mc:Choice>
        <mc:Fallback>
          <p:sp>
            <p:nvSpPr>
              <p:cNvPr id="45" name="TextBox 44">
                <a:extLst>
                  <a:ext uri="{FF2B5EF4-FFF2-40B4-BE49-F238E27FC236}">
                    <a16:creationId xmlns:a16="http://schemas.microsoft.com/office/drawing/2014/main" id="{991F53B2-01F6-50F4-50C0-5726E1715261}"/>
                  </a:ext>
                </a:extLst>
              </p:cNvPr>
              <p:cNvSpPr txBox="1">
                <a:spLocks noRot="1" noChangeAspect="1" noMove="1" noResize="1" noEditPoints="1" noAdjustHandles="1" noChangeArrowheads="1" noChangeShapeType="1" noTextEdit="1"/>
              </p:cNvSpPr>
              <p:nvPr/>
            </p:nvSpPr>
            <p:spPr>
              <a:xfrm>
                <a:off x="8581319" y="2426610"/>
                <a:ext cx="360947" cy="369332"/>
              </a:xfrm>
              <a:prstGeom prst="rect">
                <a:avLst/>
              </a:prstGeom>
              <a:blipFill>
                <a:blip r:embed="rId10"/>
                <a:stretch>
                  <a:fillRect/>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811600D9-D610-58F0-CA0F-2B07DC56A4D2}"/>
              </a:ext>
            </a:extLst>
          </p:cNvPr>
          <p:cNvCxnSpPr/>
          <p:nvPr/>
        </p:nvCxnSpPr>
        <p:spPr bwMode="auto">
          <a:xfrm>
            <a:off x="500552" y="3834150"/>
            <a:ext cx="8216728" cy="0"/>
          </a:xfrm>
          <a:prstGeom prst="line">
            <a:avLst/>
          </a:prstGeom>
          <a:solidFill>
            <a:schemeClr val="accent1"/>
          </a:solidFill>
          <a:ln w="12700" cap="flat" cmpd="sng" algn="ctr">
            <a:solidFill>
              <a:schemeClr val="accent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Box 46">
            <a:extLst>
              <a:ext uri="{FF2B5EF4-FFF2-40B4-BE49-F238E27FC236}">
                <a16:creationId xmlns:a16="http://schemas.microsoft.com/office/drawing/2014/main" id="{84952B81-990A-16A9-37C9-4A83AABA485B}"/>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48" name="TextBox 47">
            <a:extLst>
              <a:ext uri="{FF2B5EF4-FFF2-40B4-BE49-F238E27FC236}">
                <a16:creationId xmlns:a16="http://schemas.microsoft.com/office/drawing/2014/main" id="{42729187-5C89-0437-A713-9FCB4D4ABB36}"/>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sp>
        <p:nvSpPr>
          <p:cNvPr id="49" name="TextBox 48">
            <a:extLst>
              <a:ext uri="{FF2B5EF4-FFF2-40B4-BE49-F238E27FC236}">
                <a16:creationId xmlns:a16="http://schemas.microsoft.com/office/drawing/2014/main" id="{A4586BA7-01F9-121B-6395-C2D2000D1FD6}"/>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sp>
        <p:nvSpPr>
          <p:cNvPr id="50" name="TextBox 49">
            <a:extLst>
              <a:ext uri="{FF2B5EF4-FFF2-40B4-BE49-F238E27FC236}">
                <a16:creationId xmlns:a16="http://schemas.microsoft.com/office/drawing/2014/main" id="{C08DB2BC-098F-452A-4C08-B33D6B12616C}"/>
              </a:ext>
            </a:extLst>
          </p:cNvPr>
          <p:cNvSpPr txBox="1"/>
          <p:nvPr/>
        </p:nvSpPr>
        <p:spPr>
          <a:xfrm>
            <a:off x="7046989" y="3591611"/>
            <a:ext cx="1330814" cy="338554"/>
          </a:xfrm>
          <a:prstGeom prst="rect">
            <a:avLst/>
          </a:prstGeom>
          <a:noFill/>
        </p:spPr>
        <p:txBody>
          <a:bodyPr wrap="none" rtlCol="0">
            <a:spAutoFit/>
          </a:bodyPr>
          <a:lstStyle/>
          <a:p>
            <a:r>
              <a:rPr lang="en-US" sz="1600" dirty="0"/>
              <a:t>(4) tilted joint</a:t>
            </a:r>
          </a:p>
        </p:txBody>
      </p:sp>
      <p:pic>
        <p:nvPicPr>
          <p:cNvPr id="51" name="Picture 50">
            <a:extLst>
              <a:ext uri="{FF2B5EF4-FFF2-40B4-BE49-F238E27FC236}">
                <a16:creationId xmlns:a16="http://schemas.microsoft.com/office/drawing/2014/main" id="{61320231-4F4E-3792-D032-0309A9E4D15E}"/>
              </a:ext>
            </a:extLst>
          </p:cNvPr>
          <p:cNvPicPr>
            <a:picLocks noChangeAspect="1"/>
          </p:cNvPicPr>
          <p:nvPr/>
        </p:nvPicPr>
        <p:blipFill>
          <a:blip r:embed="rId11"/>
          <a:stretch>
            <a:fillRect/>
          </a:stretch>
        </p:blipFill>
        <p:spPr>
          <a:xfrm>
            <a:off x="4531324" y="1575638"/>
            <a:ext cx="2001381" cy="2021003"/>
          </a:xfrm>
          <a:prstGeom prst="rect">
            <a:avLst/>
          </a:prstGeom>
        </p:spPr>
      </p:pic>
      <p:pic>
        <p:nvPicPr>
          <p:cNvPr id="52" name="Picture 51">
            <a:extLst>
              <a:ext uri="{FF2B5EF4-FFF2-40B4-BE49-F238E27FC236}">
                <a16:creationId xmlns:a16="http://schemas.microsoft.com/office/drawing/2014/main" id="{68B603D6-8BDE-933D-47F8-E3CCA0F8684F}"/>
              </a:ext>
            </a:extLst>
          </p:cNvPr>
          <p:cNvPicPr>
            <a:picLocks noChangeAspect="1"/>
          </p:cNvPicPr>
          <p:nvPr/>
        </p:nvPicPr>
        <p:blipFill>
          <a:blip r:embed="rId12"/>
          <a:stretch>
            <a:fillRect/>
          </a:stretch>
        </p:blipFill>
        <p:spPr>
          <a:xfrm>
            <a:off x="2490998" y="1614882"/>
            <a:ext cx="1905322" cy="1938078"/>
          </a:xfrm>
          <a:prstGeom prst="rect">
            <a:avLst/>
          </a:prstGeom>
        </p:spPr>
      </p:pic>
      <p:pic>
        <p:nvPicPr>
          <p:cNvPr id="53" name="Picture 52" descr="A colorful lines with a letter m&#10;&#10;Description automatically generated">
            <a:extLst>
              <a:ext uri="{FF2B5EF4-FFF2-40B4-BE49-F238E27FC236}">
                <a16:creationId xmlns:a16="http://schemas.microsoft.com/office/drawing/2014/main" id="{45F35D0A-5F64-DCFB-BDEC-1A3DDBF7C901}"/>
              </a:ext>
            </a:extLst>
          </p:cNvPr>
          <p:cNvPicPr>
            <a:picLocks noChangeAspect="1"/>
          </p:cNvPicPr>
          <p:nvPr/>
        </p:nvPicPr>
        <p:blipFill>
          <a:blip r:embed="rId13"/>
          <a:stretch>
            <a:fillRect/>
          </a:stretch>
        </p:blipFill>
        <p:spPr>
          <a:xfrm>
            <a:off x="500552" y="1650808"/>
            <a:ext cx="1881809" cy="1795559"/>
          </a:xfrm>
          <a:prstGeom prst="rect">
            <a:avLst/>
          </a:prstGeom>
        </p:spPr>
      </p:pic>
      <p:pic>
        <p:nvPicPr>
          <p:cNvPr id="54" name="Picture 53">
            <a:extLst>
              <a:ext uri="{FF2B5EF4-FFF2-40B4-BE49-F238E27FC236}">
                <a16:creationId xmlns:a16="http://schemas.microsoft.com/office/drawing/2014/main" id="{0C0803F5-11C1-CEF9-C565-822B69727A89}"/>
              </a:ext>
            </a:extLst>
          </p:cNvPr>
          <p:cNvPicPr>
            <a:picLocks noChangeAspect="1"/>
          </p:cNvPicPr>
          <p:nvPr/>
        </p:nvPicPr>
        <p:blipFill>
          <a:blip r:embed="rId14"/>
          <a:stretch>
            <a:fillRect/>
          </a:stretch>
        </p:blipFill>
        <p:spPr>
          <a:xfrm>
            <a:off x="402463" y="1512109"/>
            <a:ext cx="2070427" cy="2100126"/>
          </a:xfrm>
          <a:prstGeom prst="rect">
            <a:avLst/>
          </a:prstGeom>
        </p:spPr>
      </p:pic>
      <p:cxnSp>
        <p:nvCxnSpPr>
          <p:cNvPr id="58" name="Straight Connector 57">
            <a:extLst>
              <a:ext uri="{FF2B5EF4-FFF2-40B4-BE49-F238E27FC236}">
                <a16:creationId xmlns:a16="http://schemas.microsoft.com/office/drawing/2014/main" id="{9F68064D-BEAF-14A6-5A6C-4CE1E98BABB7}"/>
              </a:ext>
            </a:extLst>
          </p:cNvPr>
          <p:cNvCxnSpPr>
            <a:stCxn id="53"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C213AF4-B33D-0A16-2E19-6987698AEF53}"/>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60" name="TextBox 59">
            <a:extLst>
              <a:ext uri="{FF2B5EF4-FFF2-40B4-BE49-F238E27FC236}">
                <a16:creationId xmlns:a16="http://schemas.microsoft.com/office/drawing/2014/main" id="{E3262E32-DE62-C829-F79F-756F2F118BC0}"/>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cxnSp>
        <p:nvCxnSpPr>
          <p:cNvPr id="63" name="Straight Connector 62">
            <a:extLst>
              <a:ext uri="{FF2B5EF4-FFF2-40B4-BE49-F238E27FC236}">
                <a16:creationId xmlns:a16="http://schemas.microsoft.com/office/drawing/2014/main" id="{D63F3636-A23C-9DB1-830F-9D111A5D7A04}"/>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0" name="Straight Connector 10239">
            <a:extLst>
              <a:ext uri="{FF2B5EF4-FFF2-40B4-BE49-F238E27FC236}">
                <a16:creationId xmlns:a16="http://schemas.microsoft.com/office/drawing/2014/main" id="{6C900A93-FB2D-81EC-3BE3-841AC61EF7D1}"/>
              </a:ext>
            </a:extLst>
          </p:cNvPr>
          <p:cNvCxnSpPr/>
          <p:nvPr/>
        </p:nvCxnSpPr>
        <p:spPr bwMode="auto">
          <a:xfrm>
            <a:off x="5515672" y="1650807"/>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1" name="TextBox 10240">
            <a:extLst>
              <a:ext uri="{FF2B5EF4-FFF2-40B4-BE49-F238E27FC236}">
                <a16:creationId xmlns:a16="http://schemas.microsoft.com/office/drawing/2014/main" id="{D2AB65E4-899D-7F29-5052-12B8107209BE}"/>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cxnSp>
        <p:nvCxnSpPr>
          <p:cNvPr id="10243" name="Straight Arrow Connector 10242">
            <a:extLst>
              <a:ext uri="{FF2B5EF4-FFF2-40B4-BE49-F238E27FC236}">
                <a16:creationId xmlns:a16="http://schemas.microsoft.com/office/drawing/2014/main" id="{C19FC488-BED7-B7AC-ED26-D07FE1718CBB}"/>
              </a:ext>
            </a:extLst>
          </p:cNvPr>
          <p:cNvCxnSpPr>
            <a:cxnSpLocks/>
          </p:cNvCxnSpPr>
          <p:nvPr/>
        </p:nvCxnSpPr>
        <p:spPr bwMode="auto">
          <a:xfrm>
            <a:off x="500552" y="2572652"/>
            <a:ext cx="610385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0244" name="TextBox 10243">
                <a:extLst>
                  <a:ext uri="{FF2B5EF4-FFF2-40B4-BE49-F238E27FC236}">
                    <a16:creationId xmlns:a16="http://schemas.microsoft.com/office/drawing/2014/main" id="{623D581E-D43B-2556-49EE-E22B185FA1B5}"/>
                  </a:ext>
                </a:extLst>
              </p:cNvPr>
              <p:cNvSpPr txBox="1"/>
              <p:nvPr/>
            </p:nvSpPr>
            <p:spPr>
              <a:xfrm>
                <a:off x="6560608" y="2423918"/>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10244" name="TextBox 10243">
                <a:extLst>
                  <a:ext uri="{FF2B5EF4-FFF2-40B4-BE49-F238E27FC236}">
                    <a16:creationId xmlns:a16="http://schemas.microsoft.com/office/drawing/2014/main" id="{623D581E-D43B-2556-49EE-E22B185FA1B5}"/>
                  </a:ext>
                </a:extLst>
              </p:cNvPr>
              <p:cNvSpPr txBox="1">
                <a:spLocks noRot="1" noChangeAspect="1" noMove="1" noResize="1" noEditPoints="1" noAdjustHandles="1" noChangeArrowheads="1" noChangeShapeType="1" noTextEdit="1"/>
              </p:cNvSpPr>
              <p:nvPr/>
            </p:nvSpPr>
            <p:spPr>
              <a:xfrm>
                <a:off x="6560608" y="2423918"/>
                <a:ext cx="36094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5" name="TextBox 10244">
                <a:extLst>
                  <a:ext uri="{FF2B5EF4-FFF2-40B4-BE49-F238E27FC236}">
                    <a16:creationId xmlns:a16="http://schemas.microsoft.com/office/drawing/2014/main" id="{FB5B134D-7B55-074E-C4BB-A25DF0AFD29D}"/>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10245" name="TextBox 10244">
                <a:extLst>
                  <a:ext uri="{FF2B5EF4-FFF2-40B4-BE49-F238E27FC236}">
                    <a16:creationId xmlns:a16="http://schemas.microsoft.com/office/drawing/2014/main" id="{FB5B134D-7B55-074E-C4BB-A25DF0AFD29D}"/>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16"/>
                <a:stretch>
                  <a:fillRect r="-6897"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7" name="TextBox 10246">
                <a:extLst>
                  <a:ext uri="{FF2B5EF4-FFF2-40B4-BE49-F238E27FC236}">
                    <a16:creationId xmlns:a16="http://schemas.microsoft.com/office/drawing/2014/main" id="{DF528D0F-EA09-5822-5DD9-5E7B41CEB85F}"/>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10247" name="TextBox 10246">
                <a:extLst>
                  <a:ext uri="{FF2B5EF4-FFF2-40B4-BE49-F238E27FC236}">
                    <a16:creationId xmlns:a16="http://schemas.microsoft.com/office/drawing/2014/main" id="{DF528D0F-EA09-5822-5DD9-5E7B41CEB85F}"/>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8" name="TextBox 10247">
                <a:extLst>
                  <a:ext uri="{FF2B5EF4-FFF2-40B4-BE49-F238E27FC236}">
                    <a16:creationId xmlns:a16="http://schemas.microsoft.com/office/drawing/2014/main" id="{2BEDBB20-73AC-D08C-E2FF-6AF1EB4EAF8C}"/>
                  </a:ext>
                </a:extLst>
              </p:cNvPr>
              <p:cNvSpPr txBox="1"/>
              <p:nvPr/>
            </p:nvSpPr>
            <p:spPr>
              <a:xfrm>
                <a:off x="5354252" y="127317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9AD91"/>
                              </a:solidFill>
                              <a:latin typeface="Cambria Math" panose="02040503050406030204" pitchFamily="18" charset="0"/>
                            </a:rPr>
                          </m:ctrlPr>
                        </m:sSubSupPr>
                        <m:e>
                          <m:r>
                            <a:rPr lang="en-US" sz="1800" b="1" i="1" smtClean="0">
                              <a:solidFill>
                                <a:srgbClr val="09AD91"/>
                              </a:solidFill>
                              <a:latin typeface="Cambria Math" panose="02040503050406030204" pitchFamily="18" charset="0"/>
                            </a:rPr>
                            <m:t>𝝈</m:t>
                          </m:r>
                        </m:e>
                        <m:sub>
                          <m:r>
                            <a:rPr lang="en-US" sz="1800" b="1" i="1" smtClean="0">
                              <a:solidFill>
                                <a:srgbClr val="09AD91"/>
                              </a:solidFill>
                              <a:latin typeface="Cambria Math" panose="02040503050406030204" pitchFamily="18" charset="0"/>
                            </a:rPr>
                            <m:t>𝒊</m:t>
                          </m:r>
                        </m:sub>
                        <m:sup>
                          <m:r>
                            <a:rPr lang="en-US" sz="1800" b="1" i="1" smtClean="0">
                              <a:solidFill>
                                <a:srgbClr val="09AD91"/>
                              </a:solidFill>
                              <a:latin typeface="Cambria Math" panose="02040503050406030204" pitchFamily="18" charset="0"/>
                            </a:rPr>
                            <m:t>∗</m:t>
                          </m:r>
                        </m:sup>
                      </m:sSubSup>
                    </m:oMath>
                  </m:oMathPara>
                </a14:m>
                <a:endParaRPr lang="en-US" sz="1800" b="1" dirty="0">
                  <a:solidFill>
                    <a:srgbClr val="007E00"/>
                  </a:solidFill>
                </a:endParaRPr>
              </a:p>
            </p:txBody>
          </p:sp>
        </mc:Choice>
        <mc:Fallback>
          <p:sp>
            <p:nvSpPr>
              <p:cNvPr id="10248" name="TextBox 10247">
                <a:extLst>
                  <a:ext uri="{FF2B5EF4-FFF2-40B4-BE49-F238E27FC236}">
                    <a16:creationId xmlns:a16="http://schemas.microsoft.com/office/drawing/2014/main" id="{2BEDBB20-73AC-D08C-E2FF-6AF1EB4EAF8C}"/>
                  </a:ext>
                </a:extLst>
              </p:cNvPr>
              <p:cNvSpPr txBox="1">
                <a:spLocks noRot="1" noChangeAspect="1" noMove="1" noResize="1" noEditPoints="1" noAdjustHandles="1" noChangeArrowheads="1" noChangeShapeType="1" noTextEdit="1"/>
              </p:cNvSpPr>
              <p:nvPr/>
            </p:nvSpPr>
            <p:spPr>
              <a:xfrm>
                <a:off x="5354252" y="1273179"/>
                <a:ext cx="360947" cy="369332"/>
              </a:xfrm>
              <a:prstGeom prst="rect">
                <a:avLst/>
              </a:prstGeom>
              <a:blipFill>
                <a:blip r:embed="rId18"/>
                <a:stretch>
                  <a:fillRect/>
                </a:stretch>
              </a:blipFill>
            </p:spPr>
            <p:txBody>
              <a:bodyPr/>
              <a:lstStyle/>
              <a:p>
                <a:r>
                  <a:rPr lang="en-US">
                    <a:noFill/>
                  </a:rPr>
                  <a:t> </a:t>
                </a:r>
              </a:p>
            </p:txBody>
          </p:sp>
        </mc:Fallback>
      </mc:AlternateContent>
      <p:pic>
        <p:nvPicPr>
          <p:cNvPr id="10265" name="Picture 10264" descr="A graph of a barcode&#10;&#10;Description automatically generated">
            <a:extLst>
              <a:ext uri="{FF2B5EF4-FFF2-40B4-BE49-F238E27FC236}">
                <a16:creationId xmlns:a16="http://schemas.microsoft.com/office/drawing/2014/main" id="{583373EA-296A-D909-CF4C-2212645B5CDD}"/>
              </a:ext>
            </a:extLst>
          </p:cNvPr>
          <p:cNvPicPr>
            <a:picLocks noChangeAspect="1"/>
          </p:cNvPicPr>
          <p:nvPr/>
        </p:nvPicPr>
        <p:blipFill rotWithShape="1">
          <a:blip r:embed="rId19"/>
          <a:srcRect t="7701"/>
          <a:stretch/>
        </p:blipFill>
        <p:spPr>
          <a:xfrm>
            <a:off x="6655256" y="4369397"/>
            <a:ext cx="1986804" cy="1330021"/>
          </a:xfrm>
          <a:prstGeom prst="rect">
            <a:avLst/>
          </a:prstGeom>
        </p:spPr>
      </p:pic>
      <p:pic>
        <p:nvPicPr>
          <p:cNvPr id="10267" name="Picture 10266" descr="A graph of a bar code&#10;&#10;Description automatically generated">
            <a:extLst>
              <a:ext uri="{FF2B5EF4-FFF2-40B4-BE49-F238E27FC236}">
                <a16:creationId xmlns:a16="http://schemas.microsoft.com/office/drawing/2014/main" id="{54C38B2E-4776-EB38-0E50-27ED1EB40D25}"/>
              </a:ext>
            </a:extLst>
          </p:cNvPr>
          <p:cNvPicPr>
            <a:picLocks noChangeAspect="1"/>
          </p:cNvPicPr>
          <p:nvPr/>
        </p:nvPicPr>
        <p:blipFill rotWithShape="1">
          <a:blip r:embed="rId20"/>
          <a:srcRect t="7832"/>
          <a:stretch/>
        </p:blipFill>
        <p:spPr>
          <a:xfrm>
            <a:off x="2424764" y="4285032"/>
            <a:ext cx="1986803" cy="1403872"/>
          </a:xfrm>
          <a:prstGeom prst="rect">
            <a:avLst/>
          </a:prstGeom>
        </p:spPr>
      </p:pic>
      <p:pic>
        <p:nvPicPr>
          <p:cNvPr id="10269" name="Picture 10268" descr="A graph of precision&#10;&#10;Description automatically generated">
            <a:extLst>
              <a:ext uri="{FF2B5EF4-FFF2-40B4-BE49-F238E27FC236}">
                <a16:creationId xmlns:a16="http://schemas.microsoft.com/office/drawing/2014/main" id="{0017A6DF-3394-010E-EB06-89F875450C7C}"/>
              </a:ext>
            </a:extLst>
          </p:cNvPr>
          <p:cNvPicPr>
            <a:picLocks noChangeAspect="1"/>
          </p:cNvPicPr>
          <p:nvPr/>
        </p:nvPicPr>
        <p:blipFill rotWithShape="1">
          <a:blip r:embed="rId21"/>
          <a:srcRect t="8336"/>
          <a:stretch/>
        </p:blipFill>
        <p:spPr>
          <a:xfrm>
            <a:off x="4411567" y="4271301"/>
            <a:ext cx="2141879" cy="1430483"/>
          </a:xfrm>
          <a:prstGeom prst="rect">
            <a:avLst/>
          </a:prstGeom>
        </p:spPr>
      </p:pic>
      <mc:AlternateContent xmlns:mc="http://schemas.openxmlformats.org/markup-compatibility/2006">
        <mc:Choice xmlns:a14="http://schemas.microsoft.com/office/drawing/2010/main" Requires="a14">
          <p:sp>
            <p:nvSpPr>
              <p:cNvPr id="10271" name="TextBox 10270">
                <a:extLst>
                  <a:ext uri="{FF2B5EF4-FFF2-40B4-BE49-F238E27FC236}">
                    <a16:creationId xmlns:a16="http://schemas.microsoft.com/office/drawing/2014/main" id="{DC609087-C494-2023-989A-0BB37AE474A6}"/>
                  </a:ext>
                </a:extLst>
              </p:cNvPr>
              <p:cNvSpPr txBox="1"/>
              <p:nvPr/>
            </p:nvSpPr>
            <p:spPr>
              <a:xfrm>
                <a:off x="6900020" y="5688904"/>
                <a:ext cx="1713402" cy="338554"/>
              </a:xfrm>
              <a:prstGeom prst="rect">
                <a:avLst/>
              </a:prstGeom>
              <a:noFill/>
            </p:spPr>
            <p:txBody>
              <a:bodyPr wrap="square">
                <a:spAutoFit/>
              </a:bodyPr>
              <a:lstStyle/>
              <a:p>
                <a:r>
                  <a:rPr lang="en-US" sz="1600" dirty="0">
                    <a:latin typeface="+mn-lt"/>
                  </a:rPr>
                  <a:t>Range </a:t>
                </a:r>
                <a14:m>
                  <m:oMath xmlns:m="http://schemas.openxmlformats.org/officeDocument/2006/math">
                    <m:r>
                      <a:rPr lang="en-US" sz="1600" b="0" i="1" smtClean="0">
                        <a:latin typeface="Cambria Math" panose="02040503050406030204" pitchFamily="18" charset="0"/>
                      </a:rPr>
                      <m:t>≈</m:t>
                    </m:r>
                  </m:oMath>
                </a14:m>
                <a:r>
                  <a:rPr lang="en-US" sz="1600" dirty="0">
                    <a:latin typeface="+mn-lt"/>
                  </a:rPr>
                  <a:t> 3,260</a:t>
                </a:r>
              </a:p>
            </p:txBody>
          </p:sp>
        </mc:Choice>
        <mc:Fallback>
          <p:sp>
            <p:nvSpPr>
              <p:cNvPr id="10271" name="TextBox 10270">
                <a:extLst>
                  <a:ext uri="{FF2B5EF4-FFF2-40B4-BE49-F238E27FC236}">
                    <a16:creationId xmlns:a16="http://schemas.microsoft.com/office/drawing/2014/main" id="{DC609087-C494-2023-989A-0BB37AE474A6}"/>
                  </a:ext>
                </a:extLst>
              </p:cNvPr>
              <p:cNvSpPr txBox="1">
                <a:spLocks noRot="1" noChangeAspect="1" noMove="1" noResize="1" noEditPoints="1" noAdjustHandles="1" noChangeArrowheads="1" noChangeShapeType="1" noTextEdit="1"/>
              </p:cNvSpPr>
              <p:nvPr/>
            </p:nvSpPr>
            <p:spPr>
              <a:xfrm>
                <a:off x="6900020" y="5688904"/>
                <a:ext cx="1713402" cy="338554"/>
              </a:xfrm>
              <a:prstGeom prst="rect">
                <a:avLst/>
              </a:prstGeom>
              <a:blipFill>
                <a:blip r:embed="rId22"/>
                <a:stretch>
                  <a:fillRect l="-2206" t="-3571"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73" name="TextBox 10272">
                <a:extLst>
                  <a:ext uri="{FF2B5EF4-FFF2-40B4-BE49-F238E27FC236}">
                    <a16:creationId xmlns:a16="http://schemas.microsoft.com/office/drawing/2014/main" id="{C3BC167C-FC3B-F453-62B6-563F402E4C87}"/>
                  </a:ext>
                </a:extLst>
              </p:cNvPr>
              <p:cNvSpPr txBox="1"/>
              <p:nvPr/>
            </p:nvSpPr>
            <p:spPr>
              <a:xfrm>
                <a:off x="4753284" y="5704548"/>
                <a:ext cx="1365422" cy="338554"/>
              </a:xfrm>
              <a:prstGeom prst="rect">
                <a:avLst/>
              </a:prstGeom>
              <a:noFill/>
            </p:spPr>
            <p:txBody>
              <a:bodyPr wrap="square">
                <a:spAutoFit/>
              </a:bodyPr>
              <a:lstStyle/>
              <a:p>
                <a:r>
                  <a:rPr lang="en-US" sz="1600" dirty="0">
                    <a:latin typeface="+mn-lt"/>
                  </a:rPr>
                  <a:t>Range </a:t>
                </a:r>
                <a14:m>
                  <m:oMath xmlns:m="http://schemas.openxmlformats.org/officeDocument/2006/math">
                    <m:r>
                      <a:rPr lang="en-US" sz="1600" b="0" i="1" smtClean="0">
                        <a:latin typeface="Cambria Math" panose="02040503050406030204" pitchFamily="18" charset="0"/>
                      </a:rPr>
                      <m:t>≈</m:t>
                    </m:r>
                  </m:oMath>
                </a14:m>
                <a:r>
                  <a:rPr lang="en-US" sz="1600" dirty="0">
                    <a:latin typeface="+mn-lt"/>
                  </a:rPr>
                  <a:t> 86</a:t>
                </a:r>
              </a:p>
            </p:txBody>
          </p:sp>
        </mc:Choice>
        <mc:Fallback>
          <p:sp>
            <p:nvSpPr>
              <p:cNvPr id="10273" name="TextBox 10272">
                <a:extLst>
                  <a:ext uri="{FF2B5EF4-FFF2-40B4-BE49-F238E27FC236}">
                    <a16:creationId xmlns:a16="http://schemas.microsoft.com/office/drawing/2014/main" id="{C3BC167C-FC3B-F453-62B6-563F402E4C87}"/>
                  </a:ext>
                </a:extLst>
              </p:cNvPr>
              <p:cNvSpPr txBox="1">
                <a:spLocks noRot="1" noChangeAspect="1" noMove="1" noResize="1" noEditPoints="1" noAdjustHandles="1" noChangeArrowheads="1" noChangeShapeType="1" noTextEdit="1"/>
              </p:cNvSpPr>
              <p:nvPr/>
            </p:nvSpPr>
            <p:spPr>
              <a:xfrm>
                <a:off x="4753284" y="5704548"/>
                <a:ext cx="1365422" cy="338554"/>
              </a:xfrm>
              <a:prstGeom prst="rect">
                <a:avLst/>
              </a:prstGeom>
              <a:blipFill>
                <a:blip r:embed="rId23"/>
                <a:stretch>
                  <a:fillRect l="-2778" t="-7407" b="-259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75" name="TextBox 10274">
                <a:extLst>
                  <a:ext uri="{FF2B5EF4-FFF2-40B4-BE49-F238E27FC236}">
                    <a16:creationId xmlns:a16="http://schemas.microsoft.com/office/drawing/2014/main" id="{BC000C25-9D86-F779-1977-EAF90141059E}"/>
                  </a:ext>
                </a:extLst>
              </p:cNvPr>
              <p:cNvSpPr txBox="1"/>
              <p:nvPr/>
            </p:nvSpPr>
            <p:spPr>
              <a:xfrm>
                <a:off x="2716975" y="5690665"/>
                <a:ext cx="1402379" cy="338554"/>
              </a:xfrm>
              <a:prstGeom prst="rect">
                <a:avLst/>
              </a:prstGeom>
              <a:noFill/>
            </p:spPr>
            <p:txBody>
              <a:bodyPr wrap="square">
                <a:spAutoFit/>
              </a:bodyPr>
              <a:lstStyle/>
              <a:p>
                <a:r>
                  <a:rPr lang="en-US" sz="1600" dirty="0">
                    <a:latin typeface="+mn-lt"/>
                  </a:rPr>
                  <a:t>Range </a:t>
                </a:r>
                <a14:m>
                  <m:oMath xmlns:m="http://schemas.openxmlformats.org/officeDocument/2006/math">
                    <m:r>
                      <a:rPr lang="en-US" sz="1600" b="0" i="1" smtClean="0">
                        <a:latin typeface="Cambria Math" panose="02040503050406030204" pitchFamily="18" charset="0"/>
                      </a:rPr>
                      <m:t>≈</m:t>
                    </m:r>
                  </m:oMath>
                </a14:m>
                <a:r>
                  <a:rPr lang="en-US" sz="1600" dirty="0">
                    <a:latin typeface="+mn-lt"/>
                  </a:rPr>
                  <a:t> 130</a:t>
                </a:r>
              </a:p>
            </p:txBody>
          </p:sp>
        </mc:Choice>
        <mc:Fallback>
          <p:sp>
            <p:nvSpPr>
              <p:cNvPr id="10275" name="TextBox 10274">
                <a:extLst>
                  <a:ext uri="{FF2B5EF4-FFF2-40B4-BE49-F238E27FC236}">
                    <a16:creationId xmlns:a16="http://schemas.microsoft.com/office/drawing/2014/main" id="{BC000C25-9D86-F779-1977-EAF90141059E}"/>
                  </a:ext>
                </a:extLst>
              </p:cNvPr>
              <p:cNvSpPr txBox="1">
                <a:spLocks noRot="1" noChangeAspect="1" noMove="1" noResize="1" noEditPoints="1" noAdjustHandles="1" noChangeArrowheads="1" noChangeShapeType="1" noTextEdit="1"/>
              </p:cNvSpPr>
              <p:nvPr/>
            </p:nvSpPr>
            <p:spPr>
              <a:xfrm>
                <a:off x="2716975" y="5690665"/>
                <a:ext cx="1402379" cy="338554"/>
              </a:xfrm>
              <a:prstGeom prst="rect">
                <a:avLst/>
              </a:prstGeom>
              <a:blipFill>
                <a:blip r:embed="rId24"/>
                <a:stretch>
                  <a:fillRect l="-2703" t="-7407" r="-901" b="-25926"/>
                </a:stretch>
              </a:blipFill>
            </p:spPr>
            <p:txBody>
              <a:bodyPr/>
              <a:lstStyle/>
              <a:p>
                <a:r>
                  <a:rPr lang="en-US">
                    <a:noFill/>
                  </a:rPr>
                  <a:t> </a:t>
                </a:r>
              </a:p>
            </p:txBody>
          </p:sp>
        </mc:Fallback>
      </mc:AlternateContent>
    </p:spTree>
    <p:extLst>
      <p:ext uri="{BB962C8B-B14F-4D97-AF65-F5344CB8AC3E}">
        <p14:creationId xmlns:p14="http://schemas.microsoft.com/office/powerpoint/2010/main" val="406083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MCMC: </a:t>
            </a:r>
            <a:r>
              <a:rPr lang="en-US" altLang="en-US" dirty="0"/>
              <a:t>Analyzing Horseshoe HMC</a:t>
            </a: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5556D68B-C21D-430B-8783-762F32337706}"/>
                  </a:ext>
                </a:extLst>
              </p:cNvPr>
              <p:cNvSpPr txBox="1"/>
              <p:nvPr/>
            </p:nvSpPr>
            <p:spPr>
              <a:xfrm>
                <a:off x="6650218" y="792544"/>
                <a:ext cx="251666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chemeClr val="accent6">
                              <a:lumMod val="60000"/>
                              <a:lumOff val="40000"/>
                            </a:schemeClr>
                          </a:solidFill>
                          <a:latin typeface="Cambria Math" panose="02040503050406030204" pitchFamily="18" charset="0"/>
                        </a:rPr>
                        <m:t>𝜃</m:t>
                      </m:r>
                      <m:r>
                        <a:rPr lang="en-US" sz="1600" i="1">
                          <a:latin typeface="Cambria Math" panose="02040503050406030204" pitchFamily="18" charset="0"/>
                        </a:rPr>
                        <m:t>|</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b="0" i="1" smtClean="0">
                              <a:solidFill>
                                <a:srgbClr val="C00000"/>
                              </a:solidFill>
                              <a:latin typeface="Cambria Math" panose="02040503050406030204" pitchFamily="18" charset="0"/>
                            </a:rPr>
                          </m:ctrlPr>
                        </m:sSupPr>
                        <m:e>
                          <m:r>
                            <a:rPr lang="en-US" sz="1600" i="1" smtClean="0">
                              <a:solidFill>
                                <a:srgbClr val="C00000"/>
                              </a:solidFill>
                              <a:latin typeface="Cambria Math" panose="02040503050406030204" pitchFamily="18" charset="0"/>
                            </a:rPr>
                            <m:t>𝜏</m:t>
                          </m:r>
                        </m:e>
                        <m:sup>
                          <m:r>
                            <a:rPr lang="en-US" sz="1600" b="0" i="1" smtClean="0">
                              <a:solidFill>
                                <a:srgbClr val="C00000"/>
                              </a:solidFill>
                              <a:latin typeface="Cambria Math" panose="02040503050406030204" pitchFamily="18" charset="0"/>
                            </a:rPr>
                            <m:t>2</m:t>
                          </m:r>
                        </m:sup>
                      </m:sSup>
                      <m:r>
                        <a:rPr lang="en-US" sz="1600" i="1">
                          <a:latin typeface="Cambria Math" panose="02040503050406030204" pitchFamily="18" charset="0"/>
                        </a:rPr>
                        <m:t>∼</m:t>
                      </m:r>
                      <m:r>
                        <m:rPr>
                          <m:sty m:val="p"/>
                        </m:rPr>
                        <a:rPr lang="el-GR" sz="1600" i="0">
                          <a:latin typeface="Cambria Math" panose="02040503050406030204" pitchFamily="18" charset="0"/>
                          <a:ea typeface="Cambria Math" panose="02040503050406030204" pitchFamily="18" charset="0"/>
                        </a:rPr>
                        <m:t>Ν</m:t>
                      </m:r>
                      <m:r>
                        <m:rPr>
                          <m:sty m:val="p"/>
                        </m:rPr>
                        <a:rPr lang="en-US" sz="1600" b="0" i="0" smtClean="0">
                          <a:latin typeface="Cambria Math" panose="02040503050406030204" pitchFamily="18" charset="0"/>
                          <a:ea typeface="Cambria Math" panose="02040503050406030204" pitchFamily="18" charset="0"/>
                        </a:rPr>
                        <m:t>ormal</m:t>
                      </m:r>
                      <m:r>
                        <a:rPr lang="en-US" sz="1600" b="0" i="1" smtClean="0">
                          <a:latin typeface="Cambria Math" panose="02040503050406030204" pitchFamily="18" charset="0"/>
                          <a:ea typeface="Cambria Math" panose="02040503050406030204" pitchFamily="18" charset="0"/>
                        </a:rPr>
                        <m:t>(0,</m:t>
                      </m:r>
                      <m:sSup>
                        <m:sSupPr>
                          <m:ctrlPr>
                            <a:rPr lang="en-US" sz="1600" i="1">
                              <a:solidFill>
                                <a:srgbClr val="007E00"/>
                              </a:solidFill>
                              <a:latin typeface="Cambria Math" panose="02040503050406030204" pitchFamily="18" charset="0"/>
                            </a:rPr>
                          </m:ctrlPr>
                        </m:sSupPr>
                        <m:e>
                          <m:r>
                            <a:rPr lang="en-US" sz="1600" i="1">
                              <a:solidFill>
                                <a:srgbClr val="007E00"/>
                              </a:solidFill>
                              <a:latin typeface="Cambria Math" panose="02040503050406030204" pitchFamily="18" charset="0"/>
                            </a:rPr>
                            <m:t>𝜎</m:t>
                          </m:r>
                        </m:e>
                        <m:sup>
                          <m:r>
                            <a:rPr lang="en-US" sz="1600" i="1">
                              <a:solidFill>
                                <a:srgbClr val="007E00"/>
                              </a:solidFill>
                              <a:latin typeface="Cambria Math" panose="02040503050406030204" pitchFamily="18" charset="0"/>
                            </a:rPr>
                            <m:t>2</m:t>
                          </m:r>
                        </m:sup>
                      </m:sSup>
                      <m:sSup>
                        <m:sSupPr>
                          <m:ctrlPr>
                            <a:rPr lang="en-US" sz="1600" i="1">
                              <a:solidFill>
                                <a:srgbClr val="C00000"/>
                              </a:solidFill>
                              <a:latin typeface="Cambria Math" panose="02040503050406030204" pitchFamily="18" charset="0"/>
                            </a:rPr>
                          </m:ctrlPr>
                        </m:sSupPr>
                        <m:e>
                          <m:r>
                            <a:rPr lang="en-US" sz="1600" i="1">
                              <a:solidFill>
                                <a:srgbClr val="C00000"/>
                              </a:solidFill>
                              <a:latin typeface="Cambria Math" panose="02040503050406030204" pitchFamily="18" charset="0"/>
                            </a:rPr>
                            <m:t>𝜏</m:t>
                          </m:r>
                        </m:e>
                        <m:sup>
                          <m:r>
                            <a:rPr lang="en-US" sz="1600" i="1">
                              <a:solidFill>
                                <a:srgbClr val="C00000"/>
                              </a:solidFill>
                              <a:latin typeface="Cambria Math" panose="02040503050406030204" pitchFamily="18" charset="0"/>
                            </a:rPr>
                            <m:t>2</m:t>
                          </m:r>
                        </m:sup>
                      </m:sSup>
                      <m:r>
                        <a:rPr lang="en-US" sz="1600" b="0" i="1" smtClean="0">
                          <a:solidFill>
                            <a:schemeClr val="tx1"/>
                          </a:solidFill>
                          <a:latin typeface="Cambria Math" panose="02040503050406030204" pitchFamily="18" charset="0"/>
                        </a:rPr>
                        <m:t>)</m:t>
                      </m:r>
                    </m:oMath>
                  </m:oMathPara>
                </a14:m>
                <a:endParaRPr lang="en-US" sz="1600" dirty="0"/>
              </a:p>
            </p:txBody>
          </p:sp>
        </mc:Choice>
        <mc:Fallback>
          <p:sp>
            <p:nvSpPr>
              <p:cNvPr id="42" name="TextBox 41">
                <a:extLst>
                  <a:ext uri="{FF2B5EF4-FFF2-40B4-BE49-F238E27FC236}">
                    <a16:creationId xmlns:a16="http://schemas.microsoft.com/office/drawing/2014/main" id="{5556D68B-C21D-430B-8783-762F32337706}"/>
                  </a:ext>
                </a:extLst>
              </p:cNvPr>
              <p:cNvSpPr txBox="1">
                <a:spLocks noRot="1" noChangeAspect="1" noMove="1" noResize="1" noEditPoints="1" noAdjustHandles="1" noChangeArrowheads="1" noChangeShapeType="1" noTextEdit="1"/>
              </p:cNvSpPr>
              <p:nvPr/>
            </p:nvSpPr>
            <p:spPr>
              <a:xfrm>
                <a:off x="6650218" y="792544"/>
                <a:ext cx="2516663" cy="338554"/>
              </a:xfrm>
              <a:prstGeom prst="rect">
                <a:avLst/>
              </a:prstGeom>
              <a:blipFill>
                <a:blip r:embed="rId3"/>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2539B4-5151-FD2D-F357-BEC55947E93F}"/>
                  </a:ext>
                </a:extLst>
              </p:cNvPr>
              <p:cNvSpPr txBox="1"/>
              <p:nvPr/>
            </p:nvSpPr>
            <p:spPr>
              <a:xfrm>
                <a:off x="6746429" y="167879"/>
                <a:ext cx="2232533"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i="1" smtClean="0">
                          <a:solidFill>
                            <a:srgbClr val="007E00"/>
                          </a:solidFill>
                          <a:latin typeface="Cambria Math" panose="02040503050406030204" pitchFamily="18" charset="0"/>
                        </a:rPr>
                        <m:t>𝜎</m:t>
                      </m:r>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Cauchy</m:t>
                      </m:r>
                      <m:r>
                        <a:rPr lang="en-US" sz="1600" b="0" i="0" smtClean="0">
                          <a:latin typeface="Cambria Math" panose="02040503050406030204" pitchFamily="18" charset="0"/>
                        </a:rPr>
                        <m:t>(0,1)</m:t>
                      </m:r>
                    </m:oMath>
                  </m:oMathPara>
                </a14:m>
                <a:endParaRPr lang="en-US" sz="1600" dirty="0"/>
              </a:p>
            </p:txBody>
          </p:sp>
        </mc:Choice>
        <mc:Fallback>
          <p:sp>
            <p:nvSpPr>
              <p:cNvPr id="43" name="TextBox 42">
                <a:extLst>
                  <a:ext uri="{FF2B5EF4-FFF2-40B4-BE49-F238E27FC236}">
                    <a16:creationId xmlns:a16="http://schemas.microsoft.com/office/drawing/2014/main" id="{9C2539B4-5151-FD2D-F357-BEC55947E93F}"/>
                  </a:ext>
                </a:extLst>
              </p:cNvPr>
              <p:cNvSpPr txBox="1">
                <a:spLocks noRot="1" noChangeAspect="1" noMove="1" noResize="1" noEditPoints="1" noAdjustHandles="1" noChangeArrowheads="1" noChangeShapeType="1" noTextEdit="1"/>
              </p:cNvSpPr>
              <p:nvPr/>
            </p:nvSpPr>
            <p:spPr>
              <a:xfrm>
                <a:off x="6746429" y="167879"/>
                <a:ext cx="2232533" cy="338554"/>
              </a:xfrm>
              <a:prstGeom prst="rect">
                <a:avLst/>
              </a:prstGeom>
              <a:blipFill>
                <a:blip r:embed="rId4"/>
                <a:stretch>
                  <a:fillRect b="-148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9BAFB03-F0D3-85E9-EAFB-8A0993627D72}"/>
                  </a:ext>
                </a:extLst>
              </p:cNvPr>
              <p:cNvSpPr txBox="1"/>
              <p:nvPr/>
            </p:nvSpPr>
            <p:spPr>
              <a:xfrm>
                <a:off x="6769288" y="453807"/>
                <a:ext cx="2232533" cy="338554"/>
              </a:xfrm>
              <a:prstGeom prst="rect">
                <a:avLst/>
              </a:prstGeom>
              <a:noFill/>
            </p:spPr>
            <p:txBody>
              <a:bodyPr wrap="square">
                <a:spAutoFit/>
              </a:bodyPr>
              <a:lstStyle/>
              <a:p>
                <a14:m>
                  <m:oMath xmlns:m="http://schemas.openxmlformats.org/officeDocument/2006/math">
                    <m:r>
                      <a:rPr lang="en-US" sz="1600" b="0" i="1" smtClean="0">
                        <a:solidFill>
                          <a:srgbClr val="C00000"/>
                        </a:solidFill>
                        <a:latin typeface="Cambria Math" panose="02040503050406030204" pitchFamily="18" charset="0"/>
                      </a:rPr>
                      <m:t>𝜏</m:t>
                    </m:r>
                    <m:r>
                      <a:rPr lang="en-US" sz="1600" b="0" i="1" smtClean="0">
                        <a:latin typeface="Cambria Math" panose="02040503050406030204" pitchFamily="18" charset="0"/>
                      </a:rPr>
                      <m:t>∼</m:t>
                    </m:r>
                  </m:oMath>
                </a14:m>
                <a:r>
                  <a:rPr lang="en-US" sz="1600" dirty="0"/>
                  <a:t>        </a:t>
                </a:r>
                <a:r>
                  <a:rPr lang="en-US" sz="1600" dirty="0">
                    <a:latin typeface="Courier" pitchFamily="2" charset="0"/>
                  </a:rPr>
                  <a:t>“</a:t>
                </a:r>
              </a:p>
            </p:txBody>
          </p:sp>
        </mc:Choice>
        <mc:Fallback>
          <p:sp>
            <p:nvSpPr>
              <p:cNvPr id="55" name="TextBox 54">
                <a:extLst>
                  <a:ext uri="{FF2B5EF4-FFF2-40B4-BE49-F238E27FC236}">
                    <a16:creationId xmlns:a16="http://schemas.microsoft.com/office/drawing/2014/main" id="{A9BAFB03-F0D3-85E9-EAFB-8A0993627D72}"/>
                  </a:ext>
                </a:extLst>
              </p:cNvPr>
              <p:cNvSpPr txBox="1">
                <a:spLocks noRot="1" noChangeAspect="1" noMove="1" noResize="1" noEditPoints="1" noAdjustHandles="1" noChangeArrowheads="1" noChangeShapeType="1" noTextEdit="1"/>
              </p:cNvSpPr>
              <p:nvPr/>
            </p:nvSpPr>
            <p:spPr>
              <a:xfrm>
                <a:off x="6769288" y="453807"/>
                <a:ext cx="2232533" cy="338554"/>
              </a:xfrm>
              <a:prstGeom prst="rect">
                <a:avLst/>
              </a:prstGeom>
              <a:blipFill>
                <a:blip r:embed="rId5"/>
                <a:stretch>
                  <a:fillRect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E7C17233-3CC6-DB95-0894-74031410BCB1}"/>
                  </a:ext>
                </a:extLst>
              </p:cNvPr>
              <p:cNvSpPr txBox="1"/>
              <p:nvPr/>
            </p:nvSpPr>
            <p:spPr>
              <a:xfrm>
                <a:off x="6284786" y="453807"/>
                <a:ext cx="285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Ω</m:t>
                      </m:r>
                    </m:oMath>
                  </m:oMathPara>
                </a14:m>
                <a:endParaRPr lang="en-US" dirty="0"/>
              </a:p>
            </p:txBody>
          </p:sp>
        </mc:Choice>
        <mc:Fallback>
          <p:sp>
            <p:nvSpPr>
              <p:cNvPr id="56" name="TextBox 55">
                <a:extLst>
                  <a:ext uri="{FF2B5EF4-FFF2-40B4-BE49-F238E27FC236}">
                    <a16:creationId xmlns:a16="http://schemas.microsoft.com/office/drawing/2014/main" id="{E7C17233-3CC6-DB95-0894-74031410BCB1}"/>
                  </a:ext>
                </a:extLst>
              </p:cNvPr>
              <p:cNvSpPr txBox="1">
                <a:spLocks noRot="1" noChangeAspect="1" noMove="1" noResize="1" noEditPoints="1" noAdjustHandles="1" noChangeArrowheads="1" noChangeShapeType="1" noTextEdit="1"/>
              </p:cNvSpPr>
              <p:nvPr/>
            </p:nvSpPr>
            <p:spPr>
              <a:xfrm>
                <a:off x="6284786" y="453807"/>
                <a:ext cx="285335" cy="369332"/>
              </a:xfrm>
              <a:prstGeom prst="rect">
                <a:avLst/>
              </a:prstGeom>
              <a:blipFill>
                <a:blip r:embed="rId6"/>
                <a:stretch>
                  <a:fillRect l="-20833" r="-20833" b="-3333"/>
                </a:stretch>
              </a:blipFill>
            </p:spPr>
            <p:txBody>
              <a:bodyPr/>
              <a:lstStyle/>
              <a:p>
                <a:r>
                  <a:rPr lang="en-US">
                    <a:noFill/>
                  </a:rPr>
                  <a:t> </a:t>
                </a:r>
              </a:p>
            </p:txBody>
          </p:sp>
        </mc:Fallback>
      </mc:AlternateContent>
      <p:sp>
        <p:nvSpPr>
          <p:cNvPr id="57" name="Left Brace 56">
            <a:extLst>
              <a:ext uri="{FF2B5EF4-FFF2-40B4-BE49-F238E27FC236}">
                <a16:creationId xmlns:a16="http://schemas.microsoft.com/office/drawing/2014/main" id="{64BA0C76-BF30-6A63-3046-3920C8C66D08}"/>
              </a:ext>
            </a:extLst>
          </p:cNvPr>
          <p:cNvSpPr/>
          <p:nvPr/>
        </p:nvSpPr>
        <p:spPr bwMode="auto">
          <a:xfrm>
            <a:off x="6604411" y="167879"/>
            <a:ext cx="90571" cy="963219"/>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7"/>
                <a:stretch>
                  <a:fillRect t="-108333" b="-15666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E1D7B2D-C992-D368-BE8C-804532E4616E}"/>
              </a:ext>
            </a:extLst>
          </p:cNvPr>
          <p:cNvSpPr txBox="1"/>
          <p:nvPr/>
        </p:nvSpPr>
        <p:spPr>
          <a:xfrm>
            <a:off x="218503" y="4517014"/>
            <a:ext cx="2159208" cy="646331"/>
          </a:xfrm>
          <a:prstGeom prst="rect">
            <a:avLst/>
          </a:prstGeom>
          <a:noFill/>
        </p:spPr>
        <p:txBody>
          <a:bodyPr wrap="square">
            <a:spAutoFit/>
          </a:bodyPr>
          <a:lstStyle/>
          <a:p>
            <a:r>
              <a:rPr lang="en-US" sz="1200" b="1" dirty="0">
                <a:latin typeface="+mj-lt"/>
              </a:rPr>
              <a:t>Log-scale histograms from HMC chain after 3000 proposals:</a:t>
            </a:r>
          </a:p>
        </p:txBody>
      </p:sp>
      <p:pic>
        <p:nvPicPr>
          <p:cNvPr id="39" name="Picture 38">
            <a:extLst>
              <a:ext uri="{FF2B5EF4-FFF2-40B4-BE49-F238E27FC236}">
                <a16:creationId xmlns:a16="http://schemas.microsoft.com/office/drawing/2014/main" id="{99E6E9BA-ED8D-5312-C310-A4315F7B1F76}"/>
              </a:ext>
            </a:extLst>
          </p:cNvPr>
          <p:cNvPicPr>
            <a:picLocks noChangeAspect="1"/>
          </p:cNvPicPr>
          <p:nvPr/>
        </p:nvPicPr>
        <p:blipFill>
          <a:blip r:embed="rId8"/>
          <a:stretch>
            <a:fillRect/>
          </a:stretch>
        </p:blipFill>
        <p:spPr>
          <a:xfrm>
            <a:off x="6640813" y="1546508"/>
            <a:ext cx="2119578" cy="2114930"/>
          </a:xfrm>
          <a:prstGeom prst="rect">
            <a:avLst/>
          </a:prstGeom>
        </p:spPr>
      </p:pic>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E60C788-5D4F-545E-F2C8-0262AC466D58}"/>
                  </a:ext>
                </a:extLst>
              </p:cNvPr>
              <p:cNvSpPr txBox="1"/>
              <p:nvPr/>
            </p:nvSpPr>
            <p:spPr>
              <a:xfrm>
                <a:off x="7510154" y="129919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92D050"/>
                              </a:solidFill>
                              <a:latin typeface="Cambria Math" panose="02040503050406030204" pitchFamily="18" charset="0"/>
                            </a:rPr>
                          </m:ctrlPr>
                        </m:sSubSupPr>
                        <m:e>
                          <m:r>
                            <a:rPr lang="en-US" sz="1800" b="1" i="1" smtClean="0">
                              <a:solidFill>
                                <a:srgbClr val="92D050"/>
                              </a:solidFill>
                              <a:latin typeface="Cambria Math" panose="02040503050406030204" pitchFamily="18" charset="0"/>
                            </a:rPr>
                            <m:t>𝝈</m:t>
                          </m:r>
                        </m:e>
                        <m:sub>
                          <m:r>
                            <a:rPr lang="en-US" sz="1800" b="1" i="1" smtClean="0">
                              <a:solidFill>
                                <a:srgbClr val="92D050"/>
                              </a:solidFill>
                              <a:latin typeface="Cambria Math" panose="02040503050406030204" pitchFamily="18" charset="0"/>
                            </a:rPr>
                            <m:t>𝒊</m:t>
                          </m:r>
                        </m:sub>
                        <m:sup>
                          <m:r>
                            <a:rPr lang="en-US" sz="1800" b="1" i="1" smtClean="0">
                              <a:solidFill>
                                <a:srgbClr val="92D050"/>
                              </a:solidFill>
                              <a:latin typeface="Cambria Math" panose="02040503050406030204" pitchFamily="18" charset="0"/>
                            </a:rPr>
                            <m:t>∗∗</m:t>
                          </m:r>
                        </m:sup>
                      </m:sSubSup>
                    </m:oMath>
                  </m:oMathPara>
                </a14:m>
                <a:endParaRPr lang="en-US" sz="1800" b="1" dirty="0">
                  <a:solidFill>
                    <a:srgbClr val="92D050"/>
                  </a:solidFill>
                </a:endParaRPr>
              </a:p>
            </p:txBody>
          </p:sp>
        </mc:Choice>
        <mc:Fallback>
          <p:sp>
            <p:nvSpPr>
              <p:cNvPr id="40" name="TextBox 39">
                <a:extLst>
                  <a:ext uri="{FF2B5EF4-FFF2-40B4-BE49-F238E27FC236}">
                    <a16:creationId xmlns:a16="http://schemas.microsoft.com/office/drawing/2014/main" id="{9E60C788-5D4F-545E-F2C8-0262AC466D58}"/>
                  </a:ext>
                </a:extLst>
              </p:cNvPr>
              <p:cNvSpPr txBox="1">
                <a:spLocks noRot="1" noChangeAspect="1" noMove="1" noResize="1" noEditPoints="1" noAdjustHandles="1" noChangeArrowheads="1" noChangeShapeType="1" noTextEdit="1"/>
              </p:cNvSpPr>
              <p:nvPr/>
            </p:nvSpPr>
            <p:spPr>
              <a:xfrm>
                <a:off x="7510154" y="1299199"/>
                <a:ext cx="360947" cy="369332"/>
              </a:xfrm>
              <a:prstGeom prst="rect">
                <a:avLst/>
              </a:prstGeom>
              <a:blipFill>
                <a:blip r:embed="rId9"/>
                <a:stretch>
                  <a:fillRect r="-20690"/>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624DC25B-292B-DA41-8423-0753CE606072}"/>
              </a:ext>
            </a:extLst>
          </p:cNvPr>
          <p:cNvCxnSpPr/>
          <p:nvPr/>
        </p:nvCxnSpPr>
        <p:spPr bwMode="auto">
          <a:xfrm>
            <a:off x="7691526" y="1664104"/>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a:extLst>
              <a:ext uri="{FF2B5EF4-FFF2-40B4-BE49-F238E27FC236}">
                <a16:creationId xmlns:a16="http://schemas.microsoft.com/office/drawing/2014/main" id="{ACD4FA69-B4D3-2C99-9595-BD2C223BA652}"/>
              </a:ext>
            </a:extLst>
          </p:cNvPr>
          <p:cNvCxnSpPr/>
          <p:nvPr/>
        </p:nvCxnSpPr>
        <p:spPr bwMode="auto">
          <a:xfrm>
            <a:off x="7712396" y="2576863"/>
            <a:ext cx="901026" cy="26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91F53B2-01F6-50F4-50C0-5726E1715261}"/>
                  </a:ext>
                </a:extLst>
              </p:cNvPr>
              <p:cNvSpPr txBox="1"/>
              <p:nvPr/>
            </p:nvSpPr>
            <p:spPr>
              <a:xfrm>
                <a:off x="8581319" y="242661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070C0"/>
                              </a:solidFill>
                              <a:latin typeface="Cambria Math" panose="02040503050406030204" pitchFamily="18" charset="0"/>
                            </a:rPr>
                          </m:ctrlPr>
                        </m:sSubSup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𝒊</m:t>
                          </m:r>
                        </m:sub>
                        <m:sup>
                          <m:r>
                            <a:rPr lang="en-US" sz="1800" b="1" i="1" smtClean="0">
                              <a:solidFill>
                                <a:srgbClr val="0070C0"/>
                              </a:solidFill>
                              <a:latin typeface="Cambria Math" panose="02040503050406030204" pitchFamily="18" charset="0"/>
                            </a:rPr>
                            <m:t>∗</m:t>
                          </m:r>
                        </m:sup>
                      </m:sSubSup>
                    </m:oMath>
                  </m:oMathPara>
                </a14:m>
                <a:endParaRPr lang="en-US" sz="1800" b="1" dirty="0">
                  <a:solidFill>
                    <a:srgbClr val="0070C0"/>
                  </a:solidFill>
                </a:endParaRPr>
              </a:p>
            </p:txBody>
          </p:sp>
        </mc:Choice>
        <mc:Fallback>
          <p:sp>
            <p:nvSpPr>
              <p:cNvPr id="45" name="TextBox 44">
                <a:extLst>
                  <a:ext uri="{FF2B5EF4-FFF2-40B4-BE49-F238E27FC236}">
                    <a16:creationId xmlns:a16="http://schemas.microsoft.com/office/drawing/2014/main" id="{991F53B2-01F6-50F4-50C0-5726E1715261}"/>
                  </a:ext>
                </a:extLst>
              </p:cNvPr>
              <p:cNvSpPr txBox="1">
                <a:spLocks noRot="1" noChangeAspect="1" noMove="1" noResize="1" noEditPoints="1" noAdjustHandles="1" noChangeArrowheads="1" noChangeShapeType="1" noTextEdit="1"/>
              </p:cNvSpPr>
              <p:nvPr/>
            </p:nvSpPr>
            <p:spPr>
              <a:xfrm>
                <a:off x="8581319" y="2426610"/>
                <a:ext cx="360947" cy="369332"/>
              </a:xfrm>
              <a:prstGeom prst="rect">
                <a:avLst/>
              </a:prstGeom>
              <a:blipFill>
                <a:blip r:embed="rId10"/>
                <a:stretch>
                  <a:fillRect/>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811600D9-D610-58F0-CA0F-2B07DC56A4D2}"/>
              </a:ext>
            </a:extLst>
          </p:cNvPr>
          <p:cNvCxnSpPr/>
          <p:nvPr/>
        </p:nvCxnSpPr>
        <p:spPr bwMode="auto">
          <a:xfrm>
            <a:off x="500552" y="3834150"/>
            <a:ext cx="8216728" cy="0"/>
          </a:xfrm>
          <a:prstGeom prst="line">
            <a:avLst/>
          </a:prstGeom>
          <a:solidFill>
            <a:schemeClr val="accent1"/>
          </a:solidFill>
          <a:ln w="12700" cap="flat" cmpd="sng" algn="ctr">
            <a:solidFill>
              <a:schemeClr val="accent2">
                <a:lumMod val="40000"/>
                <a:lumOff val="6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Box 46">
            <a:extLst>
              <a:ext uri="{FF2B5EF4-FFF2-40B4-BE49-F238E27FC236}">
                <a16:creationId xmlns:a16="http://schemas.microsoft.com/office/drawing/2014/main" id="{84952B81-990A-16A9-37C9-4A83AABA485B}"/>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48" name="TextBox 47">
            <a:extLst>
              <a:ext uri="{FF2B5EF4-FFF2-40B4-BE49-F238E27FC236}">
                <a16:creationId xmlns:a16="http://schemas.microsoft.com/office/drawing/2014/main" id="{42729187-5C89-0437-A713-9FCB4D4ABB36}"/>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sp>
        <p:nvSpPr>
          <p:cNvPr id="49" name="TextBox 48">
            <a:extLst>
              <a:ext uri="{FF2B5EF4-FFF2-40B4-BE49-F238E27FC236}">
                <a16:creationId xmlns:a16="http://schemas.microsoft.com/office/drawing/2014/main" id="{A4586BA7-01F9-121B-6395-C2D2000D1FD6}"/>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sp>
        <p:nvSpPr>
          <p:cNvPr id="50" name="TextBox 49">
            <a:extLst>
              <a:ext uri="{FF2B5EF4-FFF2-40B4-BE49-F238E27FC236}">
                <a16:creationId xmlns:a16="http://schemas.microsoft.com/office/drawing/2014/main" id="{C08DB2BC-098F-452A-4C08-B33D6B12616C}"/>
              </a:ext>
            </a:extLst>
          </p:cNvPr>
          <p:cNvSpPr txBox="1"/>
          <p:nvPr/>
        </p:nvSpPr>
        <p:spPr>
          <a:xfrm>
            <a:off x="7046989" y="3591611"/>
            <a:ext cx="1330814" cy="338554"/>
          </a:xfrm>
          <a:prstGeom prst="rect">
            <a:avLst/>
          </a:prstGeom>
          <a:noFill/>
        </p:spPr>
        <p:txBody>
          <a:bodyPr wrap="none" rtlCol="0">
            <a:spAutoFit/>
          </a:bodyPr>
          <a:lstStyle/>
          <a:p>
            <a:r>
              <a:rPr lang="en-US" sz="1600" dirty="0"/>
              <a:t>(4) tilted joint</a:t>
            </a:r>
          </a:p>
        </p:txBody>
      </p:sp>
      <p:pic>
        <p:nvPicPr>
          <p:cNvPr id="51" name="Picture 50">
            <a:extLst>
              <a:ext uri="{FF2B5EF4-FFF2-40B4-BE49-F238E27FC236}">
                <a16:creationId xmlns:a16="http://schemas.microsoft.com/office/drawing/2014/main" id="{61320231-4F4E-3792-D032-0309A9E4D15E}"/>
              </a:ext>
            </a:extLst>
          </p:cNvPr>
          <p:cNvPicPr>
            <a:picLocks noChangeAspect="1"/>
          </p:cNvPicPr>
          <p:nvPr/>
        </p:nvPicPr>
        <p:blipFill>
          <a:blip r:embed="rId11"/>
          <a:stretch>
            <a:fillRect/>
          </a:stretch>
        </p:blipFill>
        <p:spPr>
          <a:xfrm>
            <a:off x="4531324" y="1575638"/>
            <a:ext cx="2001381" cy="2021003"/>
          </a:xfrm>
          <a:prstGeom prst="rect">
            <a:avLst/>
          </a:prstGeom>
        </p:spPr>
      </p:pic>
      <p:pic>
        <p:nvPicPr>
          <p:cNvPr id="52" name="Picture 51">
            <a:extLst>
              <a:ext uri="{FF2B5EF4-FFF2-40B4-BE49-F238E27FC236}">
                <a16:creationId xmlns:a16="http://schemas.microsoft.com/office/drawing/2014/main" id="{68B603D6-8BDE-933D-47F8-E3CCA0F8684F}"/>
              </a:ext>
            </a:extLst>
          </p:cNvPr>
          <p:cNvPicPr>
            <a:picLocks noChangeAspect="1"/>
          </p:cNvPicPr>
          <p:nvPr/>
        </p:nvPicPr>
        <p:blipFill>
          <a:blip r:embed="rId12"/>
          <a:stretch>
            <a:fillRect/>
          </a:stretch>
        </p:blipFill>
        <p:spPr>
          <a:xfrm>
            <a:off x="2490998" y="1614882"/>
            <a:ext cx="1905322" cy="1938078"/>
          </a:xfrm>
          <a:prstGeom prst="rect">
            <a:avLst/>
          </a:prstGeom>
        </p:spPr>
      </p:pic>
      <p:pic>
        <p:nvPicPr>
          <p:cNvPr id="53" name="Picture 52" descr="A colorful lines with a letter m&#10;&#10;Description automatically generated">
            <a:extLst>
              <a:ext uri="{FF2B5EF4-FFF2-40B4-BE49-F238E27FC236}">
                <a16:creationId xmlns:a16="http://schemas.microsoft.com/office/drawing/2014/main" id="{45F35D0A-5F64-DCFB-BDEC-1A3DDBF7C901}"/>
              </a:ext>
            </a:extLst>
          </p:cNvPr>
          <p:cNvPicPr>
            <a:picLocks noChangeAspect="1"/>
          </p:cNvPicPr>
          <p:nvPr/>
        </p:nvPicPr>
        <p:blipFill>
          <a:blip r:embed="rId13"/>
          <a:stretch>
            <a:fillRect/>
          </a:stretch>
        </p:blipFill>
        <p:spPr>
          <a:xfrm>
            <a:off x="500552" y="1650808"/>
            <a:ext cx="1881809" cy="1795559"/>
          </a:xfrm>
          <a:prstGeom prst="rect">
            <a:avLst/>
          </a:prstGeom>
        </p:spPr>
      </p:pic>
      <p:pic>
        <p:nvPicPr>
          <p:cNvPr id="54" name="Picture 53">
            <a:extLst>
              <a:ext uri="{FF2B5EF4-FFF2-40B4-BE49-F238E27FC236}">
                <a16:creationId xmlns:a16="http://schemas.microsoft.com/office/drawing/2014/main" id="{0C0803F5-11C1-CEF9-C565-822B69727A89}"/>
              </a:ext>
            </a:extLst>
          </p:cNvPr>
          <p:cNvPicPr>
            <a:picLocks noChangeAspect="1"/>
          </p:cNvPicPr>
          <p:nvPr/>
        </p:nvPicPr>
        <p:blipFill>
          <a:blip r:embed="rId14"/>
          <a:stretch>
            <a:fillRect/>
          </a:stretch>
        </p:blipFill>
        <p:spPr>
          <a:xfrm>
            <a:off x="402463" y="1512109"/>
            <a:ext cx="2070427" cy="2100126"/>
          </a:xfrm>
          <a:prstGeom prst="rect">
            <a:avLst/>
          </a:prstGeom>
        </p:spPr>
      </p:pic>
      <p:cxnSp>
        <p:nvCxnSpPr>
          <p:cNvPr id="58" name="Straight Connector 57">
            <a:extLst>
              <a:ext uri="{FF2B5EF4-FFF2-40B4-BE49-F238E27FC236}">
                <a16:creationId xmlns:a16="http://schemas.microsoft.com/office/drawing/2014/main" id="{9F68064D-BEAF-14A6-5A6C-4CE1E98BABB7}"/>
              </a:ext>
            </a:extLst>
          </p:cNvPr>
          <p:cNvCxnSpPr>
            <a:stCxn id="53" idx="0"/>
          </p:cNvCxnSpPr>
          <p:nvPr/>
        </p:nvCxnSpPr>
        <p:spPr bwMode="auto">
          <a:xfrm>
            <a:off x="1441457" y="1650808"/>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a:extLst>
              <a:ext uri="{FF2B5EF4-FFF2-40B4-BE49-F238E27FC236}">
                <a16:creationId xmlns:a16="http://schemas.microsoft.com/office/drawing/2014/main" id="{FC213AF4-B33D-0A16-2E19-6987698AEF53}"/>
              </a:ext>
            </a:extLst>
          </p:cNvPr>
          <p:cNvSpPr txBox="1"/>
          <p:nvPr/>
        </p:nvSpPr>
        <p:spPr>
          <a:xfrm>
            <a:off x="865999" y="3544670"/>
            <a:ext cx="1205395" cy="338554"/>
          </a:xfrm>
          <a:prstGeom prst="rect">
            <a:avLst/>
          </a:prstGeom>
          <a:noFill/>
        </p:spPr>
        <p:txBody>
          <a:bodyPr wrap="none" rtlCol="0">
            <a:spAutoFit/>
          </a:bodyPr>
          <a:lstStyle/>
          <a:p>
            <a:r>
              <a:rPr lang="en-US" sz="1600" dirty="0"/>
              <a:t>(1) marginal</a:t>
            </a:r>
          </a:p>
        </p:txBody>
      </p:sp>
      <p:sp>
        <p:nvSpPr>
          <p:cNvPr id="60" name="TextBox 59">
            <a:extLst>
              <a:ext uri="{FF2B5EF4-FFF2-40B4-BE49-F238E27FC236}">
                <a16:creationId xmlns:a16="http://schemas.microsoft.com/office/drawing/2014/main" id="{E3262E32-DE62-C829-F79F-756F2F118BC0}"/>
              </a:ext>
            </a:extLst>
          </p:cNvPr>
          <p:cNvSpPr txBox="1"/>
          <p:nvPr/>
        </p:nvSpPr>
        <p:spPr>
          <a:xfrm>
            <a:off x="3009156" y="3563719"/>
            <a:ext cx="854721" cy="338554"/>
          </a:xfrm>
          <a:prstGeom prst="rect">
            <a:avLst/>
          </a:prstGeom>
          <a:noFill/>
        </p:spPr>
        <p:txBody>
          <a:bodyPr wrap="none" rtlCol="0">
            <a:spAutoFit/>
          </a:bodyPr>
          <a:lstStyle/>
          <a:p>
            <a:r>
              <a:rPr lang="en-US" sz="1600" dirty="0"/>
              <a:t>(2) joint</a:t>
            </a:r>
          </a:p>
        </p:txBody>
      </p:sp>
      <p:cxnSp>
        <p:nvCxnSpPr>
          <p:cNvPr id="63" name="Straight Connector 62">
            <a:extLst>
              <a:ext uri="{FF2B5EF4-FFF2-40B4-BE49-F238E27FC236}">
                <a16:creationId xmlns:a16="http://schemas.microsoft.com/office/drawing/2014/main" id="{D63F3636-A23C-9DB1-830F-9D111A5D7A04}"/>
              </a:ext>
            </a:extLst>
          </p:cNvPr>
          <p:cNvCxnSpPr/>
          <p:nvPr/>
        </p:nvCxnSpPr>
        <p:spPr bwMode="auto">
          <a:xfrm>
            <a:off x="3436517" y="1662181"/>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0" name="Straight Connector 10239">
            <a:extLst>
              <a:ext uri="{FF2B5EF4-FFF2-40B4-BE49-F238E27FC236}">
                <a16:creationId xmlns:a16="http://schemas.microsoft.com/office/drawing/2014/main" id="{6C900A93-FB2D-81EC-3BE3-841AC61EF7D1}"/>
              </a:ext>
            </a:extLst>
          </p:cNvPr>
          <p:cNvCxnSpPr/>
          <p:nvPr/>
        </p:nvCxnSpPr>
        <p:spPr bwMode="auto">
          <a:xfrm>
            <a:off x="5515672" y="1650807"/>
            <a:ext cx="12770" cy="921843"/>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1" name="TextBox 10240">
            <a:extLst>
              <a:ext uri="{FF2B5EF4-FFF2-40B4-BE49-F238E27FC236}">
                <a16:creationId xmlns:a16="http://schemas.microsoft.com/office/drawing/2014/main" id="{D2AB65E4-899D-7F29-5052-12B8107209BE}"/>
              </a:ext>
            </a:extLst>
          </p:cNvPr>
          <p:cNvSpPr txBox="1"/>
          <p:nvPr/>
        </p:nvSpPr>
        <p:spPr>
          <a:xfrm>
            <a:off x="4697926" y="3563719"/>
            <a:ext cx="1661032" cy="338554"/>
          </a:xfrm>
          <a:prstGeom prst="rect">
            <a:avLst/>
          </a:prstGeom>
          <a:noFill/>
        </p:spPr>
        <p:txBody>
          <a:bodyPr wrap="none" rtlCol="0">
            <a:spAutoFit/>
          </a:bodyPr>
          <a:lstStyle/>
          <a:p>
            <a:r>
              <a:rPr lang="en-US" sz="1600" dirty="0"/>
              <a:t>(3) precision joint</a:t>
            </a:r>
          </a:p>
        </p:txBody>
      </p:sp>
      <p:cxnSp>
        <p:nvCxnSpPr>
          <p:cNvPr id="10243" name="Straight Arrow Connector 10242">
            <a:extLst>
              <a:ext uri="{FF2B5EF4-FFF2-40B4-BE49-F238E27FC236}">
                <a16:creationId xmlns:a16="http://schemas.microsoft.com/office/drawing/2014/main" id="{C19FC488-BED7-B7AC-ED26-D07FE1718CBB}"/>
              </a:ext>
            </a:extLst>
          </p:cNvPr>
          <p:cNvCxnSpPr>
            <a:cxnSpLocks/>
          </p:cNvCxnSpPr>
          <p:nvPr/>
        </p:nvCxnSpPr>
        <p:spPr bwMode="auto">
          <a:xfrm>
            <a:off x="500552" y="2572652"/>
            <a:ext cx="6103859"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0244" name="TextBox 10243">
                <a:extLst>
                  <a:ext uri="{FF2B5EF4-FFF2-40B4-BE49-F238E27FC236}">
                    <a16:creationId xmlns:a16="http://schemas.microsoft.com/office/drawing/2014/main" id="{623D581E-D43B-2556-49EE-E22B185FA1B5}"/>
                  </a:ext>
                </a:extLst>
              </p:cNvPr>
              <p:cNvSpPr txBox="1"/>
              <p:nvPr/>
            </p:nvSpPr>
            <p:spPr>
              <a:xfrm>
                <a:off x="6560608" y="2423918"/>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accent2">
                                  <a:lumMod val="60000"/>
                                  <a:lumOff val="40000"/>
                                </a:schemeClr>
                              </a:solidFill>
                              <a:latin typeface="Cambria Math" panose="02040503050406030204" pitchFamily="18" charset="0"/>
                            </a:rPr>
                          </m:ctrlPr>
                        </m:sSubPr>
                        <m:e>
                          <m:r>
                            <a:rPr lang="en-US" sz="1800" b="1" i="1" smtClean="0">
                              <a:solidFill>
                                <a:schemeClr val="accent2">
                                  <a:lumMod val="60000"/>
                                  <a:lumOff val="40000"/>
                                </a:schemeClr>
                              </a:solidFill>
                              <a:latin typeface="Cambria Math" panose="02040503050406030204" pitchFamily="18" charset="0"/>
                            </a:rPr>
                            <m:t>𝜽</m:t>
                          </m:r>
                        </m:e>
                        <m:sub>
                          <m:r>
                            <a:rPr lang="en-US" sz="1800" b="1" i="1" smtClean="0">
                              <a:solidFill>
                                <a:schemeClr val="accent2">
                                  <a:lumMod val="60000"/>
                                  <a:lumOff val="40000"/>
                                </a:schemeClr>
                              </a:solidFill>
                              <a:latin typeface="Cambria Math" panose="02040503050406030204" pitchFamily="18" charset="0"/>
                            </a:rPr>
                            <m:t>𝒊</m:t>
                          </m:r>
                        </m:sub>
                      </m:sSub>
                    </m:oMath>
                  </m:oMathPara>
                </a14:m>
                <a:endParaRPr lang="en-US" sz="1800" b="1" dirty="0">
                  <a:solidFill>
                    <a:schemeClr val="accent2">
                      <a:lumMod val="60000"/>
                      <a:lumOff val="40000"/>
                    </a:schemeClr>
                  </a:solidFill>
                </a:endParaRPr>
              </a:p>
            </p:txBody>
          </p:sp>
        </mc:Choice>
        <mc:Fallback>
          <p:sp>
            <p:nvSpPr>
              <p:cNvPr id="10244" name="TextBox 10243">
                <a:extLst>
                  <a:ext uri="{FF2B5EF4-FFF2-40B4-BE49-F238E27FC236}">
                    <a16:creationId xmlns:a16="http://schemas.microsoft.com/office/drawing/2014/main" id="{623D581E-D43B-2556-49EE-E22B185FA1B5}"/>
                  </a:ext>
                </a:extLst>
              </p:cNvPr>
              <p:cNvSpPr txBox="1">
                <a:spLocks noRot="1" noChangeAspect="1" noMove="1" noResize="1" noEditPoints="1" noAdjustHandles="1" noChangeArrowheads="1" noChangeShapeType="1" noTextEdit="1"/>
              </p:cNvSpPr>
              <p:nvPr/>
            </p:nvSpPr>
            <p:spPr>
              <a:xfrm>
                <a:off x="6560608" y="2423918"/>
                <a:ext cx="36094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5" name="TextBox 10244">
                <a:extLst>
                  <a:ext uri="{FF2B5EF4-FFF2-40B4-BE49-F238E27FC236}">
                    <a16:creationId xmlns:a16="http://schemas.microsoft.com/office/drawing/2014/main" id="{FB5B134D-7B55-074E-C4BB-A25DF0AFD29D}"/>
                  </a:ext>
                </a:extLst>
              </p:cNvPr>
              <p:cNvSpPr txBox="1"/>
              <p:nvPr/>
            </p:nvSpPr>
            <p:spPr>
              <a:xfrm>
                <a:off x="1273014" y="1272252"/>
                <a:ext cx="360947" cy="3956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0C0"/>
                              </a:solidFill>
                              <a:latin typeface="Cambria Math" panose="02040503050406030204" pitchFamily="18" charset="0"/>
                            </a:rPr>
                          </m:ctrlPr>
                        </m:sSubPr>
                        <m:e>
                          <m:r>
                            <a:rPr lang="en-US" sz="1800" b="1" i="1" smtClean="0">
                              <a:solidFill>
                                <a:srgbClr val="0070C0"/>
                              </a:solidFill>
                              <a:latin typeface="Cambria Math" panose="02040503050406030204" pitchFamily="18" charset="0"/>
                            </a:rPr>
                            <m:t>𝜽</m:t>
                          </m:r>
                        </m:e>
                        <m:sub>
                          <m:r>
                            <a:rPr lang="en-US" sz="1800" b="1" i="1" smtClean="0">
                              <a:solidFill>
                                <a:srgbClr val="0070C0"/>
                              </a:solidFill>
                              <a:latin typeface="Cambria Math" panose="02040503050406030204" pitchFamily="18" charset="0"/>
                            </a:rPr>
                            <m:t>𝒋</m:t>
                          </m:r>
                        </m:sub>
                      </m:sSub>
                    </m:oMath>
                  </m:oMathPara>
                </a14:m>
                <a:endParaRPr lang="en-US" sz="1800" b="1" dirty="0">
                  <a:solidFill>
                    <a:srgbClr val="0070C0"/>
                  </a:solidFill>
                </a:endParaRPr>
              </a:p>
            </p:txBody>
          </p:sp>
        </mc:Choice>
        <mc:Fallback>
          <p:sp>
            <p:nvSpPr>
              <p:cNvPr id="10245" name="TextBox 10244">
                <a:extLst>
                  <a:ext uri="{FF2B5EF4-FFF2-40B4-BE49-F238E27FC236}">
                    <a16:creationId xmlns:a16="http://schemas.microsoft.com/office/drawing/2014/main" id="{FB5B134D-7B55-074E-C4BB-A25DF0AFD29D}"/>
                  </a:ext>
                </a:extLst>
              </p:cNvPr>
              <p:cNvSpPr txBox="1">
                <a:spLocks noRot="1" noChangeAspect="1" noMove="1" noResize="1" noEditPoints="1" noAdjustHandles="1" noChangeArrowheads="1" noChangeShapeType="1" noTextEdit="1"/>
              </p:cNvSpPr>
              <p:nvPr/>
            </p:nvSpPr>
            <p:spPr>
              <a:xfrm>
                <a:off x="1273014" y="1272252"/>
                <a:ext cx="360947" cy="395621"/>
              </a:xfrm>
              <a:prstGeom prst="rect">
                <a:avLst/>
              </a:prstGeom>
              <a:blipFill>
                <a:blip r:embed="rId16"/>
                <a:stretch>
                  <a:fillRect r="-6897"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7" name="TextBox 10246">
                <a:extLst>
                  <a:ext uri="{FF2B5EF4-FFF2-40B4-BE49-F238E27FC236}">
                    <a16:creationId xmlns:a16="http://schemas.microsoft.com/office/drawing/2014/main" id="{DF528D0F-EA09-5822-5DD9-5E7B41CEB85F}"/>
                  </a:ext>
                </a:extLst>
              </p:cNvPr>
              <p:cNvSpPr txBox="1"/>
              <p:nvPr/>
            </p:nvSpPr>
            <p:spPr>
              <a:xfrm>
                <a:off x="3256044" y="1283080"/>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007E00"/>
                              </a:solidFill>
                              <a:latin typeface="Cambria Math" panose="02040503050406030204" pitchFamily="18" charset="0"/>
                            </a:rPr>
                          </m:ctrlPr>
                        </m:sSubPr>
                        <m:e>
                          <m:r>
                            <a:rPr lang="en-US" sz="1800" b="1" i="1" smtClean="0">
                              <a:solidFill>
                                <a:srgbClr val="007E00"/>
                              </a:solidFill>
                              <a:latin typeface="Cambria Math" panose="02040503050406030204" pitchFamily="18" charset="0"/>
                            </a:rPr>
                            <m:t>𝝈</m:t>
                          </m:r>
                        </m:e>
                        <m:sub>
                          <m:r>
                            <a:rPr lang="en-US" sz="1800" b="1" i="1" smtClean="0">
                              <a:solidFill>
                                <a:srgbClr val="007E00"/>
                              </a:solidFill>
                              <a:latin typeface="Cambria Math" panose="02040503050406030204" pitchFamily="18" charset="0"/>
                            </a:rPr>
                            <m:t>𝒊</m:t>
                          </m:r>
                        </m:sub>
                      </m:sSub>
                    </m:oMath>
                  </m:oMathPara>
                </a14:m>
                <a:endParaRPr lang="en-US" sz="1800" b="1" dirty="0">
                  <a:solidFill>
                    <a:srgbClr val="007E00"/>
                  </a:solidFill>
                </a:endParaRPr>
              </a:p>
            </p:txBody>
          </p:sp>
        </mc:Choice>
        <mc:Fallback>
          <p:sp>
            <p:nvSpPr>
              <p:cNvPr id="10247" name="TextBox 10246">
                <a:extLst>
                  <a:ext uri="{FF2B5EF4-FFF2-40B4-BE49-F238E27FC236}">
                    <a16:creationId xmlns:a16="http://schemas.microsoft.com/office/drawing/2014/main" id="{DF528D0F-EA09-5822-5DD9-5E7B41CEB85F}"/>
                  </a:ext>
                </a:extLst>
              </p:cNvPr>
              <p:cNvSpPr txBox="1">
                <a:spLocks noRot="1" noChangeAspect="1" noMove="1" noResize="1" noEditPoints="1" noAdjustHandles="1" noChangeArrowheads="1" noChangeShapeType="1" noTextEdit="1"/>
              </p:cNvSpPr>
              <p:nvPr/>
            </p:nvSpPr>
            <p:spPr>
              <a:xfrm>
                <a:off x="3256044" y="1283080"/>
                <a:ext cx="360947"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8" name="TextBox 10247">
                <a:extLst>
                  <a:ext uri="{FF2B5EF4-FFF2-40B4-BE49-F238E27FC236}">
                    <a16:creationId xmlns:a16="http://schemas.microsoft.com/office/drawing/2014/main" id="{2BEDBB20-73AC-D08C-E2FF-6AF1EB4EAF8C}"/>
                  </a:ext>
                </a:extLst>
              </p:cNvPr>
              <p:cNvSpPr txBox="1"/>
              <p:nvPr/>
            </p:nvSpPr>
            <p:spPr>
              <a:xfrm>
                <a:off x="5354252" y="1273179"/>
                <a:ext cx="36094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800" b="1" i="1" smtClean="0">
                              <a:solidFill>
                                <a:srgbClr val="09AD91"/>
                              </a:solidFill>
                              <a:latin typeface="Cambria Math" panose="02040503050406030204" pitchFamily="18" charset="0"/>
                            </a:rPr>
                          </m:ctrlPr>
                        </m:sSubSupPr>
                        <m:e>
                          <m:r>
                            <a:rPr lang="en-US" sz="1800" b="1" i="1" smtClean="0">
                              <a:solidFill>
                                <a:srgbClr val="09AD91"/>
                              </a:solidFill>
                              <a:latin typeface="Cambria Math" panose="02040503050406030204" pitchFamily="18" charset="0"/>
                            </a:rPr>
                            <m:t>𝝈</m:t>
                          </m:r>
                        </m:e>
                        <m:sub>
                          <m:r>
                            <a:rPr lang="en-US" sz="1800" b="1" i="1" smtClean="0">
                              <a:solidFill>
                                <a:srgbClr val="09AD91"/>
                              </a:solidFill>
                              <a:latin typeface="Cambria Math" panose="02040503050406030204" pitchFamily="18" charset="0"/>
                            </a:rPr>
                            <m:t>𝒊</m:t>
                          </m:r>
                        </m:sub>
                        <m:sup>
                          <m:r>
                            <a:rPr lang="en-US" sz="1800" b="1" i="1" smtClean="0">
                              <a:solidFill>
                                <a:srgbClr val="09AD91"/>
                              </a:solidFill>
                              <a:latin typeface="Cambria Math" panose="02040503050406030204" pitchFamily="18" charset="0"/>
                            </a:rPr>
                            <m:t>∗</m:t>
                          </m:r>
                        </m:sup>
                      </m:sSubSup>
                    </m:oMath>
                  </m:oMathPara>
                </a14:m>
                <a:endParaRPr lang="en-US" sz="1800" b="1" dirty="0">
                  <a:solidFill>
                    <a:srgbClr val="007E00"/>
                  </a:solidFill>
                </a:endParaRPr>
              </a:p>
            </p:txBody>
          </p:sp>
        </mc:Choice>
        <mc:Fallback>
          <p:sp>
            <p:nvSpPr>
              <p:cNvPr id="10248" name="TextBox 10247">
                <a:extLst>
                  <a:ext uri="{FF2B5EF4-FFF2-40B4-BE49-F238E27FC236}">
                    <a16:creationId xmlns:a16="http://schemas.microsoft.com/office/drawing/2014/main" id="{2BEDBB20-73AC-D08C-E2FF-6AF1EB4EAF8C}"/>
                  </a:ext>
                </a:extLst>
              </p:cNvPr>
              <p:cNvSpPr txBox="1">
                <a:spLocks noRot="1" noChangeAspect="1" noMove="1" noResize="1" noEditPoints="1" noAdjustHandles="1" noChangeArrowheads="1" noChangeShapeType="1" noTextEdit="1"/>
              </p:cNvSpPr>
              <p:nvPr/>
            </p:nvSpPr>
            <p:spPr>
              <a:xfrm>
                <a:off x="5354252" y="1273179"/>
                <a:ext cx="360947" cy="369332"/>
              </a:xfrm>
              <a:prstGeom prst="rect">
                <a:avLst/>
              </a:prstGeom>
              <a:blipFill>
                <a:blip r:embed="rId18"/>
                <a:stretch>
                  <a:fillRect/>
                </a:stretch>
              </a:blipFill>
            </p:spPr>
            <p:txBody>
              <a:bodyPr/>
              <a:lstStyle/>
              <a:p>
                <a:r>
                  <a:rPr lang="en-US">
                    <a:noFill/>
                  </a:rPr>
                  <a:t> </a:t>
                </a:r>
              </a:p>
            </p:txBody>
          </p:sp>
        </mc:Fallback>
      </mc:AlternateContent>
      <p:pic>
        <p:nvPicPr>
          <p:cNvPr id="10265" name="Picture 10264" descr="A graph of a barcode&#10;&#10;Description automatically generated">
            <a:extLst>
              <a:ext uri="{FF2B5EF4-FFF2-40B4-BE49-F238E27FC236}">
                <a16:creationId xmlns:a16="http://schemas.microsoft.com/office/drawing/2014/main" id="{583373EA-296A-D909-CF4C-2212645B5CDD}"/>
              </a:ext>
            </a:extLst>
          </p:cNvPr>
          <p:cNvPicPr>
            <a:picLocks noChangeAspect="1"/>
          </p:cNvPicPr>
          <p:nvPr/>
        </p:nvPicPr>
        <p:blipFill rotWithShape="1">
          <a:blip r:embed="rId19"/>
          <a:srcRect t="7701"/>
          <a:stretch/>
        </p:blipFill>
        <p:spPr>
          <a:xfrm>
            <a:off x="6655256" y="4369397"/>
            <a:ext cx="1986804" cy="1330021"/>
          </a:xfrm>
          <a:prstGeom prst="rect">
            <a:avLst/>
          </a:prstGeom>
        </p:spPr>
      </p:pic>
      <p:pic>
        <p:nvPicPr>
          <p:cNvPr id="10267" name="Picture 10266" descr="A graph of a bar code&#10;&#10;Description automatically generated">
            <a:extLst>
              <a:ext uri="{FF2B5EF4-FFF2-40B4-BE49-F238E27FC236}">
                <a16:creationId xmlns:a16="http://schemas.microsoft.com/office/drawing/2014/main" id="{54C38B2E-4776-EB38-0E50-27ED1EB40D25}"/>
              </a:ext>
            </a:extLst>
          </p:cNvPr>
          <p:cNvPicPr>
            <a:picLocks noChangeAspect="1"/>
          </p:cNvPicPr>
          <p:nvPr/>
        </p:nvPicPr>
        <p:blipFill rotWithShape="1">
          <a:blip r:embed="rId20"/>
          <a:srcRect t="7832"/>
          <a:stretch/>
        </p:blipFill>
        <p:spPr>
          <a:xfrm>
            <a:off x="2424764" y="4285032"/>
            <a:ext cx="1986803" cy="1403872"/>
          </a:xfrm>
          <a:prstGeom prst="rect">
            <a:avLst/>
          </a:prstGeom>
        </p:spPr>
      </p:pic>
      <p:pic>
        <p:nvPicPr>
          <p:cNvPr id="10269" name="Picture 10268" descr="A graph of precision&#10;&#10;Description automatically generated">
            <a:extLst>
              <a:ext uri="{FF2B5EF4-FFF2-40B4-BE49-F238E27FC236}">
                <a16:creationId xmlns:a16="http://schemas.microsoft.com/office/drawing/2014/main" id="{0017A6DF-3394-010E-EB06-89F875450C7C}"/>
              </a:ext>
            </a:extLst>
          </p:cNvPr>
          <p:cNvPicPr>
            <a:picLocks noChangeAspect="1"/>
          </p:cNvPicPr>
          <p:nvPr/>
        </p:nvPicPr>
        <p:blipFill rotWithShape="1">
          <a:blip r:embed="rId21"/>
          <a:srcRect t="8336"/>
          <a:stretch/>
        </p:blipFill>
        <p:spPr>
          <a:xfrm>
            <a:off x="4411567" y="4271301"/>
            <a:ext cx="2141879" cy="1430483"/>
          </a:xfrm>
          <a:prstGeom prst="rect">
            <a:avLst/>
          </a:prstGeom>
        </p:spPr>
      </p:pic>
      <mc:AlternateContent xmlns:mc="http://schemas.openxmlformats.org/markup-compatibility/2006">
        <mc:Choice xmlns:a14="http://schemas.microsoft.com/office/drawing/2010/main" Requires="a14">
          <p:sp>
            <p:nvSpPr>
              <p:cNvPr id="10271" name="TextBox 10270">
                <a:extLst>
                  <a:ext uri="{FF2B5EF4-FFF2-40B4-BE49-F238E27FC236}">
                    <a16:creationId xmlns:a16="http://schemas.microsoft.com/office/drawing/2014/main" id="{DC609087-C494-2023-989A-0BB37AE474A6}"/>
                  </a:ext>
                </a:extLst>
              </p:cNvPr>
              <p:cNvSpPr txBox="1"/>
              <p:nvPr/>
            </p:nvSpPr>
            <p:spPr>
              <a:xfrm>
                <a:off x="6900020" y="5688904"/>
                <a:ext cx="1713402" cy="338554"/>
              </a:xfrm>
              <a:prstGeom prst="rect">
                <a:avLst/>
              </a:prstGeom>
              <a:noFill/>
            </p:spPr>
            <p:txBody>
              <a:bodyPr wrap="square">
                <a:spAutoFit/>
              </a:bodyPr>
              <a:lstStyle/>
              <a:p>
                <a:r>
                  <a:rPr lang="en-US" sz="1600" dirty="0">
                    <a:latin typeface="+mn-lt"/>
                  </a:rPr>
                  <a:t>Range </a:t>
                </a:r>
                <a14:m>
                  <m:oMath xmlns:m="http://schemas.openxmlformats.org/officeDocument/2006/math">
                    <m:r>
                      <a:rPr lang="en-US" sz="1600" b="0" i="1" smtClean="0">
                        <a:latin typeface="Cambria Math" panose="02040503050406030204" pitchFamily="18" charset="0"/>
                      </a:rPr>
                      <m:t>≈</m:t>
                    </m:r>
                  </m:oMath>
                </a14:m>
                <a:r>
                  <a:rPr lang="en-US" sz="1600" dirty="0">
                    <a:latin typeface="+mn-lt"/>
                  </a:rPr>
                  <a:t> 3,260</a:t>
                </a:r>
              </a:p>
            </p:txBody>
          </p:sp>
        </mc:Choice>
        <mc:Fallback>
          <p:sp>
            <p:nvSpPr>
              <p:cNvPr id="10271" name="TextBox 10270">
                <a:extLst>
                  <a:ext uri="{FF2B5EF4-FFF2-40B4-BE49-F238E27FC236}">
                    <a16:creationId xmlns:a16="http://schemas.microsoft.com/office/drawing/2014/main" id="{DC609087-C494-2023-989A-0BB37AE474A6}"/>
                  </a:ext>
                </a:extLst>
              </p:cNvPr>
              <p:cNvSpPr txBox="1">
                <a:spLocks noRot="1" noChangeAspect="1" noMove="1" noResize="1" noEditPoints="1" noAdjustHandles="1" noChangeArrowheads="1" noChangeShapeType="1" noTextEdit="1"/>
              </p:cNvSpPr>
              <p:nvPr/>
            </p:nvSpPr>
            <p:spPr>
              <a:xfrm>
                <a:off x="6900020" y="5688904"/>
                <a:ext cx="1713402" cy="338554"/>
              </a:xfrm>
              <a:prstGeom prst="rect">
                <a:avLst/>
              </a:prstGeom>
              <a:blipFill>
                <a:blip r:embed="rId22"/>
                <a:stretch>
                  <a:fillRect l="-2206" t="-3571"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73" name="TextBox 10272">
                <a:extLst>
                  <a:ext uri="{FF2B5EF4-FFF2-40B4-BE49-F238E27FC236}">
                    <a16:creationId xmlns:a16="http://schemas.microsoft.com/office/drawing/2014/main" id="{C3BC167C-FC3B-F453-62B6-563F402E4C87}"/>
                  </a:ext>
                </a:extLst>
              </p:cNvPr>
              <p:cNvSpPr txBox="1"/>
              <p:nvPr/>
            </p:nvSpPr>
            <p:spPr>
              <a:xfrm>
                <a:off x="4753284" y="5704548"/>
                <a:ext cx="1365422" cy="338554"/>
              </a:xfrm>
              <a:prstGeom prst="rect">
                <a:avLst/>
              </a:prstGeom>
              <a:noFill/>
            </p:spPr>
            <p:txBody>
              <a:bodyPr wrap="square">
                <a:spAutoFit/>
              </a:bodyPr>
              <a:lstStyle/>
              <a:p>
                <a:r>
                  <a:rPr lang="en-US" sz="1600" dirty="0">
                    <a:latin typeface="+mn-lt"/>
                  </a:rPr>
                  <a:t>Range </a:t>
                </a:r>
                <a14:m>
                  <m:oMath xmlns:m="http://schemas.openxmlformats.org/officeDocument/2006/math">
                    <m:r>
                      <a:rPr lang="en-US" sz="1600" b="0" i="1" smtClean="0">
                        <a:latin typeface="Cambria Math" panose="02040503050406030204" pitchFamily="18" charset="0"/>
                      </a:rPr>
                      <m:t>≈</m:t>
                    </m:r>
                  </m:oMath>
                </a14:m>
                <a:r>
                  <a:rPr lang="en-US" sz="1600" dirty="0">
                    <a:latin typeface="+mn-lt"/>
                  </a:rPr>
                  <a:t> 86</a:t>
                </a:r>
              </a:p>
            </p:txBody>
          </p:sp>
        </mc:Choice>
        <mc:Fallback>
          <p:sp>
            <p:nvSpPr>
              <p:cNvPr id="10273" name="TextBox 10272">
                <a:extLst>
                  <a:ext uri="{FF2B5EF4-FFF2-40B4-BE49-F238E27FC236}">
                    <a16:creationId xmlns:a16="http://schemas.microsoft.com/office/drawing/2014/main" id="{C3BC167C-FC3B-F453-62B6-563F402E4C87}"/>
                  </a:ext>
                </a:extLst>
              </p:cNvPr>
              <p:cNvSpPr txBox="1">
                <a:spLocks noRot="1" noChangeAspect="1" noMove="1" noResize="1" noEditPoints="1" noAdjustHandles="1" noChangeArrowheads="1" noChangeShapeType="1" noTextEdit="1"/>
              </p:cNvSpPr>
              <p:nvPr/>
            </p:nvSpPr>
            <p:spPr>
              <a:xfrm>
                <a:off x="4753284" y="5704548"/>
                <a:ext cx="1365422" cy="338554"/>
              </a:xfrm>
              <a:prstGeom prst="rect">
                <a:avLst/>
              </a:prstGeom>
              <a:blipFill>
                <a:blip r:embed="rId23"/>
                <a:stretch>
                  <a:fillRect l="-2778" t="-7407" b="-259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75" name="TextBox 10274">
                <a:extLst>
                  <a:ext uri="{FF2B5EF4-FFF2-40B4-BE49-F238E27FC236}">
                    <a16:creationId xmlns:a16="http://schemas.microsoft.com/office/drawing/2014/main" id="{BC000C25-9D86-F779-1977-EAF90141059E}"/>
                  </a:ext>
                </a:extLst>
              </p:cNvPr>
              <p:cNvSpPr txBox="1"/>
              <p:nvPr/>
            </p:nvSpPr>
            <p:spPr>
              <a:xfrm>
                <a:off x="2716975" y="5690665"/>
                <a:ext cx="1402379" cy="338554"/>
              </a:xfrm>
              <a:prstGeom prst="rect">
                <a:avLst/>
              </a:prstGeom>
              <a:noFill/>
            </p:spPr>
            <p:txBody>
              <a:bodyPr wrap="square">
                <a:spAutoFit/>
              </a:bodyPr>
              <a:lstStyle/>
              <a:p>
                <a:r>
                  <a:rPr lang="en-US" sz="1600" dirty="0">
                    <a:latin typeface="+mn-lt"/>
                  </a:rPr>
                  <a:t>Range </a:t>
                </a:r>
                <a14:m>
                  <m:oMath xmlns:m="http://schemas.openxmlformats.org/officeDocument/2006/math">
                    <m:r>
                      <a:rPr lang="en-US" sz="1600" b="0" i="1" smtClean="0">
                        <a:latin typeface="Cambria Math" panose="02040503050406030204" pitchFamily="18" charset="0"/>
                      </a:rPr>
                      <m:t>≈</m:t>
                    </m:r>
                  </m:oMath>
                </a14:m>
                <a:r>
                  <a:rPr lang="en-US" sz="1600" dirty="0">
                    <a:latin typeface="+mn-lt"/>
                  </a:rPr>
                  <a:t> 130</a:t>
                </a:r>
              </a:p>
            </p:txBody>
          </p:sp>
        </mc:Choice>
        <mc:Fallback>
          <p:sp>
            <p:nvSpPr>
              <p:cNvPr id="10275" name="TextBox 10274">
                <a:extLst>
                  <a:ext uri="{FF2B5EF4-FFF2-40B4-BE49-F238E27FC236}">
                    <a16:creationId xmlns:a16="http://schemas.microsoft.com/office/drawing/2014/main" id="{BC000C25-9D86-F779-1977-EAF90141059E}"/>
                  </a:ext>
                </a:extLst>
              </p:cNvPr>
              <p:cNvSpPr txBox="1">
                <a:spLocks noRot="1" noChangeAspect="1" noMove="1" noResize="1" noEditPoints="1" noAdjustHandles="1" noChangeArrowheads="1" noChangeShapeType="1" noTextEdit="1"/>
              </p:cNvSpPr>
              <p:nvPr/>
            </p:nvSpPr>
            <p:spPr>
              <a:xfrm>
                <a:off x="2716975" y="5690665"/>
                <a:ext cx="1402379" cy="338554"/>
              </a:xfrm>
              <a:prstGeom prst="rect">
                <a:avLst/>
              </a:prstGeom>
              <a:blipFill>
                <a:blip r:embed="rId24"/>
                <a:stretch>
                  <a:fillRect l="-2703" t="-7407" r="-901" b="-259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77" name="TextBox 10276">
                <a:extLst>
                  <a:ext uri="{FF2B5EF4-FFF2-40B4-BE49-F238E27FC236}">
                    <a16:creationId xmlns:a16="http://schemas.microsoft.com/office/drawing/2014/main" id="{B34446FE-2B34-76A0-AE5C-9C822258FF9D}"/>
                  </a:ext>
                </a:extLst>
              </p:cNvPr>
              <p:cNvSpPr txBox="1"/>
              <p:nvPr/>
            </p:nvSpPr>
            <p:spPr>
              <a:xfrm>
                <a:off x="6994351" y="3934054"/>
                <a:ext cx="2023822" cy="338554"/>
              </a:xfrm>
              <a:prstGeom prst="rect">
                <a:avLst/>
              </a:prstGeom>
              <a:noFill/>
            </p:spPr>
            <p:txBody>
              <a:bodyPr wrap="square">
                <a:spAutoFit/>
              </a:bodyPr>
              <a:lstStyle/>
              <a:p>
                <a:r>
                  <a:rPr lang="en-US" sz="1600" dirty="0">
                    <a:latin typeface="+mn-lt"/>
                  </a:rPr>
                  <a:t>Range </a:t>
                </a:r>
                <a14:m>
                  <m:oMath xmlns:m="http://schemas.openxmlformats.org/officeDocument/2006/math">
                    <m:r>
                      <a:rPr lang="en-US" sz="1600" b="0" i="1" smtClean="0">
                        <a:latin typeface="Cambria Math" panose="02040503050406030204" pitchFamily="18" charset="0"/>
                      </a:rPr>
                      <m:t>≈</m:t>
                    </m:r>
                  </m:oMath>
                </a14:m>
                <a:r>
                  <a:rPr lang="en-US" sz="1600" dirty="0">
                    <a:latin typeface="+mn-lt"/>
                  </a:rPr>
                  <a:t> 374,077</a:t>
                </a:r>
              </a:p>
            </p:txBody>
          </p:sp>
        </mc:Choice>
        <mc:Fallback>
          <p:sp>
            <p:nvSpPr>
              <p:cNvPr id="10277" name="TextBox 10276">
                <a:extLst>
                  <a:ext uri="{FF2B5EF4-FFF2-40B4-BE49-F238E27FC236}">
                    <a16:creationId xmlns:a16="http://schemas.microsoft.com/office/drawing/2014/main" id="{B34446FE-2B34-76A0-AE5C-9C822258FF9D}"/>
                  </a:ext>
                </a:extLst>
              </p:cNvPr>
              <p:cNvSpPr txBox="1">
                <a:spLocks noRot="1" noChangeAspect="1" noMove="1" noResize="1" noEditPoints="1" noAdjustHandles="1" noChangeArrowheads="1" noChangeShapeType="1" noTextEdit="1"/>
              </p:cNvSpPr>
              <p:nvPr/>
            </p:nvSpPr>
            <p:spPr>
              <a:xfrm>
                <a:off x="6994351" y="3934054"/>
                <a:ext cx="2023822" cy="338554"/>
              </a:xfrm>
              <a:prstGeom prst="rect">
                <a:avLst/>
              </a:prstGeom>
              <a:blipFill>
                <a:blip r:embed="rId25"/>
                <a:stretch>
                  <a:fillRect l="-1250" t="-3571" b="-25000"/>
                </a:stretch>
              </a:blipFill>
            </p:spPr>
            <p:txBody>
              <a:bodyPr/>
              <a:lstStyle/>
              <a:p>
                <a:r>
                  <a:rPr lang="en-US">
                    <a:noFill/>
                  </a:rPr>
                  <a:t> </a:t>
                </a:r>
              </a:p>
            </p:txBody>
          </p:sp>
        </mc:Fallback>
      </mc:AlternateContent>
      <p:sp>
        <p:nvSpPr>
          <p:cNvPr id="2" name="Bent Arrow 1">
            <a:extLst>
              <a:ext uri="{FF2B5EF4-FFF2-40B4-BE49-F238E27FC236}">
                <a16:creationId xmlns:a16="http://schemas.microsoft.com/office/drawing/2014/main" id="{0DB7FA67-3602-8028-5015-D6A9ACEA072C}"/>
              </a:ext>
            </a:extLst>
          </p:cNvPr>
          <p:cNvSpPr/>
          <p:nvPr/>
        </p:nvSpPr>
        <p:spPr bwMode="auto">
          <a:xfrm flipV="1">
            <a:off x="6396006" y="1283557"/>
            <a:ext cx="555188" cy="2939350"/>
          </a:xfrm>
          <a:prstGeom prst="bent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Tree>
    <p:extLst>
      <p:ext uri="{BB962C8B-B14F-4D97-AF65-F5344CB8AC3E}">
        <p14:creationId xmlns:p14="http://schemas.microsoft.com/office/powerpoint/2010/main" val="2774298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BF9883A0-D8A6-7768-4AB8-34B93D000211}"/>
              </a:ext>
            </a:extLst>
          </p:cNvPr>
          <p:cNvSpPr/>
          <p:nvPr/>
        </p:nvSpPr>
        <p:spPr bwMode="auto">
          <a:xfrm>
            <a:off x="482031" y="4572885"/>
            <a:ext cx="1922257" cy="125184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8" name="Rectangle 37">
            <a:extLst>
              <a:ext uri="{FF2B5EF4-FFF2-40B4-BE49-F238E27FC236}">
                <a16:creationId xmlns:a16="http://schemas.microsoft.com/office/drawing/2014/main" id="{67373C9D-2B1B-7A76-C265-05FD31C235A8}"/>
              </a:ext>
            </a:extLst>
          </p:cNvPr>
          <p:cNvSpPr/>
          <p:nvPr/>
        </p:nvSpPr>
        <p:spPr bwMode="auto">
          <a:xfrm>
            <a:off x="490748" y="2756490"/>
            <a:ext cx="1922257" cy="125184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DNN: </a:t>
            </a:r>
            <a:r>
              <a:rPr lang="en-US" altLang="en-US" dirty="0"/>
              <a:t>Bagging some peaks</a:t>
            </a:r>
          </a:p>
        </p:txBody>
      </p:sp>
      <p:pic>
        <p:nvPicPr>
          <p:cNvPr id="8" name="Picture 7" descr="A red and black dots&#10;&#10;Description automatically generated">
            <a:extLst>
              <a:ext uri="{FF2B5EF4-FFF2-40B4-BE49-F238E27FC236}">
                <a16:creationId xmlns:a16="http://schemas.microsoft.com/office/drawing/2014/main" id="{10A33E08-1F83-773C-B4CE-470CE1C4558B}"/>
              </a:ext>
            </a:extLst>
          </p:cNvPr>
          <p:cNvPicPr>
            <a:picLocks noChangeAspect="1"/>
          </p:cNvPicPr>
          <p:nvPr/>
        </p:nvPicPr>
        <p:blipFill>
          <a:blip r:embed="rId3"/>
          <a:stretch>
            <a:fillRect/>
          </a:stretch>
        </p:blipFill>
        <p:spPr>
          <a:xfrm>
            <a:off x="2768158" y="1354164"/>
            <a:ext cx="5955117" cy="2326907"/>
          </a:xfrm>
          <a:prstGeom prst="rect">
            <a:avLst/>
          </a:prstGeom>
        </p:spPr>
      </p:pic>
      <p:sp>
        <p:nvSpPr>
          <p:cNvPr id="10" name="TextBox 9">
            <a:extLst>
              <a:ext uri="{FF2B5EF4-FFF2-40B4-BE49-F238E27FC236}">
                <a16:creationId xmlns:a16="http://schemas.microsoft.com/office/drawing/2014/main" id="{0D369945-6B1C-0FF9-3858-911236F2C7D7}"/>
              </a:ext>
            </a:extLst>
          </p:cNvPr>
          <p:cNvSpPr txBox="1"/>
          <p:nvPr/>
        </p:nvSpPr>
        <p:spPr>
          <a:xfrm rot="16200000">
            <a:off x="2247997" y="2810968"/>
            <a:ext cx="925253" cy="338554"/>
          </a:xfrm>
          <a:prstGeom prst="rect">
            <a:avLst/>
          </a:prstGeom>
          <a:noFill/>
        </p:spPr>
        <p:txBody>
          <a:bodyPr wrap="none" rtlCol="0">
            <a:spAutoFit/>
          </a:bodyPr>
          <a:lstStyle/>
          <a:p>
            <a:r>
              <a:rPr lang="en-US" sz="1600" i="1" dirty="0">
                <a:latin typeface="+mn-lt"/>
              </a:rPr>
              <a:t>Fraction</a:t>
            </a:r>
          </a:p>
        </p:txBody>
      </p:sp>
      <p:sp>
        <p:nvSpPr>
          <p:cNvPr id="12" name="TextBox 11">
            <a:extLst>
              <a:ext uri="{FF2B5EF4-FFF2-40B4-BE49-F238E27FC236}">
                <a16:creationId xmlns:a16="http://schemas.microsoft.com/office/drawing/2014/main" id="{3BF7C42B-3CE7-A005-4AEF-B8E99D312C61}"/>
              </a:ext>
            </a:extLst>
          </p:cNvPr>
          <p:cNvSpPr txBox="1"/>
          <p:nvPr/>
        </p:nvSpPr>
        <p:spPr>
          <a:xfrm>
            <a:off x="155822" y="1328254"/>
            <a:ext cx="2153751"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mn-lt"/>
              </a:rPr>
              <a:t>one</a:t>
            </a:r>
            <a:r>
              <a:rPr lang="en-US" sz="2000" dirty="0">
                <a:latin typeface="+mn-lt"/>
              </a:rPr>
              <a:t> layer </a:t>
            </a:r>
          </a:p>
          <a:p>
            <a:pPr marL="342900" indent="-342900">
              <a:buFont typeface="Arial" panose="020B0604020202020204" pitchFamily="34" charset="0"/>
              <a:buChar char="•"/>
            </a:pPr>
            <a:r>
              <a:rPr lang="en-US" sz="2000" dirty="0">
                <a:latin typeface="+mn-lt"/>
              </a:rPr>
              <a:t>5 nodes </a:t>
            </a:r>
          </a:p>
          <a:p>
            <a:pPr marL="342900" indent="-342900">
              <a:buFont typeface="Arial" panose="020B0604020202020204" pitchFamily="34" charset="0"/>
              <a:buChar char="•"/>
            </a:pPr>
            <a:r>
              <a:rPr lang="en-US" sz="2000" i="1" dirty="0" err="1">
                <a:latin typeface="+mn-lt"/>
              </a:rPr>
              <a:t>relu</a:t>
            </a:r>
            <a:r>
              <a:rPr lang="en-US" sz="2000" dirty="0">
                <a:latin typeface="+mn-lt"/>
              </a:rPr>
              <a:t> activation </a:t>
            </a:r>
          </a:p>
          <a:p>
            <a:pPr marL="342900" indent="-342900">
              <a:buFont typeface="Arial" panose="020B0604020202020204" pitchFamily="34" charset="0"/>
              <a:buChar char="•"/>
            </a:pPr>
            <a:r>
              <a:rPr lang="en-US" sz="2000" i="1" dirty="0">
                <a:latin typeface="+mn-lt"/>
              </a:rPr>
              <a:t>exp</a:t>
            </a:r>
            <a:r>
              <a:rPr lang="en-US" sz="2000" dirty="0">
                <a:latin typeface="+mn-lt"/>
              </a:rPr>
              <a:t> link </a:t>
            </a:r>
          </a:p>
        </p:txBody>
      </p:sp>
      <p:sp>
        <p:nvSpPr>
          <p:cNvPr id="16" name="TextBox 15">
            <a:extLst>
              <a:ext uri="{FF2B5EF4-FFF2-40B4-BE49-F238E27FC236}">
                <a16:creationId xmlns:a16="http://schemas.microsoft.com/office/drawing/2014/main" id="{11C07A57-87EE-4CA6-0093-CBE32777A564}"/>
              </a:ext>
            </a:extLst>
          </p:cNvPr>
          <p:cNvSpPr txBox="1"/>
          <p:nvPr/>
        </p:nvSpPr>
        <p:spPr>
          <a:xfrm>
            <a:off x="155822" y="4051940"/>
            <a:ext cx="2153751"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a:latin typeface="+mn-lt"/>
              </a:rPr>
              <a:t>three</a:t>
            </a:r>
            <a:r>
              <a:rPr lang="en-US" sz="2000" dirty="0">
                <a:latin typeface="+mn-lt"/>
              </a:rPr>
              <a:t> layers</a:t>
            </a:r>
          </a:p>
          <a:p>
            <a:pPr marL="342900" indent="-342900">
              <a:buFont typeface="Arial" panose="020B0604020202020204" pitchFamily="34" charset="0"/>
              <a:buChar char="•"/>
            </a:pPr>
            <a:r>
              <a:rPr lang="en-US" sz="2000" dirty="0">
                <a:latin typeface="+mn-lt"/>
              </a:rPr>
              <a:t>“</a:t>
            </a:r>
          </a:p>
        </p:txBody>
      </p:sp>
      <p:sp>
        <p:nvSpPr>
          <p:cNvPr id="18" name="TextBox 17">
            <a:extLst>
              <a:ext uri="{FF2B5EF4-FFF2-40B4-BE49-F238E27FC236}">
                <a16:creationId xmlns:a16="http://schemas.microsoft.com/office/drawing/2014/main" id="{488CD006-15F5-C2D8-9582-8AD6C87E2964}"/>
              </a:ext>
            </a:extLst>
          </p:cNvPr>
          <p:cNvSpPr txBox="1"/>
          <p:nvPr/>
        </p:nvSpPr>
        <p:spPr>
          <a:xfrm>
            <a:off x="1446832" y="5014802"/>
            <a:ext cx="948741" cy="369332"/>
          </a:xfrm>
          <a:prstGeom prst="rect">
            <a:avLst/>
          </a:prstGeom>
          <a:noFill/>
        </p:spPr>
        <p:txBody>
          <a:bodyPr wrap="square">
            <a:spAutoFit/>
          </a:bodyPr>
          <a:lstStyle/>
          <a:p>
            <a:r>
              <a:rPr lang="en-US" sz="1800" dirty="0"/>
              <a:t>-23.996 </a:t>
            </a:r>
          </a:p>
        </p:txBody>
      </p:sp>
      <p:pic>
        <p:nvPicPr>
          <p:cNvPr id="21" name="Picture 20" descr="A green and black dotted line&#10;&#10;Description automatically generated">
            <a:extLst>
              <a:ext uri="{FF2B5EF4-FFF2-40B4-BE49-F238E27FC236}">
                <a16:creationId xmlns:a16="http://schemas.microsoft.com/office/drawing/2014/main" id="{A0011A55-6D2C-5B5A-BC38-CE96560A90D9}"/>
              </a:ext>
            </a:extLst>
          </p:cNvPr>
          <p:cNvPicPr>
            <a:picLocks noChangeAspect="1"/>
          </p:cNvPicPr>
          <p:nvPr/>
        </p:nvPicPr>
        <p:blipFill>
          <a:blip r:embed="rId4"/>
          <a:stretch>
            <a:fillRect/>
          </a:stretch>
        </p:blipFill>
        <p:spPr>
          <a:xfrm>
            <a:off x="2751562" y="3686906"/>
            <a:ext cx="5998218" cy="2502933"/>
          </a:xfrm>
          <a:prstGeom prst="rect">
            <a:avLst/>
          </a:prstGeom>
        </p:spPr>
      </p:pic>
      <p:sp>
        <p:nvSpPr>
          <p:cNvPr id="6" name="TextBox 5">
            <a:extLst>
              <a:ext uri="{FF2B5EF4-FFF2-40B4-BE49-F238E27FC236}">
                <a16:creationId xmlns:a16="http://schemas.microsoft.com/office/drawing/2014/main" id="{F733C0F3-9678-B5AA-C369-01E39F3C1C03}"/>
              </a:ext>
            </a:extLst>
          </p:cNvPr>
          <p:cNvSpPr txBox="1"/>
          <p:nvPr/>
        </p:nvSpPr>
        <p:spPr>
          <a:xfrm>
            <a:off x="5062748" y="1229578"/>
            <a:ext cx="1649811" cy="338554"/>
          </a:xfrm>
          <a:prstGeom prst="rect">
            <a:avLst/>
          </a:prstGeom>
          <a:noFill/>
        </p:spPr>
        <p:txBody>
          <a:bodyPr wrap="none" rtlCol="0">
            <a:spAutoFit/>
          </a:bodyPr>
          <a:lstStyle/>
          <a:p>
            <a:r>
              <a:rPr lang="en-US" sz="1600" i="1" dirty="0">
                <a:latin typeface="+mn-lt"/>
              </a:rPr>
              <a:t>SiO</a:t>
            </a:r>
            <a:r>
              <a:rPr lang="en-US" sz="1600" i="1" baseline="-25000" dirty="0">
                <a:latin typeface="+mn-lt"/>
              </a:rPr>
              <a:t>3</a:t>
            </a:r>
            <a:r>
              <a:rPr lang="en-US" sz="1600" i="1" dirty="0">
                <a:latin typeface="+mn-lt"/>
              </a:rPr>
              <a:t> predictions</a:t>
            </a:r>
          </a:p>
        </p:txBody>
      </p:sp>
      <p:sp>
        <p:nvSpPr>
          <p:cNvPr id="9" name="TextBox 8">
            <a:extLst>
              <a:ext uri="{FF2B5EF4-FFF2-40B4-BE49-F238E27FC236}">
                <a16:creationId xmlns:a16="http://schemas.microsoft.com/office/drawing/2014/main" id="{B3808C20-24CB-5821-FB84-1100C0D8CBB8}"/>
              </a:ext>
            </a:extLst>
          </p:cNvPr>
          <p:cNvSpPr txBox="1"/>
          <p:nvPr/>
        </p:nvSpPr>
        <p:spPr>
          <a:xfrm>
            <a:off x="5558076" y="6102081"/>
            <a:ext cx="981359" cy="338554"/>
          </a:xfrm>
          <a:prstGeom prst="rect">
            <a:avLst/>
          </a:prstGeom>
          <a:noFill/>
        </p:spPr>
        <p:txBody>
          <a:bodyPr wrap="none" rtlCol="0">
            <a:spAutoFit/>
          </a:bodyPr>
          <a:lstStyle/>
          <a:p>
            <a:r>
              <a:rPr lang="en-US" sz="1600" i="1" dirty="0">
                <a:latin typeface="+mn-lt"/>
              </a:rPr>
              <a:t>Samples</a:t>
            </a:r>
          </a:p>
        </p:txBody>
      </p:sp>
      <p:sp>
        <p:nvSpPr>
          <p:cNvPr id="11" name="TextBox 10">
            <a:extLst>
              <a:ext uri="{FF2B5EF4-FFF2-40B4-BE49-F238E27FC236}">
                <a16:creationId xmlns:a16="http://schemas.microsoft.com/office/drawing/2014/main" id="{230C60AB-C51F-11BE-54B9-D1BB81002003}"/>
              </a:ext>
            </a:extLst>
          </p:cNvPr>
          <p:cNvSpPr txBox="1"/>
          <p:nvPr/>
        </p:nvSpPr>
        <p:spPr>
          <a:xfrm>
            <a:off x="7534494" y="3716209"/>
            <a:ext cx="934871" cy="338554"/>
          </a:xfrm>
          <a:prstGeom prst="rect">
            <a:avLst/>
          </a:prstGeom>
          <a:noFill/>
        </p:spPr>
        <p:txBody>
          <a:bodyPr wrap="none" rtlCol="0">
            <a:spAutoFit/>
          </a:bodyPr>
          <a:lstStyle/>
          <a:p>
            <a:r>
              <a:rPr lang="en-US" sz="1600" i="1" dirty="0">
                <a:latin typeface="+mn-lt"/>
              </a:rPr>
              <a:t>withheld</a:t>
            </a:r>
          </a:p>
        </p:txBody>
      </p:sp>
      <p:sp>
        <p:nvSpPr>
          <p:cNvPr id="24" name="TextBox 23">
            <a:extLst>
              <a:ext uri="{FF2B5EF4-FFF2-40B4-BE49-F238E27FC236}">
                <a16:creationId xmlns:a16="http://schemas.microsoft.com/office/drawing/2014/main" id="{401BDC5D-9AF7-561C-B62B-6306995C322B}"/>
              </a:ext>
            </a:extLst>
          </p:cNvPr>
          <p:cNvSpPr txBox="1"/>
          <p:nvPr/>
        </p:nvSpPr>
        <p:spPr>
          <a:xfrm>
            <a:off x="1446832" y="5394663"/>
            <a:ext cx="948742" cy="369332"/>
          </a:xfrm>
          <a:prstGeom prst="rect">
            <a:avLst/>
          </a:prstGeom>
          <a:noFill/>
        </p:spPr>
        <p:txBody>
          <a:bodyPr wrap="square">
            <a:spAutoFit/>
          </a:bodyPr>
          <a:lstStyle/>
          <a:p>
            <a:r>
              <a:rPr lang="en-US" sz="1800" dirty="0"/>
              <a:t>-24.287</a:t>
            </a:r>
          </a:p>
        </p:txBody>
      </p:sp>
      <p:sp>
        <p:nvSpPr>
          <p:cNvPr id="26" name="TextBox 25">
            <a:extLst>
              <a:ext uri="{FF2B5EF4-FFF2-40B4-BE49-F238E27FC236}">
                <a16:creationId xmlns:a16="http://schemas.microsoft.com/office/drawing/2014/main" id="{9EE666C5-A9AE-7D81-D131-1BD16A495738}"/>
              </a:ext>
            </a:extLst>
          </p:cNvPr>
          <p:cNvSpPr txBox="1"/>
          <p:nvPr/>
        </p:nvSpPr>
        <p:spPr>
          <a:xfrm>
            <a:off x="1371488" y="3222922"/>
            <a:ext cx="1054759" cy="369332"/>
          </a:xfrm>
          <a:prstGeom prst="rect">
            <a:avLst/>
          </a:prstGeom>
          <a:noFill/>
        </p:spPr>
        <p:txBody>
          <a:bodyPr wrap="square">
            <a:spAutoFit/>
          </a:bodyPr>
          <a:lstStyle/>
          <a:p>
            <a:r>
              <a:rPr lang="en-US" sz="1800" dirty="0"/>
              <a:t>-23.930</a:t>
            </a:r>
          </a:p>
        </p:txBody>
      </p:sp>
      <p:sp>
        <p:nvSpPr>
          <p:cNvPr id="28" name="TextBox 27">
            <a:extLst>
              <a:ext uri="{FF2B5EF4-FFF2-40B4-BE49-F238E27FC236}">
                <a16:creationId xmlns:a16="http://schemas.microsoft.com/office/drawing/2014/main" id="{C84143F3-4DFD-7F9B-1B3E-224ABB55ECDC}"/>
              </a:ext>
            </a:extLst>
          </p:cNvPr>
          <p:cNvSpPr txBox="1"/>
          <p:nvPr/>
        </p:nvSpPr>
        <p:spPr>
          <a:xfrm>
            <a:off x="1371488" y="3602783"/>
            <a:ext cx="948741" cy="369332"/>
          </a:xfrm>
          <a:prstGeom prst="rect">
            <a:avLst/>
          </a:prstGeom>
          <a:noFill/>
        </p:spPr>
        <p:txBody>
          <a:bodyPr wrap="square">
            <a:spAutoFit/>
          </a:bodyPr>
          <a:lstStyle/>
          <a:p>
            <a:r>
              <a:rPr lang="en-US" sz="1800" dirty="0"/>
              <a:t>-20.238</a:t>
            </a: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7E5AF56-BDFF-2618-BECD-495156179A6D}"/>
                  </a:ext>
                </a:extLst>
              </p:cNvPr>
              <p:cNvSpPr txBox="1"/>
              <p:nvPr/>
            </p:nvSpPr>
            <p:spPr>
              <a:xfrm>
                <a:off x="490748" y="2803306"/>
                <a:ext cx="1904825" cy="369332"/>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ℒ</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𝔇</m:t>
                                </m:r>
                              </m:e>
                              <m:e>
                                <m:r>
                                  <a:rPr lang="en-US" sz="1800" i="1">
                                    <a:latin typeface="Cambria Math" panose="02040503050406030204" pitchFamily="18" charset="0"/>
                                    <a:ea typeface="Cambria Math" panose="02040503050406030204" pitchFamily="18" charset="0"/>
                                  </a:rPr>
                                  <m:t>𝜃</m:t>
                                </m:r>
                              </m:e>
                            </m:d>
                          </m:e>
                        </m:d>
                      </m:e>
                    </m:func>
                    <m:r>
                      <a:rPr lang="en-US" sz="1800" b="0" i="0" smtClean="0">
                        <a:latin typeface="Cambria Math" panose="02040503050406030204" pitchFamily="18" charset="0"/>
                      </a:rPr>
                      <m:t>/</m:t>
                    </m:r>
                    <m:r>
                      <m:rPr>
                        <m:sty m:val="p"/>
                      </m:rPr>
                      <a:rPr lang="en-US" sz="1800" b="0" i="0" smtClean="0">
                        <a:latin typeface="Cambria Math" panose="02040503050406030204" pitchFamily="18" charset="0"/>
                      </a:rPr>
                      <m:t>N</m:t>
                    </m:r>
                  </m:oMath>
                </a14:m>
                <a:r>
                  <a:rPr lang="en-US" sz="1800" dirty="0">
                    <a:latin typeface="+mn-lt"/>
                  </a:rPr>
                  <a:t> </a:t>
                </a:r>
                <a:endParaRPr lang="en-US" sz="1800" dirty="0"/>
              </a:p>
            </p:txBody>
          </p:sp>
        </mc:Choice>
        <mc:Fallback>
          <p:sp>
            <p:nvSpPr>
              <p:cNvPr id="30" name="TextBox 29">
                <a:extLst>
                  <a:ext uri="{FF2B5EF4-FFF2-40B4-BE49-F238E27FC236}">
                    <a16:creationId xmlns:a16="http://schemas.microsoft.com/office/drawing/2014/main" id="{97E5AF56-BDFF-2618-BECD-495156179A6D}"/>
                  </a:ext>
                </a:extLst>
              </p:cNvPr>
              <p:cNvSpPr txBox="1">
                <a:spLocks noRot="1" noChangeAspect="1" noMove="1" noResize="1" noEditPoints="1" noAdjustHandles="1" noChangeArrowheads="1" noChangeShapeType="1" noTextEdit="1"/>
              </p:cNvSpPr>
              <p:nvPr/>
            </p:nvSpPr>
            <p:spPr>
              <a:xfrm>
                <a:off x="490748" y="2803306"/>
                <a:ext cx="1904825" cy="369332"/>
              </a:xfrm>
              <a:prstGeom prst="rect">
                <a:avLst/>
              </a:prstGeom>
              <a:blipFill>
                <a:blip r:embed="rId5"/>
                <a:stretch>
                  <a:fillRect b="-1333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0C492EAB-FDF8-F233-B1B0-FFE12DC4D70D}"/>
              </a:ext>
            </a:extLst>
          </p:cNvPr>
          <p:cNvSpPr txBox="1"/>
          <p:nvPr/>
        </p:nvSpPr>
        <p:spPr>
          <a:xfrm>
            <a:off x="613566" y="3226131"/>
            <a:ext cx="740908" cy="369332"/>
          </a:xfrm>
          <a:prstGeom prst="rect">
            <a:avLst/>
          </a:prstGeom>
          <a:noFill/>
        </p:spPr>
        <p:txBody>
          <a:bodyPr wrap="none" rtlCol="0">
            <a:spAutoFit/>
          </a:bodyPr>
          <a:lstStyle/>
          <a:p>
            <a:r>
              <a:rPr lang="en-US" sz="1800" dirty="0"/>
              <a:t>Train:</a:t>
            </a:r>
          </a:p>
        </p:txBody>
      </p:sp>
      <p:sp>
        <p:nvSpPr>
          <p:cNvPr id="33" name="TextBox 32">
            <a:extLst>
              <a:ext uri="{FF2B5EF4-FFF2-40B4-BE49-F238E27FC236}">
                <a16:creationId xmlns:a16="http://schemas.microsoft.com/office/drawing/2014/main" id="{7007E212-7F35-80FC-61F4-3B7B658BE1AC}"/>
              </a:ext>
            </a:extLst>
          </p:cNvPr>
          <p:cNvSpPr txBox="1"/>
          <p:nvPr/>
        </p:nvSpPr>
        <p:spPr>
          <a:xfrm>
            <a:off x="806563" y="3588717"/>
            <a:ext cx="556627" cy="369332"/>
          </a:xfrm>
          <a:prstGeom prst="rect">
            <a:avLst/>
          </a:prstGeom>
          <a:noFill/>
        </p:spPr>
        <p:txBody>
          <a:bodyPr wrap="none" rtlCol="0">
            <a:spAutoFit/>
          </a:bodyPr>
          <a:lstStyle/>
          <a:p>
            <a:r>
              <a:rPr lang="en-US" sz="1800" dirty="0"/>
              <a:t>Val:</a:t>
            </a:r>
          </a:p>
        </p:txBody>
      </p:sp>
      <p:sp>
        <p:nvSpPr>
          <p:cNvPr id="36" name="TextBox 35">
            <a:extLst>
              <a:ext uri="{FF2B5EF4-FFF2-40B4-BE49-F238E27FC236}">
                <a16:creationId xmlns:a16="http://schemas.microsoft.com/office/drawing/2014/main" id="{07BAA7F3-14A0-F8D6-10C4-86F8E4752BA9}"/>
              </a:ext>
            </a:extLst>
          </p:cNvPr>
          <p:cNvSpPr txBox="1"/>
          <p:nvPr/>
        </p:nvSpPr>
        <p:spPr>
          <a:xfrm>
            <a:off x="799364" y="5008195"/>
            <a:ext cx="740908" cy="369332"/>
          </a:xfrm>
          <a:prstGeom prst="rect">
            <a:avLst/>
          </a:prstGeom>
          <a:noFill/>
        </p:spPr>
        <p:txBody>
          <a:bodyPr wrap="none" rtlCol="0">
            <a:spAutoFit/>
          </a:bodyPr>
          <a:lstStyle/>
          <a:p>
            <a:r>
              <a:rPr lang="en-US" sz="1800" dirty="0"/>
              <a:t>Train:</a:t>
            </a:r>
          </a:p>
        </p:txBody>
      </p:sp>
      <p:sp>
        <p:nvSpPr>
          <p:cNvPr id="37" name="TextBox 36">
            <a:extLst>
              <a:ext uri="{FF2B5EF4-FFF2-40B4-BE49-F238E27FC236}">
                <a16:creationId xmlns:a16="http://schemas.microsoft.com/office/drawing/2014/main" id="{453C5368-E600-507C-7FE2-3E8A8DCCF25A}"/>
              </a:ext>
            </a:extLst>
          </p:cNvPr>
          <p:cNvSpPr txBox="1"/>
          <p:nvPr/>
        </p:nvSpPr>
        <p:spPr>
          <a:xfrm>
            <a:off x="976295" y="5383705"/>
            <a:ext cx="556627" cy="369332"/>
          </a:xfrm>
          <a:prstGeom prst="rect">
            <a:avLst/>
          </a:prstGeom>
          <a:noFill/>
        </p:spPr>
        <p:txBody>
          <a:bodyPr wrap="none" rtlCol="0">
            <a:spAutoFit/>
          </a:bodyPr>
          <a:lstStyle/>
          <a:p>
            <a:r>
              <a:rPr lang="en-US" sz="1800" dirty="0"/>
              <a:t>Val:</a:t>
            </a:r>
          </a:p>
        </p:txBody>
      </p:sp>
      <mc:AlternateContent xmlns:mc="http://schemas.openxmlformats.org/markup-compatibility/2006">
        <mc:Choice xmlns:a14="http://schemas.microsoft.com/office/drawing/2010/main" Requires="a14">
          <p:sp>
            <p:nvSpPr>
              <p:cNvPr id="10246" name="TextBox 10245">
                <a:extLst>
                  <a:ext uri="{FF2B5EF4-FFF2-40B4-BE49-F238E27FC236}">
                    <a16:creationId xmlns:a16="http://schemas.microsoft.com/office/drawing/2014/main" id="{A19CB9AB-D206-12CB-1FC5-DE9E31514D4C}"/>
                  </a:ext>
                </a:extLst>
              </p:cNvPr>
              <p:cNvSpPr txBox="1"/>
              <p:nvPr/>
            </p:nvSpPr>
            <p:spPr>
              <a:xfrm>
                <a:off x="499463" y="4610379"/>
                <a:ext cx="1904825" cy="369332"/>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log</m:t>
                        </m:r>
                      </m:fName>
                      <m:e>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ℒ</m:t>
                            </m:r>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𝔇</m:t>
                                </m:r>
                              </m:e>
                              <m:e>
                                <m:r>
                                  <a:rPr lang="en-US" sz="1800" i="1">
                                    <a:latin typeface="Cambria Math" panose="02040503050406030204" pitchFamily="18" charset="0"/>
                                    <a:ea typeface="Cambria Math" panose="02040503050406030204" pitchFamily="18" charset="0"/>
                                  </a:rPr>
                                  <m:t>𝜃</m:t>
                                </m:r>
                              </m:e>
                            </m:d>
                          </m:e>
                        </m:d>
                      </m:e>
                    </m:func>
                    <m:r>
                      <a:rPr lang="en-US" sz="1800" b="0" i="0" smtClean="0">
                        <a:latin typeface="Cambria Math" panose="02040503050406030204" pitchFamily="18" charset="0"/>
                      </a:rPr>
                      <m:t>/</m:t>
                    </m:r>
                    <m:r>
                      <m:rPr>
                        <m:sty m:val="p"/>
                      </m:rPr>
                      <a:rPr lang="en-US" sz="1800" b="0" i="0" smtClean="0">
                        <a:latin typeface="Cambria Math" panose="02040503050406030204" pitchFamily="18" charset="0"/>
                      </a:rPr>
                      <m:t>N</m:t>
                    </m:r>
                  </m:oMath>
                </a14:m>
                <a:r>
                  <a:rPr lang="en-US" sz="1800" dirty="0">
                    <a:latin typeface="+mn-lt"/>
                  </a:rPr>
                  <a:t> </a:t>
                </a:r>
                <a:endParaRPr lang="en-US" sz="1800" dirty="0"/>
              </a:p>
            </p:txBody>
          </p:sp>
        </mc:Choice>
        <mc:Fallback>
          <p:sp>
            <p:nvSpPr>
              <p:cNvPr id="10246" name="TextBox 10245">
                <a:extLst>
                  <a:ext uri="{FF2B5EF4-FFF2-40B4-BE49-F238E27FC236}">
                    <a16:creationId xmlns:a16="http://schemas.microsoft.com/office/drawing/2014/main" id="{A19CB9AB-D206-12CB-1FC5-DE9E31514D4C}"/>
                  </a:ext>
                </a:extLst>
              </p:cNvPr>
              <p:cNvSpPr txBox="1">
                <a:spLocks noRot="1" noChangeAspect="1" noMove="1" noResize="1" noEditPoints="1" noAdjustHandles="1" noChangeArrowheads="1" noChangeShapeType="1" noTextEdit="1"/>
              </p:cNvSpPr>
              <p:nvPr/>
            </p:nvSpPr>
            <p:spPr>
              <a:xfrm>
                <a:off x="499463" y="4610379"/>
                <a:ext cx="1904825" cy="369332"/>
              </a:xfrm>
              <a:prstGeom prst="rect">
                <a:avLst/>
              </a:prstGeom>
              <a:blipFill>
                <a:blip r:embed="rId6"/>
                <a:stretch>
                  <a:fillRect b="-12903"/>
                </a:stretch>
              </a:blipFill>
            </p:spPr>
            <p:txBody>
              <a:bodyPr/>
              <a:lstStyle/>
              <a:p>
                <a:r>
                  <a:rPr lang="en-US">
                    <a:noFill/>
                  </a:rPr>
                  <a:t> </a:t>
                </a:r>
              </a:p>
            </p:txBody>
          </p:sp>
        </mc:Fallback>
      </mc:AlternateContent>
      <p:cxnSp>
        <p:nvCxnSpPr>
          <p:cNvPr id="10250" name="Straight Connector 10249">
            <a:extLst>
              <a:ext uri="{FF2B5EF4-FFF2-40B4-BE49-F238E27FC236}">
                <a16:creationId xmlns:a16="http://schemas.microsoft.com/office/drawing/2014/main" id="{4379E944-5D0B-97FB-BA61-240A7DC304E9}"/>
              </a:ext>
            </a:extLst>
          </p:cNvPr>
          <p:cNvCxnSpPr/>
          <p:nvPr/>
        </p:nvCxnSpPr>
        <p:spPr bwMode="auto">
          <a:xfrm>
            <a:off x="613566" y="3172638"/>
            <a:ext cx="169600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1" name="Straight Connector 10250">
            <a:extLst>
              <a:ext uri="{FF2B5EF4-FFF2-40B4-BE49-F238E27FC236}">
                <a16:creationId xmlns:a16="http://schemas.microsoft.com/office/drawing/2014/main" id="{865D6842-0B4A-1C4D-FB67-6529182F8038}"/>
              </a:ext>
            </a:extLst>
          </p:cNvPr>
          <p:cNvCxnSpPr/>
          <p:nvPr/>
        </p:nvCxnSpPr>
        <p:spPr bwMode="auto">
          <a:xfrm>
            <a:off x="603871" y="5014802"/>
            <a:ext cx="169600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3" name="Straight Connector 10252">
            <a:extLst>
              <a:ext uri="{FF2B5EF4-FFF2-40B4-BE49-F238E27FC236}">
                <a16:creationId xmlns:a16="http://schemas.microsoft.com/office/drawing/2014/main" id="{0C90D358-5E52-BE0A-FFBD-BC77AEB94BBE}"/>
              </a:ext>
            </a:extLst>
          </p:cNvPr>
          <p:cNvCxnSpPr/>
          <p:nvPr/>
        </p:nvCxnSpPr>
        <p:spPr bwMode="auto">
          <a:xfrm>
            <a:off x="2541346" y="4187687"/>
            <a:ext cx="0" cy="2002152"/>
          </a:xfrm>
          <a:prstGeom prst="line">
            <a:avLst/>
          </a:prstGeom>
          <a:solidFill>
            <a:schemeClr val="accent1"/>
          </a:solidFill>
          <a:ln w="3810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3A283EA9-9FBA-6071-FDFE-6EA9AB34CD67}"/>
              </a:ext>
            </a:extLst>
          </p:cNvPr>
          <p:cNvSpPr txBox="1"/>
          <p:nvPr/>
        </p:nvSpPr>
        <p:spPr>
          <a:xfrm rot="16200000">
            <a:off x="1970625" y="4601907"/>
            <a:ext cx="1514861" cy="338554"/>
          </a:xfrm>
          <a:prstGeom prst="rect">
            <a:avLst/>
          </a:prstGeom>
          <a:noFill/>
        </p:spPr>
        <p:txBody>
          <a:bodyPr wrap="square" rtlCol="0">
            <a:spAutoFit/>
          </a:bodyPr>
          <a:lstStyle/>
          <a:p>
            <a:r>
              <a:rPr lang="en-US" sz="1600" i="1" dirty="0">
                <a:latin typeface="+mn-lt"/>
              </a:rPr>
              <a:t>Fraction</a:t>
            </a:r>
          </a:p>
        </p:txBody>
      </p:sp>
      <p:cxnSp>
        <p:nvCxnSpPr>
          <p:cNvPr id="10254" name="Straight Connector 10253">
            <a:extLst>
              <a:ext uri="{FF2B5EF4-FFF2-40B4-BE49-F238E27FC236}">
                <a16:creationId xmlns:a16="http://schemas.microsoft.com/office/drawing/2014/main" id="{7F296B31-3D7A-6D2B-0E19-C995CD32BCB1}"/>
              </a:ext>
            </a:extLst>
          </p:cNvPr>
          <p:cNvCxnSpPr/>
          <p:nvPr/>
        </p:nvCxnSpPr>
        <p:spPr bwMode="auto">
          <a:xfrm>
            <a:off x="2535829" y="1440720"/>
            <a:ext cx="0" cy="2567613"/>
          </a:xfrm>
          <a:prstGeom prst="line">
            <a:avLst/>
          </a:prstGeom>
          <a:ln w="38100">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92859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BNN: </a:t>
            </a:r>
            <a:r>
              <a:rPr lang="en-US" altLang="en-US" dirty="0"/>
              <a:t>Early forays</a:t>
            </a: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3"/>
                <a:stretch>
                  <a:fillRect t="-108333" b="-156667"/>
                </a:stretch>
              </a:blipFill>
            </p:spPr>
            <p:txBody>
              <a:bodyPr/>
              <a:lstStyle/>
              <a:p>
                <a:r>
                  <a:rPr lang="en-US">
                    <a:noFill/>
                  </a:rPr>
                  <a:t> </a:t>
                </a:r>
              </a:p>
            </p:txBody>
          </p:sp>
        </mc:Fallback>
      </mc:AlternateContent>
      <p:pic>
        <p:nvPicPr>
          <p:cNvPr id="3" name="Picture 2" descr="A grid with blue dots&#10;&#10;Description automatically generated">
            <a:extLst>
              <a:ext uri="{FF2B5EF4-FFF2-40B4-BE49-F238E27FC236}">
                <a16:creationId xmlns:a16="http://schemas.microsoft.com/office/drawing/2014/main" id="{F0820EAB-8C14-4E6A-B52A-9C2EFB0ABC56}"/>
              </a:ext>
            </a:extLst>
          </p:cNvPr>
          <p:cNvPicPr>
            <a:picLocks noChangeAspect="1"/>
          </p:cNvPicPr>
          <p:nvPr/>
        </p:nvPicPr>
        <p:blipFill>
          <a:blip r:embed="rId4"/>
          <a:stretch>
            <a:fillRect/>
          </a:stretch>
        </p:blipFill>
        <p:spPr>
          <a:xfrm>
            <a:off x="834060" y="1531371"/>
            <a:ext cx="4379167" cy="1838484"/>
          </a:xfrm>
          <a:prstGeom prst="rect">
            <a:avLst/>
          </a:prstGeom>
        </p:spPr>
      </p:pic>
      <p:pic>
        <p:nvPicPr>
          <p:cNvPr id="9" name="Picture 8" descr="A map of blue dots&#10;&#10;Description automatically generated">
            <a:extLst>
              <a:ext uri="{FF2B5EF4-FFF2-40B4-BE49-F238E27FC236}">
                <a16:creationId xmlns:a16="http://schemas.microsoft.com/office/drawing/2014/main" id="{1910518F-C41B-373B-5B19-2D6BAE2F626D}"/>
              </a:ext>
            </a:extLst>
          </p:cNvPr>
          <p:cNvPicPr>
            <a:picLocks noChangeAspect="1"/>
          </p:cNvPicPr>
          <p:nvPr/>
        </p:nvPicPr>
        <p:blipFill>
          <a:blip r:embed="rId5"/>
          <a:stretch>
            <a:fillRect/>
          </a:stretch>
        </p:blipFill>
        <p:spPr>
          <a:xfrm>
            <a:off x="4624236" y="3711921"/>
            <a:ext cx="3592167" cy="2517178"/>
          </a:xfrm>
          <a:prstGeom prst="rect">
            <a:avLst/>
          </a:prstGeom>
        </p:spPr>
      </p:pic>
      <p:pic>
        <p:nvPicPr>
          <p:cNvPr id="11" name="Picture 10" descr="A graph with blue dots&#10;&#10;Description automatically generated">
            <a:extLst>
              <a:ext uri="{FF2B5EF4-FFF2-40B4-BE49-F238E27FC236}">
                <a16:creationId xmlns:a16="http://schemas.microsoft.com/office/drawing/2014/main" id="{349F6D78-1083-39A0-63C5-B207FC8F3BA6}"/>
              </a:ext>
            </a:extLst>
          </p:cNvPr>
          <p:cNvPicPr>
            <a:picLocks noChangeAspect="1"/>
          </p:cNvPicPr>
          <p:nvPr/>
        </p:nvPicPr>
        <p:blipFill rotWithShape="1">
          <a:blip r:embed="rId6"/>
          <a:srcRect t="6374"/>
          <a:stretch/>
        </p:blipFill>
        <p:spPr>
          <a:xfrm rot="20990416">
            <a:off x="862841" y="3398607"/>
            <a:ext cx="3092384" cy="2577963"/>
          </a:xfrm>
          <a:prstGeom prst="rect">
            <a:avLst/>
          </a:prstGeom>
        </p:spPr>
      </p:pic>
      <p:pic>
        <p:nvPicPr>
          <p:cNvPr id="13" name="Picture 12" descr="A graph with blue dots&#10;&#10;Description automatically generated">
            <a:extLst>
              <a:ext uri="{FF2B5EF4-FFF2-40B4-BE49-F238E27FC236}">
                <a16:creationId xmlns:a16="http://schemas.microsoft.com/office/drawing/2014/main" id="{BCF39207-C7D1-97C4-05E3-A2AEF410084D}"/>
              </a:ext>
            </a:extLst>
          </p:cNvPr>
          <p:cNvPicPr>
            <a:picLocks noChangeAspect="1"/>
          </p:cNvPicPr>
          <p:nvPr/>
        </p:nvPicPr>
        <p:blipFill>
          <a:blip r:embed="rId7"/>
          <a:stretch>
            <a:fillRect/>
          </a:stretch>
        </p:blipFill>
        <p:spPr>
          <a:xfrm rot="1905252">
            <a:off x="5674744" y="1836457"/>
            <a:ext cx="2498026" cy="1894336"/>
          </a:xfrm>
          <a:prstGeom prst="rect">
            <a:avLst/>
          </a:prstGeom>
        </p:spPr>
      </p:pic>
    </p:spTree>
    <p:extLst>
      <p:ext uri="{BB962C8B-B14F-4D97-AF65-F5344CB8AC3E}">
        <p14:creationId xmlns:p14="http://schemas.microsoft.com/office/powerpoint/2010/main" val="1417655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BNN: </a:t>
            </a:r>
            <a:r>
              <a:rPr lang="en-US" altLang="en-US" dirty="0"/>
              <a:t>Early forays</a:t>
            </a: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4814C3DB-4004-CC25-722E-7F4F26CB7707}"/>
                  </a:ext>
                </a:extLst>
              </p:cNvPr>
              <p:cNvSpPr txBox="1"/>
              <p:nvPr/>
            </p:nvSpPr>
            <p:spPr>
              <a:xfrm>
                <a:off x="-4241954" y="4585792"/>
                <a:ext cx="4413404" cy="7425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sSub>
                            <m:sSubPr>
                              <m:ctrlPr>
                                <a:rPr lang="en-US" sz="1600" b="0" i="1" smtClean="0">
                                  <a:solidFill>
                                    <a:schemeClr val="accent6">
                                      <a:lumMod val="60000"/>
                                      <a:lumOff val="40000"/>
                                    </a:schemeClr>
                                  </a:solidFill>
                                  <a:latin typeface="Cambria Math" panose="02040503050406030204" pitchFamily="18" charset="0"/>
                                </a:rPr>
                              </m:ctrlPr>
                            </m:sSubPr>
                            <m:e>
                              <m:r>
                                <a:rPr lang="en-US" sz="1600" b="0" i="1" smtClean="0">
                                  <a:solidFill>
                                    <a:schemeClr val="accent6">
                                      <a:lumMod val="60000"/>
                                      <a:lumOff val="40000"/>
                                    </a:schemeClr>
                                  </a:solidFill>
                                  <a:latin typeface="Cambria Math" panose="02040503050406030204" pitchFamily="18" charset="0"/>
                                </a:rPr>
                                <m:t>𝜃</m:t>
                              </m:r>
                            </m:e>
                            <m:sub>
                              <m:r>
                                <a:rPr lang="en-US" sz="1600" b="0" i="1" smtClean="0">
                                  <a:solidFill>
                                    <a:schemeClr val="accent6">
                                      <a:lumMod val="60000"/>
                                      <a:lumOff val="40000"/>
                                    </a:schemeClr>
                                  </a:solidFill>
                                  <a:latin typeface="Cambria Math" panose="02040503050406030204" pitchFamily="18" charset="0"/>
                                </a:rPr>
                                <m:t>𝑖</m:t>
                              </m:r>
                            </m:sub>
                          </m:sSub>
                          <m:r>
                            <a:rPr lang="en-US" sz="1600" b="0" i="1" smtClean="0">
                              <a:solidFill>
                                <a:schemeClr val="accent6">
                                  <a:lumMod val="60000"/>
                                  <a:lumOff val="40000"/>
                                </a:schemeClr>
                              </a:solidFill>
                              <a:latin typeface="Cambria Math" panose="02040503050406030204" pitchFamily="18" charset="0"/>
                            </a:rPr>
                            <m:t>,</m:t>
                          </m:r>
                          <m:sSub>
                            <m:sSubPr>
                              <m:ctrlPr>
                                <a:rPr lang="en-US" sz="1600" i="1">
                                  <a:solidFill>
                                    <a:srgbClr val="0070C0"/>
                                  </a:solidFill>
                                  <a:latin typeface="Cambria Math" panose="02040503050406030204" pitchFamily="18" charset="0"/>
                                </a:rPr>
                              </m:ctrlPr>
                            </m:sSubPr>
                            <m:e>
                              <m:r>
                                <a:rPr lang="en-US" sz="1600" b="0" i="1">
                                  <a:solidFill>
                                    <a:srgbClr val="0070C0"/>
                                  </a:solidFill>
                                  <a:latin typeface="Cambria Math" panose="02040503050406030204" pitchFamily="18" charset="0"/>
                                </a:rPr>
                                <m:t>𝜃</m:t>
                              </m:r>
                            </m:e>
                            <m:sub>
                              <m:r>
                                <a:rPr lang="en-US" sz="1600" b="0" i="1">
                                  <a:solidFill>
                                    <a:srgbClr val="0070C0"/>
                                  </a:solidFill>
                                  <a:latin typeface="Cambria Math" panose="02040503050406030204" pitchFamily="18" charset="0"/>
                                </a:rPr>
                                <m:t>𝑗</m:t>
                              </m:r>
                            </m:sub>
                          </m:sSub>
                        </m:e>
                      </m:d>
                      <m:r>
                        <a:rPr lang="en-US" sz="1600" b="0" i="1" smtClean="0">
                          <a:solidFill>
                            <a:srgbClr val="92D050"/>
                          </a:solidFill>
                          <a:latin typeface="Cambria Math" panose="02040503050406030204" pitchFamily="18" charset="0"/>
                        </a:rPr>
                        <m:t>∝</m:t>
                      </m:r>
                      <m:nary>
                        <m:naryPr>
                          <m:chr m:val="∏"/>
                          <m:supHide m:val="on"/>
                          <m:ctrlPr>
                            <a:rPr lang="en-US" sz="1600" b="0" i="1" smtClean="0">
                              <a:solidFill>
                                <a:schemeClr val="tx1"/>
                              </a:solidFill>
                              <a:latin typeface="Cambria Math" panose="02040503050406030204" pitchFamily="18" charset="0"/>
                            </a:rPr>
                          </m:ctrlPr>
                        </m:naryPr>
                        <m:sub>
                          <m:r>
                            <m:rPr>
                              <m:brk m:alnAt="7"/>
                            </m:rPr>
                            <a:rPr lang="en-US" sz="1600" b="0" i="1" smtClean="0">
                              <a:solidFill>
                                <a:schemeClr val="tx1"/>
                              </a:solidFill>
                              <a:latin typeface="Cambria Math" panose="02040503050406030204" pitchFamily="18" charset="0"/>
                            </a:rPr>
                            <m:t>𝑘</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r>
                            <a:rPr lang="en-US" sz="1600" b="0" i="1" smtClean="0">
                              <a:solidFill>
                                <a:schemeClr val="tx1"/>
                              </a:solidFill>
                              <a:latin typeface="Cambria Math" panose="02040503050406030204" pitchFamily="18" charset="0"/>
                            </a:rPr>
                            <m:t>}</m:t>
                          </m:r>
                        </m:sub>
                        <m:sup/>
                        <m:e>
                          <m:r>
                            <m:rPr>
                              <m:sty m:val="p"/>
                            </m:rPr>
                            <a:rPr lang="en-US" sz="1600">
                              <a:solidFill>
                                <a:schemeClr val="tx1"/>
                              </a:solidFill>
                              <a:latin typeface="Cambria Math" panose="02040503050406030204" pitchFamily="18" charset="0"/>
                            </a:rPr>
                            <m:t>Γ</m:t>
                          </m:r>
                          <m:d>
                            <m:dPr>
                              <m:ctrlPr>
                                <a:rPr lang="en-US" sz="1600" i="1">
                                  <a:solidFill>
                                    <a:schemeClr val="tx1"/>
                                  </a:solidFill>
                                  <a:latin typeface="Cambria Math" panose="02040503050406030204" pitchFamily="18" charset="0"/>
                                </a:rPr>
                              </m:ctrlPr>
                            </m:dPr>
                            <m:e>
                              <m:r>
                                <a:rPr lang="en-US" sz="1600" i="1">
                                  <a:solidFill>
                                    <a:schemeClr val="tx1"/>
                                  </a:solidFill>
                                  <a:latin typeface="Cambria Math" panose="02040503050406030204" pitchFamily="18" charset="0"/>
                                </a:rPr>
                                <m:t>0,</m:t>
                              </m:r>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r>
                            <m:rPr>
                              <m:sty m:val="p"/>
                            </m:rPr>
                            <a:rPr lang="en-US" sz="1600">
                              <a:solidFill>
                                <a:schemeClr val="tx1"/>
                              </a:solidFill>
                              <a:latin typeface="Cambria Math" panose="02040503050406030204" pitchFamily="18" charset="0"/>
                            </a:rPr>
                            <m:t>exp</m:t>
                          </m:r>
                          <m:r>
                            <a:rPr lang="en-US" sz="1600" i="1">
                              <a:solidFill>
                                <a:schemeClr val="tx1"/>
                              </a:solidFill>
                              <a:latin typeface="Cambria Math" panose="02040503050406030204" pitchFamily="18" charset="0"/>
                            </a:rPr>
                            <m:t>⁡</m:t>
                          </m:r>
                          <m:d>
                            <m:dPr>
                              <m:ctrlPr>
                                <a:rPr lang="en-US" sz="1600" i="1">
                                  <a:solidFill>
                                    <a:schemeClr val="tx1"/>
                                  </a:solidFill>
                                  <a:latin typeface="Cambria Math" panose="02040503050406030204" pitchFamily="18" charset="0"/>
                                </a:rPr>
                              </m:ctrlPr>
                            </m:dPr>
                            <m:e>
                              <m:f>
                                <m:fPr>
                                  <m:ctrlPr>
                                    <a:rPr lang="en-US" sz="1600" i="1">
                                      <a:solidFill>
                                        <a:schemeClr val="tx1"/>
                                      </a:solidFill>
                                      <a:latin typeface="Cambria Math" panose="02040503050406030204" pitchFamily="18" charset="0"/>
                                    </a:rPr>
                                  </m:ctrlPr>
                                </m:fPr>
                                <m:num>
                                  <m:sSup>
                                    <m:sSupPr>
                                      <m:ctrlPr>
                                        <a:rPr lang="en-US" sz="1600" i="1">
                                          <a:solidFill>
                                            <a:schemeClr val="tx1"/>
                                          </a:solidFill>
                                          <a:latin typeface="Cambria Math" panose="02040503050406030204" pitchFamily="18" charset="0"/>
                                        </a:rPr>
                                      </m:ctrlPr>
                                    </m:sSupPr>
                                    <m:e>
                                      <m:r>
                                        <a:rPr lang="en-US" sz="1600" i="1">
                                          <a:solidFill>
                                            <a:schemeClr val="tx1"/>
                                          </a:solidFill>
                                          <a:latin typeface="Cambria Math" panose="02040503050406030204" pitchFamily="18" charset="0"/>
                                        </a:rPr>
                                        <m:t>𝜃</m:t>
                                      </m:r>
                                    </m:e>
                                    <m:sup>
                                      <m:r>
                                        <a:rPr lang="en-US" sz="1600" i="1">
                                          <a:solidFill>
                                            <a:schemeClr val="tx1"/>
                                          </a:solidFill>
                                          <a:latin typeface="Cambria Math" panose="02040503050406030204" pitchFamily="18" charset="0"/>
                                        </a:rPr>
                                        <m:t>2</m:t>
                                      </m:r>
                                    </m:sup>
                                  </m:sSup>
                                </m:num>
                                <m:den>
                                  <m:r>
                                    <a:rPr lang="en-US" sz="1600" i="1">
                                      <a:solidFill>
                                        <a:schemeClr val="tx1"/>
                                      </a:solidFill>
                                      <a:latin typeface="Cambria Math" panose="02040503050406030204" pitchFamily="18" charset="0"/>
                                    </a:rPr>
                                    <m:t>2</m:t>
                                  </m:r>
                                </m:den>
                              </m:f>
                            </m:e>
                          </m:d>
                        </m:e>
                      </m:nary>
                    </m:oMath>
                  </m:oMathPara>
                </a14:m>
                <a:endParaRPr lang="en-US" sz="1600" dirty="0"/>
              </a:p>
            </p:txBody>
          </p:sp>
        </mc:Choice>
        <mc:Fallback>
          <p:sp>
            <p:nvSpPr>
              <p:cNvPr id="62" name="TextBox 61">
                <a:extLst>
                  <a:ext uri="{FF2B5EF4-FFF2-40B4-BE49-F238E27FC236}">
                    <a16:creationId xmlns:a16="http://schemas.microsoft.com/office/drawing/2014/main" id="{4814C3DB-4004-CC25-722E-7F4F26CB7707}"/>
                  </a:ext>
                </a:extLst>
              </p:cNvPr>
              <p:cNvSpPr txBox="1">
                <a:spLocks noRot="1" noChangeAspect="1" noMove="1" noResize="1" noEditPoints="1" noAdjustHandles="1" noChangeArrowheads="1" noChangeShapeType="1" noTextEdit="1"/>
              </p:cNvSpPr>
              <p:nvPr/>
            </p:nvSpPr>
            <p:spPr>
              <a:xfrm>
                <a:off x="-4241954" y="4585792"/>
                <a:ext cx="4413404" cy="742576"/>
              </a:xfrm>
              <a:prstGeom prst="rect">
                <a:avLst/>
              </a:prstGeom>
              <a:blipFill>
                <a:blip r:embed="rId3"/>
                <a:stretch>
                  <a:fillRect t="-108333" b="-156667"/>
                </a:stretch>
              </a:blipFill>
            </p:spPr>
            <p:txBody>
              <a:bodyPr/>
              <a:lstStyle/>
              <a:p>
                <a:r>
                  <a:rPr lang="en-US">
                    <a:noFill/>
                  </a:rPr>
                  <a:t> </a:t>
                </a:r>
              </a:p>
            </p:txBody>
          </p:sp>
        </mc:Fallback>
      </mc:AlternateContent>
      <p:pic>
        <p:nvPicPr>
          <p:cNvPr id="3" name="Picture 2" descr="A grid with blue dots&#10;&#10;Description automatically generated">
            <a:extLst>
              <a:ext uri="{FF2B5EF4-FFF2-40B4-BE49-F238E27FC236}">
                <a16:creationId xmlns:a16="http://schemas.microsoft.com/office/drawing/2014/main" id="{F0820EAB-8C14-4E6A-B52A-9C2EFB0ABC56}"/>
              </a:ext>
            </a:extLst>
          </p:cNvPr>
          <p:cNvPicPr>
            <a:picLocks noChangeAspect="1"/>
          </p:cNvPicPr>
          <p:nvPr/>
        </p:nvPicPr>
        <p:blipFill>
          <a:blip r:embed="rId4"/>
          <a:stretch>
            <a:fillRect/>
          </a:stretch>
        </p:blipFill>
        <p:spPr>
          <a:xfrm>
            <a:off x="834060" y="1531371"/>
            <a:ext cx="4379167" cy="1838484"/>
          </a:xfrm>
          <a:prstGeom prst="rect">
            <a:avLst/>
          </a:prstGeom>
        </p:spPr>
      </p:pic>
      <p:pic>
        <p:nvPicPr>
          <p:cNvPr id="9" name="Picture 8" descr="A map of blue dots&#10;&#10;Description automatically generated">
            <a:extLst>
              <a:ext uri="{FF2B5EF4-FFF2-40B4-BE49-F238E27FC236}">
                <a16:creationId xmlns:a16="http://schemas.microsoft.com/office/drawing/2014/main" id="{1910518F-C41B-373B-5B19-2D6BAE2F626D}"/>
              </a:ext>
            </a:extLst>
          </p:cNvPr>
          <p:cNvPicPr>
            <a:picLocks noChangeAspect="1"/>
          </p:cNvPicPr>
          <p:nvPr/>
        </p:nvPicPr>
        <p:blipFill>
          <a:blip r:embed="rId5"/>
          <a:stretch>
            <a:fillRect/>
          </a:stretch>
        </p:blipFill>
        <p:spPr>
          <a:xfrm>
            <a:off x="4624236" y="3711921"/>
            <a:ext cx="3592167" cy="2517178"/>
          </a:xfrm>
          <a:prstGeom prst="rect">
            <a:avLst/>
          </a:prstGeom>
        </p:spPr>
      </p:pic>
      <p:pic>
        <p:nvPicPr>
          <p:cNvPr id="11" name="Picture 10" descr="A graph with blue dots&#10;&#10;Description automatically generated">
            <a:extLst>
              <a:ext uri="{FF2B5EF4-FFF2-40B4-BE49-F238E27FC236}">
                <a16:creationId xmlns:a16="http://schemas.microsoft.com/office/drawing/2014/main" id="{349F6D78-1083-39A0-63C5-B207FC8F3BA6}"/>
              </a:ext>
            </a:extLst>
          </p:cNvPr>
          <p:cNvPicPr>
            <a:picLocks noChangeAspect="1"/>
          </p:cNvPicPr>
          <p:nvPr/>
        </p:nvPicPr>
        <p:blipFill rotWithShape="1">
          <a:blip r:embed="rId6"/>
          <a:srcRect t="6374"/>
          <a:stretch/>
        </p:blipFill>
        <p:spPr>
          <a:xfrm rot="20990416">
            <a:off x="862841" y="3398607"/>
            <a:ext cx="3092384" cy="2577963"/>
          </a:xfrm>
          <a:prstGeom prst="rect">
            <a:avLst/>
          </a:prstGeom>
        </p:spPr>
      </p:pic>
      <p:pic>
        <p:nvPicPr>
          <p:cNvPr id="13" name="Picture 12" descr="A graph with blue dots&#10;&#10;Description automatically generated">
            <a:extLst>
              <a:ext uri="{FF2B5EF4-FFF2-40B4-BE49-F238E27FC236}">
                <a16:creationId xmlns:a16="http://schemas.microsoft.com/office/drawing/2014/main" id="{BCF39207-C7D1-97C4-05E3-A2AEF410084D}"/>
              </a:ext>
            </a:extLst>
          </p:cNvPr>
          <p:cNvPicPr>
            <a:picLocks noChangeAspect="1"/>
          </p:cNvPicPr>
          <p:nvPr/>
        </p:nvPicPr>
        <p:blipFill>
          <a:blip r:embed="rId7"/>
          <a:stretch>
            <a:fillRect/>
          </a:stretch>
        </p:blipFill>
        <p:spPr>
          <a:xfrm rot="1905252">
            <a:off x="5674744" y="1836457"/>
            <a:ext cx="2498026" cy="1894336"/>
          </a:xfrm>
          <a:prstGeom prst="rect">
            <a:avLst/>
          </a:prstGeom>
        </p:spPr>
      </p:pic>
      <p:pic>
        <p:nvPicPr>
          <p:cNvPr id="7" name="Picture 6" descr="A graph with blue dots&#10;&#10;Description automatically generated">
            <a:extLst>
              <a:ext uri="{FF2B5EF4-FFF2-40B4-BE49-F238E27FC236}">
                <a16:creationId xmlns:a16="http://schemas.microsoft.com/office/drawing/2014/main" id="{3D697262-2ABA-0E63-B344-6A871089646A}"/>
              </a:ext>
            </a:extLst>
          </p:cNvPr>
          <p:cNvPicPr>
            <a:picLocks noChangeAspect="1"/>
          </p:cNvPicPr>
          <p:nvPr/>
        </p:nvPicPr>
        <p:blipFill>
          <a:blip r:embed="rId8"/>
          <a:stretch>
            <a:fillRect/>
          </a:stretch>
        </p:blipFill>
        <p:spPr>
          <a:xfrm>
            <a:off x="1376334" y="1531371"/>
            <a:ext cx="6018379" cy="4432198"/>
          </a:xfrm>
          <a:prstGeom prst="rect">
            <a:avLst/>
          </a:prstGeom>
          <a:ln w="25400">
            <a:solidFill>
              <a:srgbClr val="FF0000"/>
            </a:solidFill>
          </a:ln>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D132F6B-8DFE-D847-A49C-DAFDE320339A}"/>
                  </a:ext>
                </a:extLst>
              </p:cNvPr>
              <p:cNvSpPr txBox="1"/>
              <p:nvPr/>
            </p:nvSpPr>
            <p:spPr>
              <a:xfrm>
                <a:off x="4519765" y="4262624"/>
                <a:ext cx="260795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0" i="1" smtClean="0">
                          <a:solidFill>
                            <a:srgbClr val="C00000"/>
                          </a:solidFill>
                          <a:latin typeface="Cambria Math" panose="02040503050406030204" pitchFamily="18" charset="0"/>
                        </a:rPr>
                        <m:t>𝜏</m:t>
                      </m:r>
                    </m:oMath>
                  </m:oMathPara>
                </a14:m>
                <a:endParaRPr lang="en-US" sz="4000" dirty="0"/>
              </a:p>
            </p:txBody>
          </p:sp>
        </mc:Choice>
        <mc:Fallback>
          <p:sp>
            <p:nvSpPr>
              <p:cNvPr id="5" name="TextBox 4">
                <a:extLst>
                  <a:ext uri="{FF2B5EF4-FFF2-40B4-BE49-F238E27FC236}">
                    <a16:creationId xmlns:a16="http://schemas.microsoft.com/office/drawing/2014/main" id="{BD132F6B-8DFE-D847-A49C-DAFDE320339A}"/>
                  </a:ext>
                </a:extLst>
              </p:cNvPr>
              <p:cNvSpPr txBox="1">
                <a:spLocks noRot="1" noChangeAspect="1" noMove="1" noResize="1" noEditPoints="1" noAdjustHandles="1" noChangeArrowheads="1" noChangeShapeType="1" noTextEdit="1"/>
              </p:cNvSpPr>
              <p:nvPr/>
            </p:nvSpPr>
            <p:spPr>
              <a:xfrm>
                <a:off x="4519765" y="4262624"/>
                <a:ext cx="2607954" cy="707886"/>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35292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pPr algn="ctr"/>
            <a:r>
              <a:rPr lang="en-US" altLang="en-US" dirty="0">
                <a:solidFill>
                  <a:srgbClr val="24459D"/>
                </a:solidFill>
              </a:rPr>
              <a:t>Questions?</a:t>
            </a:r>
          </a:p>
        </p:txBody>
      </p:sp>
      <p:pic>
        <p:nvPicPr>
          <p:cNvPr id="2" name="UKF-lorenz-deep-corr-crazy!.mp4">
            <a:hlinkClick r:id="" action="ppaction://media"/>
            <a:extLst>
              <a:ext uri="{FF2B5EF4-FFF2-40B4-BE49-F238E27FC236}">
                <a16:creationId xmlns:a16="http://schemas.microsoft.com/office/drawing/2014/main" id="{4A181E40-B50C-F3B0-198E-DCA6284611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191739"/>
            <a:ext cx="9144000" cy="2857500"/>
          </a:xfrm>
          <a:prstGeom prst="rect">
            <a:avLst/>
          </a:prstGeom>
        </p:spPr>
      </p:pic>
      <p:sp>
        <p:nvSpPr>
          <p:cNvPr id="3" name="TextBox 2">
            <a:extLst>
              <a:ext uri="{FF2B5EF4-FFF2-40B4-BE49-F238E27FC236}">
                <a16:creationId xmlns:a16="http://schemas.microsoft.com/office/drawing/2014/main" id="{E143D7E6-4949-5236-A688-AC606ACE8BEE}"/>
              </a:ext>
            </a:extLst>
          </p:cNvPr>
          <p:cNvSpPr txBox="1"/>
          <p:nvPr/>
        </p:nvSpPr>
        <p:spPr>
          <a:xfrm>
            <a:off x="994122" y="1898077"/>
            <a:ext cx="7155756" cy="830997"/>
          </a:xfrm>
          <a:prstGeom prst="rect">
            <a:avLst/>
          </a:prstGeom>
          <a:noFill/>
        </p:spPr>
        <p:txBody>
          <a:bodyPr wrap="square" rtlCol="0">
            <a:spAutoFit/>
          </a:bodyPr>
          <a:lstStyle/>
          <a:p>
            <a:r>
              <a:rPr lang="en-US" sz="1600" i="1" dirty="0">
                <a:latin typeface="+mn-lt"/>
              </a:rPr>
              <a:t>Ongoing work:</a:t>
            </a:r>
          </a:p>
          <a:p>
            <a:pPr marL="285750" indent="-285750">
              <a:buFont typeface="Arial" panose="020B0604020202020204" pitchFamily="34" charset="0"/>
              <a:buChar char="•"/>
            </a:pPr>
            <a:r>
              <a:rPr lang="en-US" sz="1600" i="1" dirty="0">
                <a:latin typeface="+mn-lt"/>
              </a:rPr>
              <a:t>Run parallel (~1200 chains) of MCMC for larger and larger networks; use Horseshoe to learn optimal sparse network</a:t>
            </a:r>
          </a:p>
        </p:txBody>
      </p:sp>
    </p:spTree>
    <p:extLst>
      <p:ext uri="{BB962C8B-B14F-4D97-AF65-F5344CB8AC3E}">
        <p14:creationId xmlns:p14="http://schemas.microsoft.com/office/powerpoint/2010/main" val="20971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Problem Statement: </a:t>
            </a:r>
            <a:r>
              <a:rPr lang="en-US" altLang="en-US" dirty="0"/>
              <a:t>Composition with UQ</a:t>
            </a:r>
          </a:p>
        </p:txBody>
      </p:sp>
      <p:sp>
        <p:nvSpPr>
          <p:cNvPr id="5" name="Rectangle 4">
            <a:extLst>
              <a:ext uri="{FF2B5EF4-FFF2-40B4-BE49-F238E27FC236}">
                <a16:creationId xmlns:a16="http://schemas.microsoft.com/office/drawing/2014/main" id="{68864A02-971F-5F62-184E-0DAD8950F98D}"/>
              </a:ext>
            </a:extLst>
          </p:cNvPr>
          <p:cNvSpPr/>
          <p:nvPr/>
        </p:nvSpPr>
        <p:spPr bwMode="auto">
          <a:xfrm rot="17934235">
            <a:off x="4394875" y="3277690"/>
            <a:ext cx="3330721" cy="16442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6" name="Rectangle 5">
            <a:extLst>
              <a:ext uri="{FF2B5EF4-FFF2-40B4-BE49-F238E27FC236}">
                <a16:creationId xmlns:a16="http://schemas.microsoft.com/office/drawing/2014/main" id="{843A9C28-16BA-6606-D3FB-E6880EA603C7}"/>
              </a:ext>
            </a:extLst>
          </p:cNvPr>
          <p:cNvSpPr/>
          <p:nvPr/>
        </p:nvSpPr>
        <p:spPr bwMode="auto">
          <a:xfrm rot="3688458">
            <a:off x="7386491" y="2898148"/>
            <a:ext cx="3285851" cy="18688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7" name="Rectangle 6">
            <a:extLst>
              <a:ext uri="{FF2B5EF4-FFF2-40B4-BE49-F238E27FC236}">
                <a16:creationId xmlns:a16="http://schemas.microsoft.com/office/drawing/2014/main" id="{0CFBB6A7-4EF8-065A-E489-77AC78E8ABBD}"/>
              </a:ext>
            </a:extLst>
          </p:cNvPr>
          <p:cNvSpPr/>
          <p:nvPr/>
        </p:nvSpPr>
        <p:spPr bwMode="auto">
          <a:xfrm>
            <a:off x="6114796" y="2321576"/>
            <a:ext cx="3598985" cy="756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p:sp>
        <p:nvSpPr>
          <p:cNvPr id="8" name="Rectangle 7">
            <a:extLst>
              <a:ext uri="{FF2B5EF4-FFF2-40B4-BE49-F238E27FC236}">
                <a16:creationId xmlns:a16="http://schemas.microsoft.com/office/drawing/2014/main" id="{4E95D426-98B8-9D4D-6B2B-698DA70FCA00}"/>
              </a:ext>
            </a:extLst>
          </p:cNvPr>
          <p:cNvSpPr/>
          <p:nvPr/>
        </p:nvSpPr>
        <p:spPr bwMode="auto">
          <a:xfrm>
            <a:off x="5886470" y="5686363"/>
            <a:ext cx="3598985" cy="3921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147C875-0218-908C-FE0C-F89EBE58615D}"/>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𝑆𝑖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2" name="TextBox 11">
                <a:extLst>
                  <a:ext uri="{FF2B5EF4-FFF2-40B4-BE49-F238E27FC236}">
                    <a16:creationId xmlns:a16="http://schemas.microsoft.com/office/drawing/2014/main" id="{2147C875-0218-908C-FE0C-F89EBE58615D}"/>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3"/>
                <a:stretch>
                  <a:fillRect l="-8696" r="-4348"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0DBAFCE-CE96-C0F3-B249-433FB8A514EA}"/>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3" name="TextBox 12">
                <a:extLst>
                  <a:ext uri="{FF2B5EF4-FFF2-40B4-BE49-F238E27FC236}">
                    <a16:creationId xmlns:a16="http://schemas.microsoft.com/office/drawing/2014/main" id="{40DBAFCE-CE96-C0F3-B249-433FB8A514EA}"/>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4"/>
                <a:stretch>
                  <a:fillRect l="-8333" r="-2083"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8EA9E18-2649-1FBF-ED29-BDFBC0299E09}"/>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𝐴</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𝑙</m:t>
                          </m:r>
                        </m:e>
                        <m:sub>
                          <m:r>
                            <a:rPr lang="en-US" sz="2000" b="0" i="1" smtClean="0">
                              <a:solidFill>
                                <a:schemeClr val="bg1"/>
                              </a:solidFill>
                              <a:latin typeface="Cambria Math" panose="02040503050406030204" pitchFamily="18" charset="0"/>
                            </a:rPr>
                            <m:t>2</m:t>
                          </m:r>
                        </m:sub>
                      </m:sSub>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4" name="TextBox 13">
                <a:extLst>
                  <a:ext uri="{FF2B5EF4-FFF2-40B4-BE49-F238E27FC236}">
                    <a16:creationId xmlns:a16="http://schemas.microsoft.com/office/drawing/2014/main" id="{68EA9E18-2649-1FBF-ED29-BDFBC0299E09}"/>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5"/>
                <a:stretch>
                  <a:fillRect l="-7018" r="-1754" b="-7692"/>
                </a:stretch>
              </a:blipFill>
            </p:spPr>
            <p:txBody>
              <a:bodyPr/>
              <a:lstStyle/>
              <a:p>
                <a:r>
                  <a:rPr lang="en-US">
                    <a:noFill/>
                  </a:rPr>
                  <a:t> </a:t>
                </a:r>
              </a:p>
            </p:txBody>
          </p:sp>
        </mc:Fallback>
      </mc:AlternateContent>
      <p:sp>
        <p:nvSpPr>
          <p:cNvPr id="28" name="Right Arrow 27">
            <a:extLst>
              <a:ext uri="{FF2B5EF4-FFF2-40B4-BE49-F238E27FC236}">
                <a16:creationId xmlns:a16="http://schemas.microsoft.com/office/drawing/2014/main" id="{142920BF-9868-9DBF-AC75-5F9EFFB90F12}"/>
              </a:ext>
            </a:extLst>
          </p:cNvPr>
          <p:cNvSpPr/>
          <p:nvPr/>
        </p:nvSpPr>
        <p:spPr bwMode="auto">
          <a:xfrm>
            <a:off x="2980697" y="4372003"/>
            <a:ext cx="3354661" cy="359378"/>
          </a:xfrm>
          <a:prstGeom prst="rightArrow">
            <a:avLst>
              <a:gd name="adj1" fmla="val 35494"/>
              <a:gd name="adj2" fmla="val 80682"/>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60" name="Picture 59">
            <a:extLst>
              <a:ext uri="{FF2B5EF4-FFF2-40B4-BE49-F238E27FC236}">
                <a16:creationId xmlns:a16="http://schemas.microsoft.com/office/drawing/2014/main" id="{EB64A139-F2CF-ACD4-B26F-B3832ED72DE0}"/>
              </a:ext>
            </a:extLst>
          </p:cNvPr>
          <p:cNvPicPr>
            <a:picLocks noChangeAspect="1"/>
          </p:cNvPicPr>
          <p:nvPr/>
        </p:nvPicPr>
        <p:blipFill rotWithShape="1">
          <a:blip r:embed="rId6"/>
          <a:srcRect l="1" r="68517"/>
          <a:stretch/>
        </p:blipFill>
        <p:spPr>
          <a:xfrm>
            <a:off x="306532" y="3996558"/>
            <a:ext cx="2446867" cy="935905"/>
          </a:xfrm>
          <a:prstGeom prst="rect">
            <a:avLst/>
          </a:prstGeom>
        </p:spPr>
      </p:pic>
      <p:pic>
        <p:nvPicPr>
          <p:cNvPr id="61" name="Picture 60" descr="A close-up of a rock&#10;&#10;Description automatically generated">
            <a:extLst>
              <a:ext uri="{FF2B5EF4-FFF2-40B4-BE49-F238E27FC236}">
                <a16:creationId xmlns:a16="http://schemas.microsoft.com/office/drawing/2014/main" id="{25B68F55-DF4E-A981-DC20-9FB75C4C8AA1}"/>
              </a:ext>
            </a:extLst>
          </p:cNvPr>
          <p:cNvPicPr>
            <a:picLocks noChangeAspect="1"/>
          </p:cNvPicPr>
          <p:nvPr/>
        </p:nvPicPr>
        <p:blipFill rotWithShape="1">
          <a:blip r:embed="rId7"/>
          <a:srcRect r="26221"/>
          <a:stretch/>
        </p:blipFill>
        <p:spPr>
          <a:xfrm>
            <a:off x="6157527" y="3081294"/>
            <a:ext cx="2804856" cy="2579672"/>
          </a:xfrm>
          <a:prstGeom prst="triangle">
            <a:avLst/>
          </a:prstGeom>
          <a:ln w="12700">
            <a:solidFill>
              <a:schemeClr val="tx1"/>
            </a:solidFill>
          </a:ln>
          <a:effectLst/>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DA36020E-B8AB-74D7-14F3-FFC867281211}"/>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𝑆𝑖</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oMath>
                  </m:oMathPara>
                </a14:m>
                <a:endParaRPr lang="en-US" sz="2000" dirty="0">
                  <a:solidFill>
                    <a:schemeClr val="tx1"/>
                  </a:solidFill>
                  <a:effectLst>
                    <a:glow rad="63500">
                      <a:srgbClr val="1DB41C">
                        <a:alpha val="40000"/>
                      </a:srgbClr>
                    </a:glow>
                  </a:effectLst>
                </a:endParaRPr>
              </a:p>
            </p:txBody>
          </p:sp>
        </mc:Choice>
        <mc:Fallback>
          <p:sp>
            <p:nvSpPr>
              <p:cNvPr id="62" name="TextBox 61">
                <a:extLst>
                  <a:ext uri="{FF2B5EF4-FFF2-40B4-BE49-F238E27FC236}">
                    <a16:creationId xmlns:a16="http://schemas.microsoft.com/office/drawing/2014/main" id="{DA36020E-B8AB-74D7-14F3-FFC867281211}"/>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8"/>
                <a:stretch>
                  <a:fillRect l="-13043" t="-4000" r="-8696"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BB494363-2830-7A2E-4272-AD081BB037C4}"/>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𝑇𝑖</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oMath>
                  </m:oMathPara>
                </a14:m>
                <a:endParaRPr lang="en-US" sz="2000" dirty="0">
                  <a:solidFill>
                    <a:schemeClr val="tx1"/>
                  </a:solidFill>
                  <a:effectLst>
                    <a:glow rad="63500">
                      <a:srgbClr val="1DB41C">
                        <a:alpha val="40000"/>
                      </a:srgbClr>
                    </a:glow>
                  </a:effectLst>
                </a:endParaRPr>
              </a:p>
            </p:txBody>
          </p:sp>
        </mc:Choice>
        <mc:Fallback>
          <p:sp>
            <p:nvSpPr>
              <p:cNvPr id="63" name="TextBox 62">
                <a:extLst>
                  <a:ext uri="{FF2B5EF4-FFF2-40B4-BE49-F238E27FC236}">
                    <a16:creationId xmlns:a16="http://schemas.microsoft.com/office/drawing/2014/main" id="{BB494363-2830-7A2E-4272-AD081BB037C4}"/>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9"/>
                <a:stretch>
                  <a:fillRect l="-12500" t="-3846" r="-6250" b="-1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0" name="TextBox 10239">
                <a:extLst>
                  <a:ext uri="{FF2B5EF4-FFF2-40B4-BE49-F238E27FC236}">
                    <a16:creationId xmlns:a16="http://schemas.microsoft.com/office/drawing/2014/main" id="{7102EAFA-D8EC-0BBB-3FEB-1E5DDA82521C}"/>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𝐴</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𝑙</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3</m:t>
                          </m:r>
                        </m:sub>
                      </m:sSub>
                    </m:oMath>
                  </m:oMathPara>
                </a14:m>
                <a:endParaRPr lang="en-US" sz="2000" dirty="0">
                  <a:solidFill>
                    <a:schemeClr val="tx1"/>
                  </a:solidFill>
                  <a:effectLst>
                    <a:glow rad="63500">
                      <a:srgbClr val="1DB41C">
                        <a:alpha val="40000"/>
                      </a:srgbClr>
                    </a:glow>
                  </a:effectLst>
                </a:endParaRPr>
              </a:p>
            </p:txBody>
          </p:sp>
        </mc:Choice>
        <mc:Fallback>
          <p:sp>
            <p:nvSpPr>
              <p:cNvPr id="10240" name="TextBox 10239">
                <a:extLst>
                  <a:ext uri="{FF2B5EF4-FFF2-40B4-BE49-F238E27FC236}">
                    <a16:creationId xmlns:a16="http://schemas.microsoft.com/office/drawing/2014/main" id="{7102EAFA-D8EC-0BBB-3FEB-1E5DDA82521C}"/>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10"/>
                <a:stretch>
                  <a:fillRect l="-10526" t="-7692" r="-7018"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5" name="TextBox 10244">
                <a:extLst>
                  <a:ext uri="{FF2B5EF4-FFF2-40B4-BE49-F238E27FC236}">
                    <a16:creationId xmlns:a16="http://schemas.microsoft.com/office/drawing/2014/main" id="{870BB07E-07B4-E9A9-6AB1-DC7AE10C2D38}"/>
                  </a:ext>
                </a:extLst>
              </p:cNvPr>
              <p:cNvSpPr txBox="1"/>
              <p:nvPr/>
            </p:nvSpPr>
            <p:spPr>
              <a:xfrm>
                <a:off x="7369999" y="4372003"/>
                <a:ext cx="4664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effectLst>
                            <a:glow rad="63500">
                              <a:srgbClr val="1DB41C">
                                <a:alpha val="40000"/>
                              </a:srgbClr>
                            </a:glow>
                          </a:effectLst>
                          <a:latin typeface="Cambria Math" panose="02040503050406030204" pitchFamily="18" charset="0"/>
                        </a:rPr>
                        <m:t>𝑦</m:t>
                      </m:r>
                    </m:oMath>
                  </m:oMathPara>
                </a14:m>
                <a:endParaRPr lang="en-US" sz="4400" dirty="0">
                  <a:solidFill>
                    <a:schemeClr val="tx1"/>
                  </a:solidFill>
                  <a:effectLst>
                    <a:glow rad="63500">
                      <a:srgbClr val="1DB41C">
                        <a:alpha val="40000"/>
                      </a:srgbClr>
                    </a:glow>
                  </a:effectLst>
                </a:endParaRPr>
              </a:p>
            </p:txBody>
          </p:sp>
        </mc:Choice>
        <mc:Fallback>
          <p:sp>
            <p:nvSpPr>
              <p:cNvPr id="10245" name="TextBox 10244">
                <a:extLst>
                  <a:ext uri="{FF2B5EF4-FFF2-40B4-BE49-F238E27FC236}">
                    <a16:creationId xmlns:a16="http://schemas.microsoft.com/office/drawing/2014/main" id="{870BB07E-07B4-E9A9-6AB1-DC7AE10C2D38}"/>
                  </a:ext>
                </a:extLst>
              </p:cNvPr>
              <p:cNvSpPr txBox="1">
                <a:spLocks noRot="1" noChangeAspect="1" noMove="1" noResize="1" noEditPoints="1" noAdjustHandles="1" noChangeArrowheads="1" noChangeShapeType="1" noTextEdit="1"/>
              </p:cNvSpPr>
              <p:nvPr/>
            </p:nvSpPr>
            <p:spPr>
              <a:xfrm>
                <a:off x="7369999" y="4372003"/>
                <a:ext cx="466474" cy="677108"/>
              </a:xfrm>
              <a:prstGeom prst="rect">
                <a:avLst/>
              </a:prstGeom>
              <a:blipFill>
                <a:blip r:embed="rId11"/>
                <a:stretch>
                  <a:fillRect l="-36842" r="-31579" b="-2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6" name="TextBox 10245">
                <a:extLst>
                  <a:ext uri="{FF2B5EF4-FFF2-40B4-BE49-F238E27FC236}">
                    <a16:creationId xmlns:a16="http://schemas.microsoft.com/office/drawing/2014/main" id="{B6186DB1-B6D4-1EE5-F5F5-7BA7C96BCC30}"/>
                  </a:ext>
                </a:extLst>
              </p:cNvPr>
              <p:cNvSpPr txBox="1"/>
              <p:nvPr/>
            </p:nvSpPr>
            <p:spPr>
              <a:xfrm>
                <a:off x="505326" y="3723521"/>
                <a:ext cx="23807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𝜉</m:t>
                      </m:r>
                    </m:oMath>
                  </m:oMathPara>
                </a14:m>
                <a:endParaRPr lang="en-US" dirty="0">
                  <a:solidFill>
                    <a:srgbClr val="FF0000"/>
                  </a:solidFill>
                </a:endParaRPr>
              </a:p>
            </p:txBody>
          </p:sp>
        </mc:Choice>
        <mc:Fallback>
          <p:sp>
            <p:nvSpPr>
              <p:cNvPr id="10246" name="TextBox 10245">
                <a:extLst>
                  <a:ext uri="{FF2B5EF4-FFF2-40B4-BE49-F238E27FC236}">
                    <a16:creationId xmlns:a16="http://schemas.microsoft.com/office/drawing/2014/main" id="{B6186DB1-B6D4-1EE5-F5F5-7BA7C96BCC30}"/>
                  </a:ext>
                </a:extLst>
              </p:cNvPr>
              <p:cNvSpPr txBox="1">
                <a:spLocks noRot="1" noChangeAspect="1" noMove="1" noResize="1" noEditPoints="1" noAdjustHandles="1" noChangeArrowheads="1" noChangeShapeType="1" noTextEdit="1"/>
              </p:cNvSpPr>
              <p:nvPr/>
            </p:nvSpPr>
            <p:spPr>
              <a:xfrm>
                <a:off x="505326" y="3723521"/>
                <a:ext cx="238079" cy="369332"/>
              </a:xfrm>
              <a:prstGeom prst="rect">
                <a:avLst/>
              </a:prstGeom>
              <a:blipFill>
                <a:blip r:embed="rId12"/>
                <a:stretch>
                  <a:fillRect l="-40000" t="-3333" r="-35000" b="-30000"/>
                </a:stretch>
              </a:blipFill>
            </p:spPr>
            <p:txBody>
              <a:bodyPr/>
              <a:lstStyle/>
              <a:p>
                <a:r>
                  <a:rPr lang="en-US">
                    <a:noFill/>
                  </a:rPr>
                  <a:t> </a:t>
                </a:r>
              </a:p>
            </p:txBody>
          </p:sp>
        </mc:Fallback>
      </mc:AlternateContent>
      <p:pic>
        <p:nvPicPr>
          <p:cNvPr id="10248" name="Picture 10247" descr="A screenshot of a computer&#10;&#10;Description automatically generated">
            <a:extLst>
              <a:ext uri="{FF2B5EF4-FFF2-40B4-BE49-F238E27FC236}">
                <a16:creationId xmlns:a16="http://schemas.microsoft.com/office/drawing/2014/main" id="{38C4868B-6FC1-0C19-1D80-02450AE68EBD}"/>
              </a:ext>
            </a:extLst>
          </p:cNvPr>
          <p:cNvPicPr>
            <a:picLocks noChangeAspect="1"/>
          </p:cNvPicPr>
          <p:nvPr/>
        </p:nvPicPr>
        <p:blipFill>
          <a:blip r:embed="rId13"/>
          <a:stretch>
            <a:fillRect/>
          </a:stretch>
        </p:blipFill>
        <p:spPr>
          <a:xfrm>
            <a:off x="3228996" y="1725241"/>
            <a:ext cx="3360295" cy="1885633"/>
          </a:xfrm>
          <a:prstGeom prst="rect">
            <a:avLst/>
          </a:prstGeom>
        </p:spPr>
      </p:pic>
      <mc:AlternateContent xmlns:mc="http://schemas.openxmlformats.org/markup-compatibility/2006">
        <mc:Choice xmlns:a14="http://schemas.microsoft.com/office/drawing/2010/main" Requires="a14">
          <p:sp>
            <p:nvSpPr>
              <p:cNvPr id="10249" name="TextBox 10248">
                <a:extLst>
                  <a:ext uri="{FF2B5EF4-FFF2-40B4-BE49-F238E27FC236}">
                    <a16:creationId xmlns:a16="http://schemas.microsoft.com/office/drawing/2014/main" id="{5D95907B-6422-2010-1D5A-38B7B368CE94}"/>
                  </a:ext>
                </a:extLst>
              </p:cNvPr>
              <p:cNvSpPr txBox="1"/>
              <p:nvPr/>
            </p:nvSpPr>
            <p:spPr>
              <a:xfrm>
                <a:off x="4412669" y="4213138"/>
                <a:ext cx="379912"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effectLst>
                            <a:glow rad="63500">
                              <a:srgbClr val="1DB41C">
                                <a:alpha val="40000"/>
                              </a:srgbClr>
                            </a:glow>
                          </a:effectLst>
                          <a:latin typeface="Cambria Math" panose="02040503050406030204" pitchFamily="18" charset="0"/>
                        </a:rPr>
                        <m:t>?</m:t>
                      </m:r>
                    </m:oMath>
                  </m:oMathPara>
                </a14:m>
                <a:endParaRPr lang="en-US" sz="4400" dirty="0">
                  <a:solidFill>
                    <a:schemeClr val="tx1"/>
                  </a:solidFill>
                  <a:effectLst>
                    <a:glow rad="63500">
                      <a:srgbClr val="1DB41C">
                        <a:alpha val="40000"/>
                      </a:srgbClr>
                    </a:glow>
                  </a:effectLst>
                </a:endParaRPr>
              </a:p>
            </p:txBody>
          </p:sp>
        </mc:Choice>
        <mc:Fallback>
          <p:sp>
            <p:nvSpPr>
              <p:cNvPr id="10249" name="TextBox 10248">
                <a:extLst>
                  <a:ext uri="{FF2B5EF4-FFF2-40B4-BE49-F238E27FC236}">
                    <a16:creationId xmlns:a16="http://schemas.microsoft.com/office/drawing/2014/main" id="{5D95907B-6422-2010-1D5A-38B7B368CE94}"/>
                  </a:ext>
                </a:extLst>
              </p:cNvPr>
              <p:cNvSpPr txBox="1">
                <a:spLocks noRot="1" noChangeAspect="1" noMove="1" noResize="1" noEditPoints="1" noAdjustHandles="1" noChangeArrowheads="1" noChangeShapeType="1" noTextEdit="1"/>
              </p:cNvSpPr>
              <p:nvPr/>
            </p:nvSpPr>
            <p:spPr>
              <a:xfrm>
                <a:off x="4412669" y="4213138"/>
                <a:ext cx="379912" cy="677108"/>
              </a:xfrm>
              <a:prstGeom prst="rect">
                <a:avLst/>
              </a:prstGeom>
              <a:blipFill>
                <a:blip r:embed="rId14"/>
                <a:stretch>
                  <a:fillRect l="-41935" t="-1852" r="-41935"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50" name="TextBox 10249">
                <a:extLst>
                  <a:ext uri="{FF2B5EF4-FFF2-40B4-BE49-F238E27FC236}">
                    <a16:creationId xmlns:a16="http://schemas.microsoft.com/office/drawing/2014/main" id="{FF4F0155-5F23-B684-2824-B7D1B837094F}"/>
                  </a:ext>
                </a:extLst>
              </p:cNvPr>
              <p:cNvSpPr txBox="1"/>
              <p:nvPr/>
            </p:nvSpPr>
            <p:spPr>
              <a:xfrm>
                <a:off x="278774" y="1625537"/>
                <a:ext cx="2502381" cy="1015663"/>
              </a:xfrm>
              <a:prstGeom prst="rect">
                <a:avLst/>
              </a:prstGeom>
              <a:noFill/>
            </p:spPr>
            <p:txBody>
              <a:bodyPr wrap="square" rtlCol="0">
                <a:spAutoFit/>
              </a:bodyPr>
              <a:lstStyle/>
              <a:p>
                <a:r>
                  <a:rPr lang="en-US" sz="2000" dirty="0">
                    <a:latin typeface="+mn-lt"/>
                  </a:rPr>
                  <a:t>Given experimental ChemCam data </a:t>
                </a:r>
                <a14:m>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chemeClr val="tx1"/>
                            </a:solidFill>
                            <a:latin typeface="Cambria Math" panose="02040503050406030204" pitchFamily="18" charset="0"/>
                          </a:rPr>
                          <m:t>{</m:t>
                        </m:r>
                        <m:r>
                          <a:rPr lang="en-US" sz="2000" b="0" i="1" smtClean="0">
                            <a:solidFill>
                              <a:srgbClr val="FF0000"/>
                            </a:solidFill>
                            <a:latin typeface="Cambria Math" panose="02040503050406030204" pitchFamily="18" charset="0"/>
                          </a:rPr>
                          <m:t>𝜉</m:t>
                        </m:r>
                      </m:e>
                      <m:sub>
                        <m:r>
                          <a:rPr lang="en-US" sz="2000" b="0" i="1" smtClean="0">
                            <a:solidFill>
                              <a:srgbClr val="FF0000"/>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m:t>
                    </m:r>
                    <m:sSub>
                      <m:sSubPr>
                        <m:ctrlPr>
                          <a:rPr lang="en-US" sz="2000" b="0" i="1" smtClean="0">
                            <a:solidFill>
                              <a:srgbClr val="FF0000"/>
                            </a:solidFill>
                            <a:effectLst>
                              <a:glow rad="63500">
                                <a:srgbClr val="1DB41C">
                                  <a:alpha val="40000"/>
                                </a:srgbClr>
                              </a:glow>
                            </a:effectLst>
                            <a:latin typeface="Cambria Math" panose="02040503050406030204" pitchFamily="18" charset="0"/>
                          </a:rPr>
                        </m:ctrlPr>
                      </m:sSubPr>
                      <m:e>
                        <m:r>
                          <a:rPr lang="en-US" sz="2000" i="1">
                            <a:effectLst>
                              <a:glow rad="63500">
                                <a:srgbClr val="1DB41C">
                                  <a:alpha val="40000"/>
                                </a:srgbClr>
                              </a:glow>
                            </a:effectLst>
                            <a:latin typeface="Cambria Math" panose="02040503050406030204" pitchFamily="18" charset="0"/>
                          </a:rPr>
                          <m:t>𝑦</m:t>
                        </m:r>
                      </m:e>
                      <m:sub>
                        <m:r>
                          <a:rPr lang="en-US" sz="2000" b="0" i="1" smtClean="0">
                            <a:effectLst>
                              <a:glow rad="63500">
                                <a:srgbClr val="1DB41C">
                                  <a:alpha val="40000"/>
                                </a:srgbClr>
                              </a:glow>
                            </a:effectLst>
                            <a:latin typeface="Cambria Math" panose="02040503050406030204" pitchFamily="18" charset="0"/>
                          </a:rPr>
                          <m:t>𝑖</m:t>
                        </m:r>
                      </m:sub>
                    </m:sSub>
                  </m:oMath>
                </a14:m>
                <a:r>
                  <a:rPr lang="en-US" sz="2000" dirty="0">
                    <a:effectLst/>
                  </a:rPr>
                  <a:t>}…</a:t>
                </a:r>
              </a:p>
            </p:txBody>
          </p:sp>
        </mc:Choice>
        <mc:Fallback>
          <p:sp>
            <p:nvSpPr>
              <p:cNvPr id="10250" name="TextBox 10249">
                <a:extLst>
                  <a:ext uri="{FF2B5EF4-FFF2-40B4-BE49-F238E27FC236}">
                    <a16:creationId xmlns:a16="http://schemas.microsoft.com/office/drawing/2014/main" id="{FF4F0155-5F23-B684-2824-B7D1B837094F}"/>
                  </a:ext>
                </a:extLst>
              </p:cNvPr>
              <p:cNvSpPr txBox="1">
                <a:spLocks noRot="1" noChangeAspect="1" noMove="1" noResize="1" noEditPoints="1" noAdjustHandles="1" noChangeArrowheads="1" noChangeShapeType="1" noTextEdit="1"/>
              </p:cNvSpPr>
              <p:nvPr/>
            </p:nvSpPr>
            <p:spPr>
              <a:xfrm>
                <a:off x="278774" y="1625537"/>
                <a:ext cx="2502381" cy="1015663"/>
              </a:xfrm>
              <a:prstGeom prst="rect">
                <a:avLst/>
              </a:prstGeom>
              <a:blipFill>
                <a:blip r:embed="rId15"/>
                <a:stretch>
                  <a:fillRect l="-3046" t="-3750" r="-508" b="-11250"/>
                </a:stretch>
              </a:blipFill>
            </p:spPr>
            <p:txBody>
              <a:bodyPr/>
              <a:lstStyle/>
              <a:p>
                <a:r>
                  <a:rPr lang="en-US">
                    <a:noFill/>
                  </a:rPr>
                  <a:t> </a:t>
                </a:r>
              </a:p>
            </p:txBody>
          </p:sp>
        </mc:Fallback>
      </mc:AlternateContent>
      <p:sp>
        <p:nvSpPr>
          <p:cNvPr id="10251" name="TextBox 10250">
            <a:extLst>
              <a:ext uri="{FF2B5EF4-FFF2-40B4-BE49-F238E27FC236}">
                <a16:creationId xmlns:a16="http://schemas.microsoft.com/office/drawing/2014/main" id="{8E0C93C7-2C9A-B1BA-CBD3-3E00ABB15915}"/>
              </a:ext>
            </a:extLst>
          </p:cNvPr>
          <p:cNvSpPr txBox="1"/>
          <p:nvPr/>
        </p:nvSpPr>
        <p:spPr>
          <a:xfrm>
            <a:off x="348420" y="5014422"/>
            <a:ext cx="5895669" cy="707886"/>
          </a:xfrm>
          <a:prstGeom prst="rect">
            <a:avLst/>
          </a:prstGeom>
          <a:noFill/>
        </p:spPr>
        <p:txBody>
          <a:bodyPr wrap="square" rtlCol="0">
            <a:spAutoFit/>
          </a:bodyPr>
          <a:lstStyle/>
          <a:p>
            <a:r>
              <a:rPr lang="en-US" sz="2000" dirty="0">
                <a:latin typeface="+mn-lt"/>
              </a:rPr>
              <a:t>…can we infer a relationship between </a:t>
            </a:r>
            <a:r>
              <a:rPr lang="en-US" sz="2000" dirty="0">
                <a:solidFill>
                  <a:srgbClr val="FF0000"/>
                </a:solidFill>
                <a:latin typeface="+mn-lt"/>
              </a:rPr>
              <a:t>spectra data</a:t>
            </a:r>
            <a:r>
              <a:rPr lang="en-US" sz="2000" dirty="0">
                <a:latin typeface="+mn-lt"/>
              </a:rPr>
              <a:t> and </a:t>
            </a:r>
            <a:r>
              <a:rPr lang="en-US" sz="2000" dirty="0">
                <a:solidFill>
                  <a:srgbClr val="00B050"/>
                </a:solidFill>
                <a:latin typeface="+mn-lt"/>
              </a:rPr>
              <a:t>composition data</a:t>
            </a:r>
            <a:r>
              <a:rPr lang="en-US" sz="2000" dirty="0">
                <a:latin typeface="+mn-lt"/>
              </a:rPr>
              <a:t> with </a:t>
            </a:r>
            <a:r>
              <a:rPr lang="en-US" sz="2000" i="1" dirty="0">
                <a:latin typeface="+mn-lt"/>
              </a:rPr>
              <a:t>quantified uncertainty?</a:t>
            </a:r>
            <a:endParaRPr lang="en-US" sz="2000" dirty="0">
              <a:effectLst/>
            </a:endParaRPr>
          </a:p>
        </p:txBody>
      </p:sp>
    </p:spTree>
    <p:extLst>
      <p:ext uri="{BB962C8B-B14F-4D97-AF65-F5344CB8AC3E}">
        <p14:creationId xmlns:p14="http://schemas.microsoft.com/office/powerpoint/2010/main" val="3593826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xmlns="">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xmlns="">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p:spTree>
    <p:extLst>
      <p:ext uri="{BB962C8B-B14F-4D97-AF65-F5344CB8AC3E}">
        <p14:creationId xmlns:p14="http://schemas.microsoft.com/office/powerpoint/2010/main" val="4046399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xmlns="">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xmlns="">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41AAA82-B771-C33B-60A8-62A233352699}"/>
                  </a:ext>
                </a:extLst>
              </p:cNvPr>
              <p:cNvSpPr txBox="1"/>
              <p:nvPr/>
            </p:nvSpPr>
            <p:spPr>
              <a:xfrm>
                <a:off x="4635060" y="2254428"/>
                <a:ext cx="3759361" cy="601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lumMod val="50000"/>
                                </a:schemeClr>
                              </a:solidFill>
                              <a:latin typeface="Cambria Math" panose="02040503050406030204" pitchFamily="18" charset="0"/>
                            </a:rPr>
                          </m:ctrlPr>
                        </m:sSupPr>
                        <m:e>
                          <m:r>
                            <a:rPr lang="en-US" b="0" i="1" smtClean="0">
                              <a:solidFill>
                                <a:schemeClr val="accent1">
                                  <a:lumMod val="50000"/>
                                </a:schemeClr>
                              </a:solidFill>
                              <a:latin typeface="Cambria Math" panose="02040503050406030204" pitchFamily="18" charset="0"/>
                            </a:rPr>
                            <m:t>𝑤</m:t>
                          </m:r>
                        </m:e>
                        <m:sup>
                          <m:r>
                            <a:rPr lang="en-US" b="0" i="1" smtClean="0">
                              <a:solidFill>
                                <a:schemeClr val="accent1">
                                  <a:lumMod val="50000"/>
                                </a:schemeClr>
                              </a:solidFill>
                              <a:latin typeface="Cambria Math" panose="02040503050406030204" pitchFamily="18" charset="0"/>
                            </a:rPr>
                            <m:t>∗</m:t>
                          </m:r>
                        </m:sup>
                      </m:sSup>
                      <m:r>
                        <a:rPr lang="en-US" b="0" i="1" smtClean="0">
                          <a:solidFill>
                            <a:schemeClr val="tx1"/>
                          </a:solidFill>
                          <a:latin typeface="Cambria Math" panose="02040503050406030204" pitchFamily="18" charset="0"/>
                        </a:rPr>
                        <m:t>,</m:t>
                      </m:r>
                      <m:sSup>
                        <m:sSupPr>
                          <m:ctrlPr>
                            <a:rPr lang="en-US" b="0" i="1" smtClean="0">
                              <a:solidFill>
                                <a:schemeClr val="accent6">
                                  <a:lumMod val="60000"/>
                                  <a:lumOff val="40000"/>
                                </a:schemeClr>
                              </a:solidFill>
                              <a:latin typeface="Cambria Math" panose="02040503050406030204" pitchFamily="18" charset="0"/>
                            </a:rPr>
                          </m:ctrlPr>
                        </m:sSupPr>
                        <m:e>
                          <m:r>
                            <a:rPr lang="en-US" i="1">
                              <a:solidFill>
                                <a:schemeClr val="accent6">
                                  <a:lumMod val="60000"/>
                                  <a:lumOff val="40000"/>
                                </a:schemeClr>
                              </a:solidFill>
                              <a:latin typeface="Cambria Math" panose="02040503050406030204" pitchFamily="18" charset="0"/>
                            </a:rPr>
                            <m:t>𝑏</m:t>
                          </m:r>
                        </m:e>
                        <m:sup>
                          <m:r>
                            <a:rPr lang="en-US" b="0" i="1" smtClean="0">
                              <a:solidFill>
                                <a:schemeClr val="accent6">
                                  <a:lumMod val="60000"/>
                                  <a:lumOff val="40000"/>
                                </a:schemeClr>
                              </a:solidFill>
                              <a:latin typeface="Cambria Math" panose="02040503050406030204" pitchFamily="18" charset="0"/>
                            </a:rPr>
                            <m:t>∗</m:t>
                          </m:r>
                        </m:sup>
                      </m:sSup>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arg</m:t>
                          </m:r>
                        </m:fName>
                        <m:e>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min</m:t>
                                  </m:r>
                                </m:e>
                                <m:lim>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lim>
                              </m:limLow>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i="1">
                                      <a:latin typeface="Cambria Math" panose="02040503050406030204" pitchFamily="18" charset="0"/>
                                      <a:ea typeface="Cambria Math" panose="02040503050406030204" pitchFamily="18" charset="0"/>
                                    </a:rPr>
                                    <m:t>𝔇</m:t>
                                  </m:r>
                                </m:sub>
                              </m:sSub>
                              <m:r>
                                <a:rPr lang="en-US" b="0" i="1" smtClean="0">
                                  <a:solidFill>
                                    <a:schemeClr val="tx1"/>
                                  </a:solidFill>
                                  <a:latin typeface="Cambria Math" panose="02040503050406030204" pitchFamily="18" charset="0"/>
                                </a:rPr>
                                <m:t>(</m:t>
                              </m:r>
                              <m:r>
                                <a:rPr lang="en-US" i="1">
                                  <a:solidFill>
                                    <a:schemeClr val="accent1">
                                      <a:lumMod val="50000"/>
                                    </a:schemeClr>
                                  </a:solidFill>
                                  <a:latin typeface="Cambria Math" panose="02040503050406030204" pitchFamily="18" charset="0"/>
                                </a:rPr>
                                <m:t>𝑤</m:t>
                              </m:r>
                            </m:e>
                          </m:func>
                          <m:r>
                            <a:rPr lang="en-US" b="0" i="1" smtClean="0">
                              <a:solidFill>
                                <a:schemeClr val="tx1"/>
                              </a:solidFill>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e>
                      </m:func>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41AAA82-B771-C33B-60A8-62A233352699}"/>
                  </a:ext>
                </a:extLst>
              </p:cNvPr>
              <p:cNvSpPr txBox="1">
                <a:spLocks noRot="1" noChangeAspect="1" noMove="1" noResize="1" noEditPoints="1" noAdjustHandles="1" noChangeArrowheads="1" noChangeShapeType="1" noTextEdit="1"/>
              </p:cNvSpPr>
              <p:nvPr/>
            </p:nvSpPr>
            <p:spPr>
              <a:xfrm>
                <a:off x="4635060" y="2254428"/>
                <a:ext cx="3759361" cy="601383"/>
              </a:xfrm>
              <a:prstGeom prst="rect">
                <a:avLst/>
              </a:prstGeom>
              <a:blipFill>
                <a:blip r:embed="rId5"/>
                <a:stretch>
                  <a:fillRect b="-41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57414C2-0DF3-685B-0755-01E32136ED97}"/>
              </a:ext>
            </a:extLst>
          </p:cNvPr>
          <p:cNvSpPr txBox="1"/>
          <p:nvPr/>
        </p:nvSpPr>
        <p:spPr>
          <a:xfrm>
            <a:off x="588354" y="2258932"/>
            <a:ext cx="3759362" cy="461665"/>
          </a:xfrm>
          <a:prstGeom prst="rect">
            <a:avLst/>
          </a:prstGeom>
          <a:noFill/>
        </p:spPr>
        <p:txBody>
          <a:bodyPr wrap="none" rtlCol="0">
            <a:spAutoFit/>
          </a:bodyPr>
          <a:lstStyle/>
          <a:p>
            <a:r>
              <a:rPr lang="en-US" b="1" dirty="0">
                <a:solidFill>
                  <a:srgbClr val="24459D"/>
                </a:solidFill>
                <a:latin typeface="+mn-lt"/>
              </a:rPr>
              <a:t>Ordinary Least Squares: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42E550-2C7F-739B-AB65-B5BE76109CE8}"/>
                  </a:ext>
                </a:extLst>
              </p:cNvPr>
              <p:cNvSpPr txBox="1"/>
              <p:nvPr/>
            </p:nvSpPr>
            <p:spPr>
              <a:xfrm>
                <a:off x="5249447" y="3264931"/>
                <a:ext cx="2167388"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ea typeface="Cambria Math" panose="02040503050406030204" pitchFamily="18" charset="0"/>
                                </a:rPr>
                                <m:t>𝔇</m:t>
                              </m:r>
                            </m:sub>
                          </m:sSub>
                          <m:r>
                            <a:rPr lang="en-US" i="1">
                              <a:latin typeface="Cambria Math" panose="02040503050406030204" pitchFamily="18" charset="0"/>
                            </a:rPr>
                            <m:t>(</m:t>
                          </m:r>
                          <m:sSup>
                            <m:sSupPr>
                              <m:ctrlPr>
                                <a:rPr lang="en-US" i="1">
                                  <a:solidFill>
                                    <a:schemeClr val="accent1">
                                      <a:lumMod val="50000"/>
                                    </a:schemeClr>
                                  </a:solidFill>
                                  <a:latin typeface="Cambria Math" panose="02040503050406030204" pitchFamily="18" charset="0"/>
                                </a:rPr>
                              </m:ctrlPr>
                            </m:sSupPr>
                            <m:e>
                              <m:r>
                                <a:rPr lang="en-US" i="1">
                                  <a:solidFill>
                                    <a:schemeClr val="accent1">
                                      <a:lumMod val="50000"/>
                                    </a:schemeClr>
                                  </a:solidFill>
                                  <a:latin typeface="Cambria Math" panose="02040503050406030204" pitchFamily="18" charset="0"/>
                                </a:rPr>
                                <m:t>𝑤</m:t>
                              </m:r>
                            </m:e>
                            <m:sup>
                              <m:r>
                                <a:rPr lang="en-US" i="1">
                                  <a:solidFill>
                                    <a:schemeClr val="accent1">
                                      <a:lumMod val="50000"/>
                                    </a:schemeClr>
                                  </a:solidFill>
                                  <a:latin typeface="Cambria Math" panose="02040503050406030204" pitchFamily="18" charset="0"/>
                                </a:rPr>
                                <m:t>∗</m:t>
                              </m:r>
                            </m:sup>
                          </m:sSup>
                          <m:r>
                            <a:rPr lang="en-US" i="1">
                              <a:latin typeface="Cambria Math" panose="02040503050406030204" pitchFamily="18" charset="0"/>
                            </a:rPr>
                            <m:t>,</m:t>
                          </m:r>
                          <m:sSup>
                            <m:sSupPr>
                              <m:ctrlPr>
                                <a:rPr lang="en-US" i="1">
                                  <a:solidFill>
                                    <a:schemeClr val="accent6">
                                      <a:lumMod val="60000"/>
                                      <a:lumOff val="40000"/>
                                    </a:schemeClr>
                                  </a:solidFill>
                                  <a:latin typeface="Cambria Math" panose="02040503050406030204" pitchFamily="18" charset="0"/>
                                </a:rPr>
                              </m:ctrlPr>
                            </m:sSupPr>
                            <m:e>
                              <m:r>
                                <a:rPr lang="en-US" i="1">
                                  <a:solidFill>
                                    <a:schemeClr val="accent6">
                                      <a:lumMod val="60000"/>
                                      <a:lumOff val="40000"/>
                                    </a:schemeClr>
                                  </a:solidFill>
                                  <a:latin typeface="Cambria Math" panose="02040503050406030204" pitchFamily="18" charset="0"/>
                                </a:rPr>
                                <m:t>𝑏</m:t>
                              </m:r>
                            </m:e>
                            <m:sup>
                              <m:r>
                                <a:rPr lang="en-US" i="1">
                                  <a:solidFill>
                                    <a:schemeClr val="accent6">
                                      <a:lumMod val="60000"/>
                                      <a:lumOff val="40000"/>
                                    </a:schemeClr>
                                  </a:solidFill>
                                  <a:latin typeface="Cambria Math" panose="02040503050406030204" pitchFamily="18" charset="0"/>
                                </a:rPr>
                                <m:t>∗</m:t>
                              </m:r>
                            </m:sup>
                          </m:sSup>
                          <m:r>
                            <m:rPr>
                              <m:nor/>
                            </m:rPr>
                            <a:rPr lang="en-US" dirty="0"/>
                            <m:t>)</m:t>
                          </m:r>
                        </m:num>
                        <m:den>
                          <m:r>
                            <a:rPr lang="en-US"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xmlns="">
          <p:sp>
            <p:nvSpPr>
              <p:cNvPr id="4" name="TextBox 3">
                <a:extLst>
                  <a:ext uri="{FF2B5EF4-FFF2-40B4-BE49-F238E27FC236}">
                    <a16:creationId xmlns:a16="http://schemas.microsoft.com/office/drawing/2014/main" id="{4142E550-2C7F-739B-AB65-B5BE76109CE8}"/>
                  </a:ext>
                </a:extLst>
              </p:cNvPr>
              <p:cNvSpPr txBox="1">
                <a:spLocks noRot="1" noChangeAspect="1" noMove="1" noResize="1" noEditPoints="1" noAdjustHandles="1" noChangeArrowheads="1" noChangeShapeType="1" noTextEdit="1"/>
              </p:cNvSpPr>
              <p:nvPr/>
            </p:nvSpPr>
            <p:spPr>
              <a:xfrm>
                <a:off x="5249447" y="3264931"/>
                <a:ext cx="2167388" cy="702308"/>
              </a:xfrm>
              <a:prstGeom prst="rect">
                <a:avLst/>
              </a:prstGeom>
              <a:blipFill>
                <a:blip r:embed="rId6"/>
                <a:stretch>
                  <a:fillRect l="-1163" t="-3571" r="-3488" b="-14286"/>
                </a:stretch>
              </a:blipFill>
            </p:spPr>
            <p:txBody>
              <a:bodyPr/>
              <a:lstStyle/>
              <a:p>
                <a:r>
                  <a:rPr lang="en-US">
                    <a:noFill/>
                  </a:rPr>
                  <a:t> </a:t>
                </a:r>
              </a:p>
            </p:txBody>
          </p:sp>
        </mc:Fallback>
      </mc:AlternateContent>
    </p:spTree>
    <p:extLst>
      <p:ext uri="{BB962C8B-B14F-4D97-AF65-F5344CB8AC3E}">
        <p14:creationId xmlns:p14="http://schemas.microsoft.com/office/powerpoint/2010/main" val="2799764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260112-EA33-EB0B-0667-26E3955D262D}"/>
                  </a:ext>
                </a:extLst>
              </p:cNvPr>
              <p:cNvSpPr txBox="1"/>
              <p:nvPr/>
            </p:nvSpPr>
            <p:spPr>
              <a:xfrm>
                <a:off x="2094690" y="2292835"/>
                <a:ext cx="5818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oMath>
                  </m:oMathPara>
                </a14:m>
                <a:endParaRPr lang="en-US" dirty="0"/>
              </a:p>
            </p:txBody>
          </p:sp>
        </mc:Choice>
        <mc:Fallback xmlns="">
          <p:sp>
            <p:nvSpPr>
              <p:cNvPr id="6" name="TextBox 5">
                <a:extLst>
                  <a:ext uri="{FF2B5EF4-FFF2-40B4-BE49-F238E27FC236}">
                    <a16:creationId xmlns:a16="http://schemas.microsoft.com/office/drawing/2014/main" id="{55260112-EA33-EB0B-0667-26E3955D262D}"/>
                  </a:ext>
                </a:extLst>
              </p:cNvPr>
              <p:cNvSpPr txBox="1">
                <a:spLocks noRot="1" noChangeAspect="1" noMove="1" noResize="1" noEditPoints="1" noAdjustHandles="1" noChangeArrowheads="1" noChangeShapeType="1" noTextEdit="1"/>
              </p:cNvSpPr>
              <p:nvPr/>
            </p:nvSpPr>
            <p:spPr>
              <a:xfrm>
                <a:off x="2094690" y="2292835"/>
                <a:ext cx="5818196" cy="369332"/>
              </a:xfrm>
              <a:prstGeom prst="rect">
                <a:avLst/>
              </a:prstGeom>
              <a:blipFill>
                <a:blip r:embed="rId3"/>
                <a:stretch>
                  <a:fillRect t="-1000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xmlns="">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4"/>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xmlns="">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5"/>
                <a:stretch>
                  <a:fillRect b="-2632"/>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p:sp>
        <p:nvSpPr>
          <p:cNvPr id="4" name="TextBox 3">
            <a:extLst>
              <a:ext uri="{FF2B5EF4-FFF2-40B4-BE49-F238E27FC236}">
                <a16:creationId xmlns:a16="http://schemas.microsoft.com/office/drawing/2014/main" id="{A2AB7A2C-019D-1027-F3AC-7B84091A0813}"/>
              </a:ext>
            </a:extLst>
          </p:cNvPr>
          <p:cNvSpPr txBox="1"/>
          <p:nvPr/>
        </p:nvSpPr>
        <p:spPr>
          <a:xfrm>
            <a:off x="588354" y="2246668"/>
            <a:ext cx="1093569" cy="461665"/>
          </a:xfrm>
          <a:prstGeom prst="rect">
            <a:avLst/>
          </a:prstGeom>
          <a:noFill/>
        </p:spPr>
        <p:txBody>
          <a:bodyPr wrap="none" rtlCol="0">
            <a:spAutoFit/>
          </a:bodyPr>
          <a:lstStyle/>
          <a:p>
            <a:r>
              <a:rPr lang="en-US" b="1" dirty="0">
                <a:solidFill>
                  <a:srgbClr val="24459D"/>
                </a:solidFill>
                <a:latin typeface="+mn-lt"/>
              </a:rPr>
              <a:t>Bayes</a:t>
            </a:r>
          </a:p>
        </p:txBody>
      </p:sp>
    </p:spTree>
    <p:extLst>
      <p:ext uri="{BB962C8B-B14F-4D97-AF65-F5344CB8AC3E}">
        <p14:creationId xmlns:p14="http://schemas.microsoft.com/office/powerpoint/2010/main" val="1515485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xmlns="">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xmlns="">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71C9AB1-34F6-E498-B798-F4DB139E86FC}"/>
                  </a:ext>
                </a:extLst>
              </p:cNvPr>
              <p:cNvSpPr txBox="1"/>
              <p:nvPr/>
            </p:nvSpPr>
            <p:spPr>
              <a:xfrm>
                <a:off x="225729" y="3531028"/>
                <a:ext cx="4828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𝑥</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0" smtClean="0">
                          <a:latin typeface="Cambria Math" panose="02040503050406030204" pitchFamily="18" charset="0"/>
                        </a:rPr>
                        <m:t>,</m:t>
                      </m:r>
                      <m:sSup>
                        <m:sSupPr>
                          <m:ctrlPr>
                            <a:rPr lang="en-US" b="0" i="1" smtClean="0">
                              <a:solidFill>
                                <a:srgbClr val="92D050"/>
                              </a:solidFill>
                              <a:latin typeface="Cambria Math" panose="02040503050406030204" pitchFamily="18" charset="0"/>
                            </a:rPr>
                          </m:ctrlPr>
                        </m:sSupPr>
                        <m:e>
                          <m:r>
                            <a:rPr lang="en-US" b="0" i="1" smtClean="0">
                              <a:solidFill>
                                <a:srgbClr val="92D050"/>
                              </a:solidFill>
                              <a:latin typeface="Cambria Math" panose="02040503050406030204" pitchFamily="18" charset="0"/>
                            </a:rPr>
                            <m:t>𝜎</m:t>
                          </m:r>
                        </m:e>
                        <m:sup>
                          <m:r>
                            <a:rPr lang="en-US" b="0" i="1" smtClean="0">
                              <a:solidFill>
                                <a:srgbClr val="92D050"/>
                              </a:solidFill>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E71C9AB1-34F6-E498-B798-F4DB139E86FC}"/>
                  </a:ext>
                </a:extLst>
              </p:cNvPr>
              <p:cNvSpPr txBox="1">
                <a:spLocks noRot="1" noChangeAspect="1" noMove="1" noResize="1" noEditPoints="1" noAdjustHandles="1" noChangeArrowheads="1" noChangeShapeType="1" noTextEdit="1"/>
              </p:cNvSpPr>
              <p:nvPr/>
            </p:nvSpPr>
            <p:spPr>
              <a:xfrm>
                <a:off x="225729" y="3531028"/>
                <a:ext cx="4828190" cy="461665"/>
              </a:xfrm>
              <a:prstGeom prst="rect">
                <a:avLst/>
              </a:prstGeom>
              <a:blipFill>
                <a:blip r:embed="rId5"/>
                <a:stretch>
                  <a:fillRect b="-1315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F0A65C2-1AE9-252D-D27E-18A9DE1605DC}"/>
              </a:ext>
            </a:extLst>
          </p:cNvPr>
          <p:cNvSpPr txBox="1"/>
          <p:nvPr/>
        </p:nvSpPr>
        <p:spPr>
          <a:xfrm>
            <a:off x="421295" y="3093866"/>
            <a:ext cx="1720343" cy="461665"/>
          </a:xfrm>
          <a:prstGeom prst="rect">
            <a:avLst/>
          </a:prstGeom>
          <a:noFill/>
        </p:spPr>
        <p:txBody>
          <a:bodyPr wrap="none" rtlCol="0">
            <a:spAutoFit/>
          </a:bodyPr>
          <a:lstStyle/>
          <a:p>
            <a:r>
              <a:rPr lang="en-US" b="1" dirty="0">
                <a:solidFill>
                  <a:srgbClr val="24459D"/>
                </a:solidFill>
                <a:latin typeface="+mn-lt"/>
              </a:rPr>
              <a:t>Likelihood</a:t>
            </a:r>
          </a:p>
        </p:txBody>
      </p:sp>
      <p:cxnSp>
        <p:nvCxnSpPr>
          <p:cNvPr id="28" name="Straight Connector 27">
            <a:extLst>
              <a:ext uri="{FF2B5EF4-FFF2-40B4-BE49-F238E27FC236}">
                <a16:creationId xmlns:a16="http://schemas.microsoft.com/office/drawing/2014/main" id="{DC340A3E-7A98-19F7-0C4F-95F3C4478290}"/>
              </a:ext>
            </a:extLst>
          </p:cNvPr>
          <p:cNvCxnSpPr/>
          <p:nvPr/>
        </p:nvCxnSpPr>
        <p:spPr bwMode="auto">
          <a:xfrm>
            <a:off x="439247" y="2953411"/>
            <a:ext cx="8265505" cy="0"/>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3E6C8DA-33EA-BF13-953D-02A2A7116B09}"/>
                  </a:ext>
                </a:extLst>
              </p:cNvPr>
              <p:cNvSpPr txBox="1"/>
              <p:nvPr/>
            </p:nvSpPr>
            <p:spPr>
              <a:xfrm>
                <a:off x="2094690" y="2292835"/>
                <a:ext cx="5818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oMath>
                  </m:oMathPara>
                </a14:m>
                <a:endParaRPr lang="en-US" dirty="0"/>
              </a:p>
            </p:txBody>
          </p:sp>
        </mc:Choice>
        <mc:Fallback xmlns="">
          <p:sp>
            <p:nvSpPr>
              <p:cNvPr id="2" name="TextBox 1">
                <a:extLst>
                  <a:ext uri="{FF2B5EF4-FFF2-40B4-BE49-F238E27FC236}">
                    <a16:creationId xmlns:a16="http://schemas.microsoft.com/office/drawing/2014/main" id="{23E6C8DA-33EA-BF13-953D-02A2A7116B09}"/>
                  </a:ext>
                </a:extLst>
              </p:cNvPr>
              <p:cNvSpPr txBox="1">
                <a:spLocks noRot="1" noChangeAspect="1" noMove="1" noResize="1" noEditPoints="1" noAdjustHandles="1" noChangeArrowheads="1" noChangeShapeType="1" noTextEdit="1"/>
              </p:cNvSpPr>
              <p:nvPr/>
            </p:nvSpPr>
            <p:spPr>
              <a:xfrm>
                <a:off x="2094690" y="2292835"/>
                <a:ext cx="5818196" cy="369332"/>
              </a:xfrm>
              <a:prstGeom prst="rect">
                <a:avLst/>
              </a:prstGeom>
              <a:blipFill>
                <a:blip r:embed="rId6"/>
                <a:stretch>
                  <a:fillRect t="-10000" b="-3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E63F979-5A3A-9E54-85A9-CF752D588FE1}"/>
              </a:ext>
            </a:extLst>
          </p:cNvPr>
          <p:cNvSpPr txBox="1"/>
          <p:nvPr/>
        </p:nvSpPr>
        <p:spPr>
          <a:xfrm>
            <a:off x="588354" y="2246668"/>
            <a:ext cx="1093569" cy="461665"/>
          </a:xfrm>
          <a:prstGeom prst="rect">
            <a:avLst/>
          </a:prstGeom>
          <a:noFill/>
        </p:spPr>
        <p:txBody>
          <a:bodyPr wrap="none" rtlCol="0">
            <a:spAutoFit/>
          </a:bodyPr>
          <a:lstStyle/>
          <a:p>
            <a:r>
              <a:rPr lang="en-US" b="1" dirty="0">
                <a:solidFill>
                  <a:srgbClr val="24459D"/>
                </a:solidFill>
                <a:latin typeface="+mn-lt"/>
              </a:rPr>
              <a:t>Bayes</a:t>
            </a:r>
          </a:p>
        </p:txBody>
      </p:sp>
    </p:spTree>
    <p:extLst>
      <p:ext uri="{BB962C8B-B14F-4D97-AF65-F5344CB8AC3E}">
        <p14:creationId xmlns:p14="http://schemas.microsoft.com/office/powerpoint/2010/main" val="3035396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9B2E77E7-2471-539E-F240-C1865B89DC2E}"/>
              </a:ext>
            </a:extLst>
          </p:cNvPr>
          <p:cNvSpPr/>
          <p:nvPr/>
        </p:nvSpPr>
        <p:spPr bwMode="auto">
          <a:xfrm>
            <a:off x="761723" y="4087260"/>
            <a:ext cx="4100622" cy="1703940"/>
          </a:xfrm>
          <a:prstGeom prst="roundRect">
            <a:avLst/>
          </a:prstGeom>
          <a:noFill/>
          <a:ln w="19050" cap="flat" cmpd="sng" algn="ctr">
            <a:solidFill>
              <a:srgbClr val="FFB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xmlns="">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xmlns="">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71C9AB1-34F6-E498-B798-F4DB139E86FC}"/>
                  </a:ext>
                </a:extLst>
              </p:cNvPr>
              <p:cNvSpPr txBox="1"/>
              <p:nvPr/>
            </p:nvSpPr>
            <p:spPr>
              <a:xfrm>
                <a:off x="225729" y="3531028"/>
                <a:ext cx="4828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𝑥</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0" smtClean="0">
                          <a:latin typeface="Cambria Math" panose="02040503050406030204" pitchFamily="18" charset="0"/>
                        </a:rPr>
                        <m:t>,</m:t>
                      </m:r>
                      <m:sSup>
                        <m:sSupPr>
                          <m:ctrlPr>
                            <a:rPr lang="en-US" b="0" i="1" smtClean="0">
                              <a:solidFill>
                                <a:srgbClr val="92D050"/>
                              </a:solidFill>
                              <a:latin typeface="Cambria Math" panose="02040503050406030204" pitchFamily="18" charset="0"/>
                            </a:rPr>
                          </m:ctrlPr>
                        </m:sSupPr>
                        <m:e>
                          <m:r>
                            <a:rPr lang="en-US" b="0" i="1" smtClean="0">
                              <a:solidFill>
                                <a:srgbClr val="92D050"/>
                              </a:solidFill>
                              <a:latin typeface="Cambria Math" panose="02040503050406030204" pitchFamily="18" charset="0"/>
                            </a:rPr>
                            <m:t>𝜎</m:t>
                          </m:r>
                        </m:e>
                        <m:sup>
                          <m:r>
                            <a:rPr lang="en-US" b="0" i="1" smtClean="0">
                              <a:solidFill>
                                <a:srgbClr val="92D050"/>
                              </a:solidFill>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E71C9AB1-34F6-E498-B798-F4DB139E86FC}"/>
                  </a:ext>
                </a:extLst>
              </p:cNvPr>
              <p:cNvSpPr txBox="1">
                <a:spLocks noRot="1" noChangeAspect="1" noMove="1" noResize="1" noEditPoints="1" noAdjustHandles="1" noChangeArrowheads="1" noChangeShapeType="1" noTextEdit="1"/>
              </p:cNvSpPr>
              <p:nvPr/>
            </p:nvSpPr>
            <p:spPr>
              <a:xfrm>
                <a:off x="225729" y="3531028"/>
                <a:ext cx="4828190" cy="461665"/>
              </a:xfrm>
              <a:prstGeom prst="rect">
                <a:avLst/>
              </a:prstGeom>
              <a:blipFill>
                <a:blip r:embed="rId5"/>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237E9D-5D91-ABBE-0647-69CA73A98442}"/>
                  </a:ext>
                </a:extLst>
              </p:cNvPr>
              <p:cNvSpPr txBox="1"/>
              <p:nvPr/>
            </p:nvSpPr>
            <p:spPr>
              <a:xfrm>
                <a:off x="860295" y="4206344"/>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i="1">
                          <a:latin typeface="Cambria Math" panose="02040503050406030204" pitchFamily="18" charset="0"/>
                          <a:ea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w</m:t>
                          </m:r>
                        </m:sub>
                      </m:sSub>
                      <m:r>
                        <a:rPr lang="en-US" b="0" i="1" smtClean="0">
                          <a:solidFill>
                            <a:schemeClr val="tx1"/>
                          </a:solidFill>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81237E9D-5D91-ABBE-0647-69CA73A98442}"/>
                  </a:ext>
                </a:extLst>
              </p:cNvPr>
              <p:cNvSpPr txBox="1">
                <a:spLocks noRot="1" noChangeAspect="1" noMove="1" noResize="1" noEditPoints="1" noAdjustHandles="1" noChangeArrowheads="1" noChangeShapeType="1" noTextEdit="1"/>
              </p:cNvSpPr>
              <p:nvPr/>
            </p:nvSpPr>
            <p:spPr>
              <a:xfrm>
                <a:off x="860295" y="4206344"/>
                <a:ext cx="3656044" cy="461665"/>
              </a:xfrm>
              <a:prstGeom prst="rect">
                <a:avLst/>
              </a:prstGeom>
              <a:blipFill>
                <a:blip r:embed="rId6"/>
                <a:stretch>
                  <a:fillRect l="-346"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89FF0A-1B0F-09A2-4AFC-76D78D68C4E3}"/>
                  </a:ext>
                </a:extLst>
              </p:cNvPr>
              <p:cNvSpPr txBox="1"/>
              <p:nvPr/>
            </p:nvSpPr>
            <p:spPr>
              <a:xfrm>
                <a:off x="860295" y="4678957"/>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b</m:t>
                          </m:r>
                        </m:sub>
                      </m:sSub>
                      <m:r>
                        <a:rPr lang="en-US" b="0" i="1" smtClean="0">
                          <a:solidFill>
                            <a:schemeClr val="tx1"/>
                          </a:solidFill>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8E89FF0A-1B0F-09A2-4AFC-76D78D68C4E3}"/>
                  </a:ext>
                </a:extLst>
              </p:cNvPr>
              <p:cNvSpPr txBox="1">
                <a:spLocks noRot="1" noChangeAspect="1" noMove="1" noResize="1" noEditPoints="1" noAdjustHandles="1" noChangeArrowheads="1" noChangeShapeType="1" noTextEdit="1"/>
              </p:cNvSpPr>
              <p:nvPr/>
            </p:nvSpPr>
            <p:spPr>
              <a:xfrm>
                <a:off x="860295" y="4678957"/>
                <a:ext cx="3656044" cy="461665"/>
              </a:xfrm>
              <a:prstGeom prst="rect">
                <a:avLst/>
              </a:prstGeom>
              <a:blipFill>
                <a:blip r:embed="rId7"/>
                <a:stretch>
                  <a:fillRect l="-346"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61ED42-1432-8847-A20B-40AEC12BF2D3}"/>
                  </a:ext>
                </a:extLst>
              </p:cNvPr>
              <p:cNvSpPr txBox="1"/>
              <p:nvPr/>
            </p:nvSpPr>
            <p:spPr>
              <a:xfrm>
                <a:off x="860295" y="5189203"/>
                <a:ext cx="419362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i="1" smtClean="0">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n-US" b="0" i="0" smtClean="0">
                          <a:latin typeface="Cambria Math" panose="02040503050406030204" pitchFamily="18" charset="0"/>
                        </a:rPr>
                        <m:t>InvGamma</m:t>
                      </m:r>
                      <m:r>
                        <a:rPr lang="en-US" b="0" i="0" smtClean="0">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𝛼</m:t>
                      </m:r>
                      <m:r>
                        <a:rPr lang="en-US" b="0" i="0" smtClean="0">
                          <a:latin typeface="Cambria Math" panose="02040503050406030204" pitchFamily="18" charset="0"/>
                        </a:rPr>
                        <m:t>,</m:t>
                      </m:r>
                      <m:r>
                        <a:rPr lang="en-US" b="0" i="1" smtClean="0">
                          <a:latin typeface="Cambria Math" panose="02040503050406030204" pitchFamily="18" charset="0"/>
                        </a:rPr>
                        <m:t>𝛽</m:t>
                      </m:r>
                      <m:r>
                        <a:rPr lang="en-US" b="0" i="0"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9361ED42-1432-8847-A20B-40AEC12BF2D3}"/>
                  </a:ext>
                </a:extLst>
              </p:cNvPr>
              <p:cNvSpPr txBox="1">
                <a:spLocks noRot="1" noChangeAspect="1" noMove="1" noResize="1" noEditPoints="1" noAdjustHandles="1" noChangeArrowheads="1" noChangeShapeType="1" noTextEdit="1"/>
              </p:cNvSpPr>
              <p:nvPr/>
            </p:nvSpPr>
            <p:spPr>
              <a:xfrm>
                <a:off x="860295" y="5189203"/>
                <a:ext cx="4193624" cy="461665"/>
              </a:xfrm>
              <a:prstGeom prst="rect">
                <a:avLst/>
              </a:prstGeom>
              <a:blipFill>
                <a:blip r:embed="rId8"/>
                <a:stretch>
                  <a:fillRect l="-302" b="-1621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0190862-0A68-0F83-1D38-B8DE7F6FFB45}"/>
              </a:ext>
            </a:extLst>
          </p:cNvPr>
          <p:cNvSpPr txBox="1"/>
          <p:nvPr/>
        </p:nvSpPr>
        <p:spPr>
          <a:xfrm rot="16200000">
            <a:off x="-22392" y="4706096"/>
            <a:ext cx="1074333" cy="461665"/>
          </a:xfrm>
          <a:prstGeom prst="rect">
            <a:avLst/>
          </a:prstGeom>
          <a:noFill/>
        </p:spPr>
        <p:txBody>
          <a:bodyPr wrap="none" rtlCol="0">
            <a:spAutoFit/>
          </a:bodyPr>
          <a:lstStyle/>
          <a:p>
            <a:r>
              <a:rPr lang="en-US" b="1" dirty="0">
                <a:solidFill>
                  <a:srgbClr val="24459D"/>
                </a:solidFill>
                <a:latin typeface="+mn-lt"/>
              </a:rPr>
              <a:t>Priors</a:t>
            </a:r>
          </a:p>
        </p:txBody>
      </p:sp>
      <p:sp>
        <p:nvSpPr>
          <p:cNvPr id="21" name="TextBox 20">
            <a:extLst>
              <a:ext uri="{FF2B5EF4-FFF2-40B4-BE49-F238E27FC236}">
                <a16:creationId xmlns:a16="http://schemas.microsoft.com/office/drawing/2014/main" id="{5F0A65C2-1AE9-252D-D27E-18A9DE1605DC}"/>
              </a:ext>
            </a:extLst>
          </p:cNvPr>
          <p:cNvSpPr txBox="1"/>
          <p:nvPr/>
        </p:nvSpPr>
        <p:spPr>
          <a:xfrm>
            <a:off x="421295" y="3093866"/>
            <a:ext cx="1720343" cy="461665"/>
          </a:xfrm>
          <a:prstGeom prst="rect">
            <a:avLst/>
          </a:prstGeom>
          <a:noFill/>
        </p:spPr>
        <p:txBody>
          <a:bodyPr wrap="none" rtlCol="0">
            <a:spAutoFit/>
          </a:bodyPr>
          <a:lstStyle/>
          <a:p>
            <a:r>
              <a:rPr lang="en-US" b="1" dirty="0">
                <a:solidFill>
                  <a:srgbClr val="24459D"/>
                </a:solidFill>
                <a:latin typeface="+mn-lt"/>
              </a:rPr>
              <a:t>Likelihood</a:t>
            </a:r>
          </a:p>
        </p:txBody>
      </p:sp>
      <p:cxnSp>
        <p:nvCxnSpPr>
          <p:cNvPr id="28" name="Straight Connector 27">
            <a:extLst>
              <a:ext uri="{FF2B5EF4-FFF2-40B4-BE49-F238E27FC236}">
                <a16:creationId xmlns:a16="http://schemas.microsoft.com/office/drawing/2014/main" id="{DC340A3E-7A98-19F7-0C4F-95F3C4478290}"/>
              </a:ext>
            </a:extLst>
          </p:cNvPr>
          <p:cNvCxnSpPr/>
          <p:nvPr/>
        </p:nvCxnSpPr>
        <p:spPr bwMode="auto">
          <a:xfrm>
            <a:off x="439247" y="2953411"/>
            <a:ext cx="8265505" cy="0"/>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57E7BE-D197-4F3C-C960-16D91EBBF4C3}"/>
                  </a:ext>
                </a:extLst>
              </p:cNvPr>
              <p:cNvSpPr txBox="1"/>
              <p:nvPr/>
            </p:nvSpPr>
            <p:spPr>
              <a:xfrm>
                <a:off x="2094690" y="2292835"/>
                <a:ext cx="5818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oMath>
                  </m:oMathPara>
                </a14:m>
                <a:endParaRPr lang="en-US" dirty="0"/>
              </a:p>
            </p:txBody>
          </p:sp>
        </mc:Choice>
        <mc:Fallback xmlns="">
          <p:sp>
            <p:nvSpPr>
              <p:cNvPr id="2" name="TextBox 1">
                <a:extLst>
                  <a:ext uri="{FF2B5EF4-FFF2-40B4-BE49-F238E27FC236}">
                    <a16:creationId xmlns:a16="http://schemas.microsoft.com/office/drawing/2014/main" id="{3157E7BE-D197-4F3C-C960-16D91EBBF4C3}"/>
                  </a:ext>
                </a:extLst>
              </p:cNvPr>
              <p:cNvSpPr txBox="1">
                <a:spLocks noRot="1" noChangeAspect="1" noMove="1" noResize="1" noEditPoints="1" noAdjustHandles="1" noChangeArrowheads="1" noChangeShapeType="1" noTextEdit="1"/>
              </p:cNvSpPr>
              <p:nvPr/>
            </p:nvSpPr>
            <p:spPr>
              <a:xfrm>
                <a:off x="2094690" y="2292835"/>
                <a:ext cx="5818196" cy="369332"/>
              </a:xfrm>
              <a:prstGeom prst="rect">
                <a:avLst/>
              </a:prstGeom>
              <a:blipFill>
                <a:blip r:embed="rId9"/>
                <a:stretch>
                  <a:fillRect t="-10000" b="-3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4DC3B5A-A5AD-731A-AF8B-4A13E57A94F4}"/>
              </a:ext>
            </a:extLst>
          </p:cNvPr>
          <p:cNvSpPr txBox="1"/>
          <p:nvPr/>
        </p:nvSpPr>
        <p:spPr>
          <a:xfrm>
            <a:off x="588354" y="2246668"/>
            <a:ext cx="1093569" cy="461665"/>
          </a:xfrm>
          <a:prstGeom prst="rect">
            <a:avLst/>
          </a:prstGeom>
          <a:noFill/>
        </p:spPr>
        <p:txBody>
          <a:bodyPr wrap="none" rtlCol="0">
            <a:spAutoFit/>
          </a:bodyPr>
          <a:lstStyle/>
          <a:p>
            <a:r>
              <a:rPr lang="en-US" b="1" dirty="0">
                <a:solidFill>
                  <a:srgbClr val="24459D"/>
                </a:solidFill>
                <a:latin typeface="+mn-lt"/>
              </a:rPr>
              <a:t>Bayes</a:t>
            </a:r>
          </a:p>
        </p:txBody>
      </p:sp>
    </p:spTree>
    <p:extLst>
      <p:ext uri="{BB962C8B-B14F-4D97-AF65-F5344CB8AC3E}">
        <p14:creationId xmlns:p14="http://schemas.microsoft.com/office/powerpoint/2010/main" val="2840593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9B2E77E7-2471-539E-F240-C1865B89DC2E}"/>
              </a:ext>
            </a:extLst>
          </p:cNvPr>
          <p:cNvSpPr/>
          <p:nvPr/>
        </p:nvSpPr>
        <p:spPr bwMode="auto">
          <a:xfrm>
            <a:off x="761723" y="4087260"/>
            <a:ext cx="4100622" cy="1703940"/>
          </a:xfrm>
          <a:prstGeom prst="roundRect">
            <a:avLst/>
          </a:prstGeom>
          <a:noFill/>
          <a:ln w="19050" cap="flat" cmpd="sng" algn="ctr">
            <a:solidFill>
              <a:srgbClr val="FFB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xmlns="">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xmlns="">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71C9AB1-34F6-E498-B798-F4DB139E86FC}"/>
                  </a:ext>
                </a:extLst>
              </p:cNvPr>
              <p:cNvSpPr txBox="1"/>
              <p:nvPr/>
            </p:nvSpPr>
            <p:spPr>
              <a:xfrm>
                <a:off x="225729" y="3531028"/>
                <a:ext cx="4828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𝑥</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0" smtClean="0">
                          <a:latin typeface="Cambria Math" panose="02040503050406030204" pitchFamily="18" charset="0"/>
                        </a:rPr>
                        <m:t>,</m:t>
                      </m:r>
                      <m:sSup>
                        <m:sSupPr>
                          <m:ctrlPr>
                            <a:rPr lang="en-US" b="0" i="1" smtClean="0">
                              <a:solidFill>
                                <a:srgbClr val="92D050"/>
                              </a:solidFill>
                              <a:latin typeface="Cambria Math" panose="02040503050406030204" pitchFamily="18" charset="0"/>
                            </a:rPr>
                          </m:ctrlPr>
                        </m:sSupPr>
                        <m:e>
                          <m:r>
                            <a:rPr lang="en-US" b="0" i="1" smtClean="0">
                              <a:solidFill>
                                <a:srgbClr val="92D050"/>
                              </a:solidFill>
                              <a:latin typeface="Cambria Math" panose="02040503050406030204" pitchFamily="18" charset="0"/>
                            </a:rPr>
                            <m:t>𝜎</m:t>
                          </m:r>
                        </m:e>
                        <m:sup>
                          <m:r>
                            <a:rPr lang="en-US" b="0" i="1" smtClean="0">
                              <a:solidFill>
                                <a:srgbClr val="92D050"/>
                              </a:solidFill>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E71C9AB1-34F6-E498-B798-F4DB139E86FC}"/>
                  </a:ext>
                </a:extLst>
              </p:cNvPr>
              <p:cNvSpPr txBox="1">
                <a:spLocks noRot="1" noChangeAspect="1" noMove="1" noResize="1" noEditPoints="1" noAdjustHandles="1" noChangeArrowheads="1" noChangeShapeType="1" noTextEdit="1"/>
              </p:cNvSpPr>
              <p:nvPr/>
            </p:nvSpPr>
            <p:spPr>
              <a:xfrm>
                <a:off x="225729" y="3531028"/>
                <a:ext cx="4828190" cy="461665"/>
              </a:xfrm>
              <a:prstGeom prst="rect">
                <a:avLst/>
              </a:prstGeom>
              <a:blipFill>
                <a:blip r:embed="rId5"/>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237E9D-5D91-ABBE-0647-69CA73A98442}"/>
                  </a:ext>
                </a:extLst>
              </p:cNvPr>
              <p:cNvSpPr txBox="1"/>
              <p:nvPr/>
            </p:nvSpPr>
            <p:spPr>
              <a:xfrm>
                <a:off x="860295" y="4206344"/>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i="1">
                          <a:latin typeface="Cambria Math" panose="02040503050406030204" pitchFamily="18" charset="0"/>
                          <a:ea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w</m:t>
                          </m:r>
                        </m:sub>
                      </m:sSub>
                      <m:r>
                        <a:rPr lang="en-US" b="0" i="1" smtClean="0">
                          <a:solidFill>
                            <a:schemeClr val="tx1"/>
                          </a:solidFill>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81237E9D-5D91-ABBE-0647-69CA73A98442}"/>
                  </a:ext>
                </a:extLst>
              </p:cNvPr>
              <p:cNvSpPr txBox="1">
                <a:spLocks noRot="1" noChangeAspect="1" noMove="1" noResize="1" noEditPoints="1" noAdjustHandles="1" noChangeArrowheads="1" noChangeShapeType="1" noTextEdit="1"/>
              </p:cNvSpPr>
              <p:nvPr/>
            </p:nvSpPr>
            <p:spPr>
              <a:xfrm>
                <a:off x="860295" y="4206344"/>
                <a:ext cx="3656044" cy="461665"/>
              </a:xfrm>
              <a:prstGeom prst="rect">
                <a:avLst/>
              </a:prstGeom>
              <a:blipFill>
                <a:blip r:embed="rId6"/>
                <a:stretch>
                  <a:fillRect l="-346"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89FF0A-1B0F-09A2-4AFC-76D78D68C4E3}"/>
                  </a:ext>
                </a:extLst>
              </p:cNvPr>
              <p:cNvSpPr txBox="1"/>
              <p:nvPr/>
            </p:nvSpPr>
            <p:spPr>
              <a:xfrm>
                <a:off x="860295" y="4678957"/>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b</m:t>
                          </m:r>
                        </m:sub>
                      </m:sSub>
                      <m:r>
                        <a:rPr lang="en-US" b="0" i="1" smtClean="0">
                          <a:solidFill>
                            <a:schemeClr val="tx1"/>
                          </a:solidFill>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8E89FF0A-1B0F-09A2-4AFC-76D78D68C4E3}"/>
                  </a:ext>
                </a:extLst>
              </p:cNvPr>
              <p:cNvSpPr txBox="1">
                <a:spLocks noRot="1" noChangeAspect="1" noMove="1" noResize="1" noEditPoints="1" noAdjustHandles="1" noChangeArrowheads="1" noChangeShapeType="1" noTextEdit="1"/>
              </p:cNvSpPr>
              <p:nvPr/>
            </p:nvSpPr>
            <p:spPr>
              <a:xfrm>
                <a:off x="860295" y="4678957"/>
                <a:ext cx="3656044" cy="461665"/>
              </a:xfrm>
              <a:prstGeom prst="rect">
                <a:avLst/>
              </a:prstGeom>
              <a:blipFill>
                <a:blip r:embed="rId7"/>
                <a:stretch>
                  <a:fillRect l="-346"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61ED42-1432-8847-A20B-40AEC12BF2D3}"/>
                  </a:ext>
                </a:extLst>
              </p:cNvPr>
              <p:cNvSpPr txBox="1"/>
              <p:nvPr/>
            </p:nvSpPr>
            <p:spPr>
              <a:xfrm>
                <a:off x="860295" y="5189203"/>
                <a:ext cx="419362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i="1" smtClean="0">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n-US" b="0" i="0" smtClean="0">
                          <a:latin typeface="Cambria Math" panose="02040503050406030204" pitchFamily="18" charset="0"/>
                        </a:rPr>
                        <m:t>InvGamma</m:t>
                      </m:r>
                      <m:r>
                        <a:rPr lang="en-US" b="0" i="0" smtClean="0">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𝛼</m:t>
                      </m:r>
                      <m:r>
                        <a:rPr lang="en-US" b="0" i="0" smtClean="0">
                          <a:latin typeface="Cambria Math" panose="02040503050406030204" pitchFamily="18" charset="0"/>
                        </a:rPr>
                        <m:t>,</m:t>
                      </m:r>
                      <m:r>
                        <a:rPr lang="en-US" b="0" i="1" smtClean="0">
                          <a:latin typeface="Cambria Math" panose="02040503050406030204" pitchFamily="18" charset="0"/>
                        </a:rPr>
                        <m:t>𝛽</m:t>
                      </m:r>
                      <m:r>
                        <a:rPr lang="en-US" b="0" i="0"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9361ED42-1432-8847-A20B-40AEC12BF2D3}"/>
                  </a:ext>
                </a:extLst>
              </p:cNvPr>
              <p:cNvSpPr txBox="1">
                <a:spLocks noRot="1" noChangeAspect="1" noMove="1" noResize="1" noEditPoints="1" noAdjustHandles="1" noChangeArrowheads="1" noChangeShapeType="1" noTextEdit="1"/>
              </p:cNvSpPr>
              <p:nvPr/>
            </p:nvSpPr>
            <p:spPr>
              <a:xfrm>
                <a:off x="860295" y="5189203"/>
                <a:ext cx="4193624" cy="461665"/>
              </a:xfrm>
              <a:prstGeom prst="rect">
                <a:avLst/>
              </a:prstGeom>
              <a:blipFill>
                <a:blip r:embed="rId8"/>
                <a:stretch>
                  <a:fillRect l="-302" b="-1621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0190862-0A68-0F83-1D38-B8DE7F6FFB45}"/>
              </a:ext>
            </a:extLst>
          </p:cNvPr>
          <p:cNvSpPr txBox="1"/>
          <p:nvPr/>
        </p:nvSpPr>
        <p:spPr>
          <a:xfrm rot="16200000">
            <a:off x="-22392" y="4706096"/>
            <a:ext cx="1074333" cy="461665"/>
          </a:xfrm>
          <a:prstGeom prst="rect">
            <a:avLst/>
          </a:prstGeom>
          <a:noFill/>
        </p:spPr>
        <p:txBody>
          <a:bodyPr wrap="none" rtlCol="0">
            <a:spAutoFit/>
          </a:bodyPr>
          <a:lstStyle/>
          <a:p>
            <a:r>
              <a:rPr lang="en-US" b="1" dirty="0">
                <a:solidFill>
                  <a:srgbClr val="24459D"/>
                </a:solidFill>
                <a:latin typeface="+mn-lt"/>
              </a:rPr>
              <a:t>Priors</a:t>
            </a:r>
          </a:p>
        </p:txBody>
      </p:sp>
      <p:sp>
        <p:nvSpPr>
          <p:cNvPr id="21" name="TextBox 20">
            <a:extLst>
              <a:ext uri="{FF2B5EF4-FFF2-40B4-BE49-F238E27FC236}">
                <a16:creationId xmlns:a16="http://schemas.microsoft.com/office/drawing/2014/main" id="{5F0A65C2-1AE9-252D-D27E-18A9DE1605DC}"/>
              </a:ext>
            </a:extLst>
          </p:cNvPr>
          <p:cNvSpPr txBox="1"/>
          <p:nvPr/>
        </p:nvSpPr>
        <p:spPr>
          <a:xfrm>
            <a:off x="421295" y="3093866"/>
            <a:ext cx="1720343" cy="461665"/>
          </a:xfrm>
          <a:prstGeom prst="rect">
            <a:avLst/>
          </a:prstGeom>
          <a:noFill/>
        </p:spPr>
        <p:txBody>
          <a:bodyPr wrap="none" rtlCol="0">
            <a:spAutoFit/>
          </a:bodyPr>
          <a:lstStyle/>
          <a:p>
            <a:r>
              <a:rPr lang="en-US" b="1" dirty="0">
                <a:solidFill>
                  <a:srgbClr val="24459D"/>
                </a:solidFill>
                <a:latin typeface="+mn-lt"/>
              </a:rPr>
              <a:t>Likelihood</a:t>
            </a:r>
          </a:p>
        </p:txBody>
      </p:sp>
      <p:cxnSp>
        <p:nvCxnSpPr>
          <p:cNvPr id="28" name="Straight Connector 27">
            <a:extLst>
              <a:ext uri="{FF2B5EF4-FFF2-40B4-BE49-F238E27FC236}">
                <a16:creationId xmlns:a16="http://schemas.microsoft.com/office/drawing/2014/main" id="{DC340A3E-7A98-19F7-0C4F-95F3C4478290}"/>
              </a:ext>
            </a:extLst>
          </p:cNvPr>
          <p:cNvCxnSpPr/>
          <p:nvPr/>
        </p:nvCxnSpPr>
        <p:spPr bwMode="auto">
          <a:xfrm>
            <a:off x="439247" y="2953411"/>
            <a:ext cx="8265505" cy="0"/>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5ECCCE1-856E-971D-2C51-2AF7EC9ACCE3}"/>
                  </a:ext>
                </a:extLst>
              </p:cNvPr>
              <p:cNvSpPr txBox="1"/>
              <p:nvPr/>
            </p:nvSpPr>
            <p:spPr>
              <a:xfrm>
                <a:off x="2094690" y="2292835"/>
                <a:ext cx="5818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oMath>
                  </m:oMathPara>
                </a14:m>
                <a:endParaRPr lang="en-US" dirty="0"/>
              </a:p>
            </p:txBody>
          </p:sp>
        </mc:Choice>
        <mc:Fallback xmlns="">
          <p:sp>
            <p:nvSpPr>
              <p:cNvPr id="2" name="TextBox 1">
                <a:extLst>
                  <a:ext uri="{FF2B5EF4-FFF2-40B4-BE49-F238E27FC236}">
                    <a16:creationId xmlns:a16="http://schemas.microsoft.com/office/drawing/2014/main" id="{B5ECCCE1-856E-971D-2C51-2AF7EC9ACCE3}"/>
                  </a:ext>
                </a:extLst>
              </p:cNvPr>
              <p:cNvSpPr txBox="1">
                <a:spLocks noRot="1" noChangeAspect="1" noMove="1" noResize="1" noEditPoints="1" noAdjustHandles="1" noChangeArrowheads="1" noChangeShapeType="1" noTextEdit="1"/>
              </p:cNvSpPr>
              <p:nvPr/>
            </p:nvSpPr>
            <p:spPr>
              <a:xfrm>
                <a:off x="2094690" y="2292835"/>
                <a:ext cx="5818196" cy="369332"/>
              </a:xfrm>
              <a:prstGeom prst="rect">
                <a:avLst/>
              </a:prstGeom>
              <a:blipFill>
                <a:blip r:embed="rId9"/>
                <a:stretch>
                  <a:fillRect t="-10000" b="-3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027CAEA-C028-2ECE-4B24-B1DB8B9950DC}"/>
              </a:ext>
            </a:extLst>
          </p:cNvPr>
          <p:cNvSpPr txBox="1"/>
          <p:nvPr/>
        </p:nvSpPr>
        <p:spPr>
          <a:xfrm>
            <a:off x="588354" y="2246668"/>
            <a:ext cx="1093569" cy="461665"/>
          </a:xfrm>
          <a:prstGeom prst="rect">
            <a:avLst/>
          </a:prstGeom>
          <a:noFill/>
        </p:spPr>
        <p:txBody>
          <a:bodyPr wrap="none" rtlCol="0">
            <a:spAutoFit/>
          </a:bodyPr>
          <a:lstStyle/>
          <a:p>
            <a:r>
              <a:rPr lang="en-US" b="1" dirty="0">
                <a:solidFill>
                  <a:srgbClr val="24459D"/>
                </a:solidFill>
                <a:latin typeface="+mn-lt"/>
              </a:rPr>
              <a:t>Bayes</a:t>
            </a:r>
          </a:p>
        </p:txBody>
      </p:sp>
    </p:spTree>
    <p:extLst>
      <p:ext uri="{BB962C8B-B14F-4D97-AF65-F5344CB8AC3E}">
        <p14:creationId xmlns:p14="http://schemas.microsoft.com/office/powerpoint/2010/main" val="926875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9B2E77E7-2471-539E-F240-C1865B89DC2E}"/>
              </a:ext>
            </a:extLst>
          </p:cNvPr>
          <p:cNvSpPr/>
          <p:nvPr/>
        </p:nvSpPr>
        <p:spPr bwMode="auto">
          <a:xfrm>
            <a:off x="761723" y="4087260"/>
            <a:ext cx="4100622" cy="1703940"/>
          </a:xfrm>
          <a:prstGeom prst="roundRect">
            <a:avLst/>
          </a:prstGeom>
          <a:noFill/>
          <a:ln w="19050" cap="flat" cmpd="sng" algn="ctr">
            <a:solidFill>
              <a:srgbClr val="FFB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xmlns="">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xmlns="">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71C9AB1-34F6-E498-B798-F4DB139E86FC}"/>
                  </a:ext>
                </a:extLst>
              </p:cNvPr>
              <p:cNvSpPr txBox="1"/>
              <p:nvPr/>
            </p:nvSpPr>
            <p:spPr>
              <a:xfrm>
                <a:off x="225729" y="3531028"/>
                <a:ext cx="4828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𝑥</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0" smtClean="0">
                          <a:latin typeface="Cambria Math" panose="02040503050406030204" pitchFamily="18" charset="0"/>
                        </a:rPr>
                        <m:t>,</m:t>
                      </m:r>
                      <m:sSup>
                        <m:sSupPr>
                          <m:ctrlPr>
                            <a:rPr lang="en-US" b="0" i="1" smtClean="0">
                              <a:solidFill>
                                <a:srgbClr val="92D050"/>
                              </a:solidFill>
                              <a:latin typeface="Cambria Math" panose="02040503050406030204" pitchFamily="18" charset="0"/>
                            </a:rPr>
                          </m:ctrlPr>
                        </m:sSupPr>
                        <m:e>
                          <m:r>
                            <a:rPr lang="en-US" b="0" i="1" smtClean="0">
                              <a:solidFill>
                                <a:srgbClr val="92D050"/>
                              </a:solidFill>
                              <a:latin typeface="Cambria Math" panose="02040503050406030204" pitchFamily="18" charset="0"/>
                            </a:rPr>
                            <m:t>𝜎</m:t>
                          </m:r>
                        </m:e>
                        <m:sup>
                          <m:r>
                            <a:rPr lang="en-US" b="0" i="1" smtClean="0">
                              <a:solidFill>
                                <a:srgbClr val="92D050"/>
                              </a:solidFill>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E71C9AB1-34F6-E498-B798-F4DB139E86FC}"/>
                  </a:ext>
                </a:extLst>
              </p:cNvPr>
              <p:cNvSpPr txBox="1">
                <a:spLocks noRot="1" noChangeAspect="1" noMove="1" noResize="1" noEditPoints="1" noAdjustHandles="1" noChangeArrowheads="1" noChangeShapeType="1" noTextEdit="1"/>
              </p:cNvSpPr>
              <p:nvPr/>
            </p:nvSpPr>
            <p:spPr>
              <a:xfrm>
                <a:off x="225729" y="3531028"/>
                <a:ext cx="4828190" cy="461665"/>
              </a:xfrm>
              <a:prstGeom prst="rect">
                <a:avLst/>
              </a:prstGeom>
              <a:blipFill>
                <a:blip r:embed="rId5"/>
                <a:stretch>
                  <a:fillRect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237E9D-5D91-ABBE-0647-69CA73A98442}"/>
                  </a:ext>
                </a:extLst>
              </p:cNvPr>
              <p:cNvSpPr txBox="1"/>
              <p:nvPr/>
            </p:nvSpPr>
            <p:spPr>
              <a:xfrm>
                <a:off x="860295" y="4206344"/>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i="1">
                          <a:latin typeface="Cambria Math" panose="02040503050406030204" pitchFamily="18" charset="0"/>
                          <a:ea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w</m:t>
                          </m:r>
                        </m:sub>
                      </m:sSub>
                      <m:r>
                        <a:rPr lang="en-US" b="0" i="1" smtClean="0">
                          <a:solidFill>
                            <a:schemeClr val="tx1"/>
                          </a:solidFill>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81237E9D-5D91-ABBE-0647-69CA73A98442}"/>
                  </a:ext>
                </a:extLst>
              </p:cNvPr>
              <p:cNvSpPr txBox="1">
                <a:spLocks noRot="1" noChangeAspect="1" noMove="1" noResize="1" noEditPoints="1" noAdjustHandles="1" noChangeArrowheads="1" noChangeShapeType="1" noTextEdit="1"/>
              </p:cNvSpPr>
              <p:nvPr/>
            </p:nvSpPr>
            <p:spPr>
              <a:xfrm>
                <a:off x="860295" y="4206344"/>
                <a:ext cx="3656044" cy="461665"/>
              </a:xfrm>
              <a:prstGeom prst="rect">
                <a:avLst/>
              </a:prstGeom>
              <a:blipFill>
                <a:blip r:embed="rId6"/>
                <a:stretch>
                  <a:fillRect l="-346"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E89FF0A-1B0F-09A2-4AFC-76D78D68C4E3}"/>
                  </a:ext>
                </a:extLst>
              </p:cNvPr>
              <p:cNvSpPr txBox="1"/>
              <p:nvPr/>
            </p:nvSpPr>
            <p:spPr>
              <a:xfrm>
                <a:off x="860295" y="4678957"/>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b</m:t>
                          </m:r>
                        </m:sub>
                      </m:sSub>
                      <m:r>
                        <a:rPr lang="en-US" b="0" i="1" smtClean="0">
                          <a:solidFill>
                            <a:schemeClr val="tx1"/>
                          </a:solidFill>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8E89FF0A-1B0F-09A2-4AFC-76D78D68C4E3}"/>
                  </a:ext>
                </a:extLst>
              </p:cNvPr>
              <p:cNvSpPr txBox="1">
                <a:spLocks noRot="1" noChangeAspect="1" noMove="1" noResize="1" noEditPoints="1" noAdjustHandles="1" noChangeArrowheads="1" noChangeShapeType="1" noTextEdit="1"/>
              </p:cNvSpPr>
              <p:nvPr/>
            </p:nvSpPr>
            <p:spPr>
              <a:xfrm>
                <a:off x="860295" y="4678957"/>
                <a:ext cx="3656044" cy="461665"/>
              </a:xfrm>
              <a:prstGeom prst="rect">
                <a:avLst/>
              </a:prstGeom>
              <a:blipFill>
                <a:blip r:embed="rId7"/>
                <a:stretch>
                  <a:fillRect l="-346"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61ED42-1432-8847-A20B-40AEC12BF2D3}"/>
                  </a:ext>
                </a:extLst>
              </p:cNvPr>
              <p:cNvSpPr txBox="1"/>
              <p:nvPr/>
            </p:nvSpPr>
            <p:spPr>
              <a:xfrm>
                <a:off x="860295" y="5189203"/>
                <a:ext cx="419362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i="1" smtClean="0">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n-US" b="0" i="0" smtClean="0">
                          <a:latin typeface="Cambria Math" panose="02040503050406030204" pitchFamily="18" charset="0"/>
                        </a:rPr>
                        <m:t>InvGamma</m:t>
                      </m:r>
                      <m:r>
                        <a:rPr lang="en-US" b="0" i="0" smtClean="0">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𝛼</m:t>
                      </m:r>
                      <m:r>
                        <a:rPr lang="en-US" b="0" i="0" smtClean="0">
                          <a:latin typeface="Cambria Math" panose="02040503050406030204" pitchFamily="18" charset="0"/>
                        </a:rPr>
                        <m:t>,</m:t>
                      </m:r>
                      <m:r>
                        <a:rPr lang="en-US" b="0" i="1" smtClean="0">
                          <a:latin typeface="Cambria Math" panose="02040503050406030204" pitchFamily="18" charset="0"/>
                        </a:rPr>
                        <m:t>𝛽</m:t>
                      </m:r>
                      <m:r>
                        <a:rPr lang="en-US" b="0" i="0" smtClean="0">
                          <a:latin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9361ED42-1432-8847-A20B-40AEC12BF2D3}"/>
                  </a:ext>
                </a:extLst>
              </p:cNvPr>
              <p:cNvSpPr txBox="1">
                <a:spLocks noRot="1" noChangeAspect="1" noMove="1" noResize="1" noEditPoints="1" noAdjustHandles="1" noChangeArrowheads="1" noChangeShapeType="1" noTextEdit="1"/>
              </p:cNvSpPr>
              <p:nvPr/>
            </p:nvSpPr>
            <p:spPr>
              <a:xfrm>
                <a:off x="860295" y="5189203"/>
                <a:ext cx="4193624" cy="461665"/>
              </a:xfrm>
              <a:prstGeom prst="rect">
                <a:avLst/>
              </a:prstGeom>
              <a:blipFill>
                <a:blip r:embed="rId8"/>
                <a:stretch>
                  <a:fillRect l="-302" b="-1621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0190862-0A68-0F83-1D38-B8DE7F6FFB45}"/>
              </a:ext>
            </a:extLst>
          </p:cNvPr>
          <p:cNvSpPr txBox="1"/>
          <p:nvPr/>
        </p:nvSpPr>
        <p:spPr>
          <a:xfrm rot="16200000">
            <a:off x="-22392" y="4706096"/>
            <a:ext cx="1074333" cy="461665"/>
          </a:xfrm>
          <a:prstGeom prst="rect">
            <a:avLst/>
          </a:prstGeom>
          <a:noFill/>
        </p:spPr>
        <p:txBody>
          <a:bodyPr wrap="none" rtlCol="0">
            <a:spAutoFit/>
          </a:bodyPr>
          <a:lstStyle/>
          <a:p>
            <a:r>
              <a:rPr lang="en-US" b="1" dirty="0">
                <a:solidFill>
                  <a:srgbClr val="24459D"/>
                </a:solidFill>
                <a:latin typeface="+mn-lt"/>
              </a:rPr>
              <a:t>Priors</a:t>
            </a:r>
          </a:p>
        </p:txBody>
      </p:sp>
      <p:sp>
        <p:nvSpPr>
          <p:cNvPr id="21" name="TextBox 20">
            <a:extLst>
              <a:ext uri="{FF2B5EF4-FFF2-40B4-BE49-F238E27FC236}">
                <a16:creationId xmlns:a16="http://schemas.microsoft.com/office/drawing/2014/main" id="{5F0A65C2-1AE9-252D-D27E-18A9DE1605DC}"/>
              </a:ext>
            </a:extLst>
          </p:cNvPr>
          <p:cNvSpPr txBox="1"/>
          <p:nvPr/>
        </p:nvSpPr>
        <p:spPr>
          <a:xfrm>
            <a:off x="421295" y="3093866"/>
            <a:ext cx="1720343" cy="461665"/>
          </a:xfrm>
          <a:prstGeom prst="rect">
            <a:avLst/>
          </a:prstGeom>
          <a:noFill/>
        </p:spPr>
        <p:txBody>
          <a:bodyPr wrap="none" rtlCol="0">
            <a:spAutoFit/>
          </a:bodyPr>
          <a:lstStyle/>
          <a:p>
            <a:r>
              <a:rPr lang="en-US" b="1" dirty="0">
                <a:solidFill>
                  <a:srgbClr val="24459D"/>
                </a:solidFill>
                <a:latin typeface="+mn-lt"/>
              </a:rPr>
              <a:t>Likelihood</a:t>
            </a:r>
          </a:p>
        </p:txBody>
      </p:sp>
      <p:cxnSp>
        <p:nvCxnSpPr>
          <p:cNvPr id="28" name="Straight Connector 27">
            <a:extLst>
              <a:ext uri="{FF2B5EF4-FFF2-40B4-BE49-F238E27FC236}">
                <a16:creationId xmlns:a16="http://schemas.microsoft.com/office/drawing/2014/main" id="{DC340A3E-7A98-19F7-0C4F-95F3C4478290}"/>
              </a:ext>
            </a:extLst>
          </p:cNvPr>
          <p:cNvCxnSpPr/>
          <p:nvPr/>
        </p:nvCxnSpPr>
        <p:spPr bwMode="auto">
          <a:xfrm>
            <a:off x="439247" y="2953411"/>
            <a:ext cx="8265505" cy="0"/>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5ECCCE1-856E-971D-2C51-2AF7EC9ACCE3}"/>
                  </a:ext>
                </a:extLst>
              </p:cNvPr>
              <p:cNvSpPr txBox="1"/>
              <p:nvPr/>
            </p:nvSpPr>
            <p:spPr>
              <a:xfrm>
                <a:off x="2094690" y="2292835"/>
                <a:ext cx="5818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oMath>
                  </m:oMathPara>
                </a14:m>
                <a:endParaRPr lang="en-US" dirty="0"/>
              </a:p>
            </p:txBody>
          </p:sp>
        </mc:Choice>
        <mc:Fallback xmlns="">
          <p:sp>
            <p:nvSpPr>
              <p:cNvPr id="2" name="TextBox 1">
                <a:extLst>
                  <a:ext uri="{FF2B5EF4-FFF2-40B4-BE49-F238E27FC236}">
                    <a16:creationId xmlns:a16="http://schemas.microsoft.com/office/drawing/2014/main" id="{B5ECCCE1-856E-971D-2C51-2AF7EC9ACCE3}"/>
                  </a:ext>
                </a:extLst>
              </p:cNvPr>
              <p:cNvSpPr txBox="1">
                <a:spLocks noRot="1" noChangeAspect="1" noMove="1" noResize="1" noEditPoints="1" noAdjustHandles="1" noChangeArrowheads="1" noChangeShapeType="1" noTextEdit="1"/>
              </p:cNvSpPr>
              <p:nvPr/>
            </p:nvSpPr>
            <p:spPr>
              <a:xfrm>
                <a:off x="2094690" y="2292835"/>
                <a:ext cx="5818196" cy="369332"/>
              </a:xfrm>
              <a:prstGeom prst="rect">
                <a:avLst/>
              </a:prstGeom>
              <a:blipFill>
                <a:blip r:embed="rId9"/>
                <a:stretch>
                  <a:fillRect t="-10000" b="-3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027CAEA-C028-2ECE-4B24-B1DB8B9950DC}"/>
              </a:ext>
            </a:extLst>
          </p:cNvPr>
          <p:cNvSpPr txBox="1"/>
          <p:nvPr/>
        </p:nvSpPr>
        <p:spPr>
          <a:xfrm>
            <a:off x="588354" y="2246668"/>
            <a:ext cx="1093569" cy="461665"/>
          </a:xfrm>
          <a:prstGeom prst="rect">
            <a:avLst/>
          </a:prstGeom>
          <a:noFill/>
        </p:spPr>
        <p:txBody>
          <a:bodyPr wrap="none" rtlCol="0">
            <a:spAutoFit/>
          </a:bodyPr>
          <a:lstStyle/>
          <a:p>
            <a:r>
              <a:rPr lang="en-US" b="1" dirty="0">
                <a:solidFill>
                  <a:srgbClr val="24459D"/>
                </a:solidFill>
                <a:latin typeface="+mn-lt"/>
              </a:rPr>
              <a:t>Bayes</a:t>
            </a:r>
          </a:p>
        </p:txBody>
      </p:sp>
      <p:pic>
        <p:nvPicPr>
          <p:cNvPr id="16" name="Picture 15" descr="A line with red dots&#10;&#10;Description automatically generated">
            <a:extLst>
              <a:ext uri="{FF2B5EF4-FFF2-40B4-BE49-F238E27FC236}">
                <a16:creationId xmlns:a16="http://schemas.microsoft.com/office/drawing/2014/main" id="{F0D0892C-24ED-94A4-824D-20891D92FA5D}"/>
              </a:ext>
            </a:extLst>
          </p:cNvPr>
          <p:cNvPicPr>
            <a:picLocks noChangeAspect="1"/>
          </p:cNvPicPr>
          <p:nvPr/>
        </p:nvPicPr>
        <p:blipFill>
          <a:blip r:embed="rId10"/>
          <a:stretch>
            <a:fillRect/>
          </a:stretch>
        </p:blipFill>
        <p:spPr>
          <a:xfrm>
            <a:off x="4928356" y="3198847"/>
            <a:ext cx="3931701" cy="2773583"/>
          </a:xfrm>
          <a:prstGeom prst="rect">
            <a:avLst/>
          </a:prstGeom>
        </p:spPr>
      </p:pic>
    </p:spTree>
    <p:extLst>
      <p:ext uri="{BB962C8B-B14F-4D97-AF65-F5344CB8AC3E}">
        <p14:creationId xmlns:p14="http://schemas.microsoft.com/office/powerpoint/2010/main" val="2418786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xmlns="">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Tree>
    <p:extLst>
      <p:ext uri="{BB962C8B-B14F-4D97-AF65-F5344CB8AC3E}">
        <p14:creationId xmlns:p14="http://schemas.microsoft.com/office/powerpoint/2010/main" val="1188862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F6EA6C1-59DA-33E9-5DDF-992F6CD9B7D5}"/>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21" name="TextBox 20">
                <a:extLst>
                  <a:ext uri="{FF2B5EF4-FFF2-40B4-BE49-F238E27FC236}">
                    <a16:creationId xmlns:a16="http://schemas.microsoft.com/office/drawing/2014/main" id="{FF6EA6C1-59DA-33E9-5DDF-992F6CD9B7D5}"/>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3"/>
                <a:stretch>
                  <a:fillRect l="-6349" r="-31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92BD5B5-8F75-B91A-AEFC-5B9A50ED4D97}"/>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22" name="TextBox 21">
                <a:extLst>
                  <a:ext uri="{FF2B5EF4-FFF2-40B4-BE49-F238E27FC236}">
                    <a16:creationId xmlns:a16="http://schemas.microsoft.com/office/drawing/2014/main" id="{F92BD5B5-8F75-B91A-AEFC-5B9A50ED4D97}"/>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4"/>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6BE420-D754-082C-8899-57B86BC586DE}"/>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3" name="TextBox 22">
                <a:extLst>
                  <a:ext uri="{FF2B5EF4-FFF2-40B4-BE49-F238E27FC236}">
                    <a16:creationId xmlns:a16="http://schemas.microsoft.com/office/drawing/2014/main" id="{0C6BE420-D754-082C-8899-57B86BC586DE}"/>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0DA1F25-EB8B-92F5-EB0D-33C3DE9A3B90}"/>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5" name="TextBox 24">
                <a:extLst>
                  <a:ext uri="{FF2B5EF4-FFF2-40B4-BE49-F238E27FC236}">
                    <a16:creationId xmlns:a16="http://schemas.microsoft.com/office/drawing/2014/main" id="{10DA1F25-EB8B-92F5-EB0D-33C3DE9A3B90}"/>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6"/>
                <a:stretch>
                  <a:fillRect l="-7937" r="-3175" b="-13333"/>
                </a:stretch>
              </a:blipFill>
            </p:spPr>
            <p:txBody>
              <a:bodyPr/>
              <a:lstStyle/>
              <a:p>
                <a:r>
                  <a:rPr lang="en-US">
                    <a:noFill/>
                  </a:rPr>
                  <a:t> </a:t>
                </a:r>
              </a:p>
            </p:txBody>
          </p:sp>
        </mc:Fallback>
      </mc:AlternateContent>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xmlns="">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7"/>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645E2B-095A-0DF2-D920-7E57BF100008}"/>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20" name="TextBox 19">
                <a:extLst>
                  <a:ext uri="{FF2B5EF4-FFF2-40B4-BE49-F238E27FC236}">
                    <a16:creationId xmlns:a16="http://schemas.microsoft.com/office/drawing/2014/main" id="{96645E2B-095A-0DF2-D920-7E57BF100008}"/>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p:spTree>
    <p:extLst>
      <p:ext uri="{BB962C8B-B14F-4D97-AF65-F5344CB8AC3E}">
        <p14:creationId xmlns:p14="http://schemas.microsoft.com/office/powerpoint/2010/main" val="370314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xmlns="">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CA9ED4-F96B-A5C9-22CF-F7C8AF5955C8}"/>
                  </a:ext>
                </a:extLst>
              </p:cNvPr>
              <p:cNvSpPr txBox="1"/>
              <p:nvPr/>
            </p:nvSpPr>
            <p:spPr>
              <a:xfrm>
                <a:off x="1335463" y="2841090"/>
                <a:ext cx="6967228" cy="369332"/>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func>
                            <m:r>
                              <a:rPr lang="en-US" b="0" i="1" smtClean="0">
                                <a:latin typeface="Cambria Math" panose="02040503050406030204" pitchFamily="18" charset="0"/>
                              </a:rPr>
                              <m:t>))</m:t>
                            </m:r>
                          </m:e>
                        </m:func>
                      </m:e>
                    </m:func>
                  </m:oMath>
                </a14:m>
                <a:endParaRPr lang="en-US" dirty="0"/>
              </a:p>
            </p:txBody>
          </p:sp>
        </mc:Choice>
        <mc:Fallback xmlns="">
          <p:sp>
            <p:nvSpPr>
              <p:cNvPr id="3" name="TextBox 2">
                <a:extLst>
                  <a:ext uri="{FF2B5EF4-FFF2-40B4-BE49-F238E27FC236}">
                    <a16:creationId xmlns:a16="http://schemas.microsoft.com/office/drawing/2014/main" id="{F8CA9ED4-F96B-A5C9-22CF-F7C8AF5955C8}"/>
                  </a:ext>
                </a:extLst>
              </p:cNvPr>
              <p:cNvSpPr txBox="1">
                <a:spLocks noRot="1" noChangeAspect="1" noMove="1" noResize="1" noEditPoints="1" noAdjustHandles="1" noChangeArrowheads="1" noChangeShapeType="1" noTextEdit="1"/>
              </p:cNvSpPr>
              <p:nvPr/>
            </p:nvSpPr>
            <p:spPr>
              <a:xfrm>
                <a:off x="1335463" y="2841090"/>
                <a:ext cx="6967228" cy="369332"/>
              </a:xfrm>
              <a:prstGeom prst="rect">
                <a:avLst/>
              </a:prstGeom>
              <a:blipFill>
                <a:blip r:embed="rId4"/>
                <a:stretch>
                  <a:fillRect t="-6667" b="-5333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5"/>
                <a:stretch>
                  <a:fillRect l="-6349" r="-31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7"/>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8"/>
                <a:stretch>
                  <a:fillRect l="-7937" r="-317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9"/>
                <a:stretch>
                  <a:fillRect l="-3125" t="-10000" r="-1042" b="-36667"/>
                </a:stretch>
              </a:blipFill>
            </p:spPr>
            <p:txBody>
              <a:bodyPr/>
              <a:lstStyle/>
              <a:p>
                <a:r>
                  <a:rPr lang="en-US">
                    <a:noFill/>
                  </a:rPr>
                  <a:t> </a:t>
                </a:r>
              </a:p>
            </p:txBody>
          </p:sp>
        </mc:Fallback>
      </mc:AlternateContent>
    </p:spTree>
    <p:extLst>
      <p:ext uri="{BB962C8B-B14F-4D97-AF65-F5344CB8AC3E}">
        <p14:creationId xmlns:p14="http://schemas.microsoft.com/office/powerpoint/2010/main" val="138227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6" name="Picture 10265" descr="A close-up of a rock&#10;&#10;Description automatically generated">
            <a:extLst>
              <a:ext uri="{FF2B5EF4-FFF2-40B4-BE49-F238E27FC236}">
                <a16:creationId xmlns:a16="http://schemas.microsoft.com/office/drawing/2014/main" id="{31EB2DB3-C681-66B8-867E-CA4AA4977F98}"/>
              </a:ext>
            </a:extLst>
          </p:cNvPr>
          <p:cNvPicPr>
            <a:picLocks noChangeAspect="1"/>
          </p:cNvPicPr>
          <p:nvPr/>
        </p:nvPicPr>
        <p:blipFill rotWithShape="1">
          <a:blip r:embed="rId3">
            <a:alphaModFix amt="35000"/>
          </a:blip>
          <a:srcRect r="26221"/>
          <a:stretch/>
        </p:blipFill>
        <p:spPr>
          <a:xfrm>
            <a:off x="2963090" y="1763743"/>
            <a:ext cx="1343901" cy="1236008"/>
          </a:xfrm>
          <a:prstGeom prst="triangle">
            <a:avLst/>
          </a:prstGeom>
          <a:ln w="12700">
            <a:noFill/>
          </a:ln>
          <a:effectLst/>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Problem Statement: </a:t>
            </a:r>
            <a:r>
              <a:rPr lang="en-US" altLang="en-US" dirty="0"/>
              <a:t>Composition with UQ</a:t>
            </a:r>
          </a:p>
        </p:txBody>
      </p:sp>
      <p:sp>
        <p:nvSpPr>
          <p:cNvPr id="5" name="Rectangle 4">
            <a:extLst>
              <a:ext uri="{FF2B5EF4-FFF2-40B4-BE49-F238E27FC236}">
                <a16:creationId xmlns:a16="http://schemas.microsoft.com/office/drawing/2014/main" id="{68864A02-971F-5F62-184E-0DAD8950F98D}"/>
              </a:ext>
            </a:extLst>
          </p:cNvPr>
          <p:cNvSpPr/>
          <p:nvPr/>
        </p:nvSpPr>
        <p:spPr bwMode="auto">
          <a:xfrm rot="17934235">
            <a:off x="4394875" y="3277690"/>
            <a:ext cx="3330721" cy="16442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6" name="Rectangle 5">
            <a:extLst>
              <a:ext uri="{FF2B5EF4-FFF2-40B4-BE49-F238E27FC236}">
                <a16:creationId xmlns:a16="http://schemas.microsoft.com/office/drawing/2014/main" id="{843A9C28-16BA-6606-D3FB-E6880EA603C7}"/>
              </a:ext>
            </a:extLst>
          </p:cNvPr>
          <p:cNvSpPr/>
          <p:nvPr/>
        </p:nvSpPr>
        <p:spPr bwMode="auto">
          <a:xfrm rot="3688458">
            <a:off x="7386491" y="2898148"/>
            <a:ext cx="3285851" cy="18688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7" name="Rectangle 6">
            <a:extLst>
              <a:ext uri="{FF2B5EF4-FFF2-40B4-BE49-F238E27FC236}">
                <a16:creationId xmlns:a16="http://schemas.microsoft.com/office/drawing/2014/main" id="{0CFBB6A7-4EF8-065A-E489-77AC78E8ABBD}"/>
              </a:ext>
            </a:extLst>
          </p:cNvPr>
          <p:cNvSpPr/>
          <p:nvPr/>
        </p:nvSpPr>
        <p:spPr bwMode="auto">
          <a:xfrm>
            <a:off x="6114796" y="2321576"/>
            <a:ext cx="3598985" cy="756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p:sp>
        <p:nvSpPr>
          <p:cNvPr id="8" name="Rectangle 7">
            <a:extLst>
              <a:ext uri="{FF2B5EF4-FFF2-40B4-BE49-F238E27FC236}">
                <a16:creationId xmlns:a16="http://schemas.microsoft.com/office/drawing/2014/main" id="{4E95D426-98B8-9D4D-6B2B-698DA70FCA00}"/>
              </a:ext>
            </a:extLst>
          </p:cNvPr>
          <p:cNvSpPr/>
          <p:nvPr/>
        </p:nvSpPr>
        <p:spPr bwMode="auto">
          <a:xfrm>
            <a:off x="5886470" y="5686363"/>
            <a:ext cx="3598985" cy="3921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147C875-0218-908C-FE0C-F89EBE58615D}"/>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𝑆𝑖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2" name="TextBox 11">
                <a:extLst>
                  <a:ext uri="{FF2B5EF4-FFF2-40B4-BE49-F238E27FC236}">
                    <a16:creationId xmlns:a16="http://schemas.microsoft.com/office/drawing/2014/main" id="{2147C875-0218-908C-FE0C-F89EBE58615D}"/>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4"/>
                <a:stretch>
                  <a:fillRect l="-8696" r="-4348"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8EA9E18-2649-1FBF-ED29-BDFBC0299E09}"/>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𝐴</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𝑙</m:t>
                          </m:r>
                        </m:e>
                        <m:sub>
                          <m:r>
                            <a:rPr lang="en-US" sz="2000" b="0" i="1" smtClean="0">
                              <a:solidFill>
                                <a:schemeClr val="bg1"/>
                              </a:solidFill>
                              <a:latin typeface="Cambria Math" panose="02040503050406030204" pitchFamily="18" charset="0"/>
                            </a:rPr>
                            <m:t>2</m:t>
                          </m:r>
                        </m:sub>
                      </m:sSub>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4" name="TextBox 13">
                <a:extLst>
                  <a:ext uri="{FF2B5EF4-FFF2-40B4-BE49-F238E27FC236}">
                    <a16:creationId xmlns:a16="http://schemas.microsoft.com/office/drawing/2014/main" id="{68EA9E18-2649-1FBF-ED29-BDFBC0299E09}"/>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5"/>
                <a:stretch>
                  <a:fillRect l="-7018" r="-1754"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9178913-5E56-F045-49F5-A8D63AB93401}"/>
                  </a:ext>
                </a:extLst>
              </p:cNvPr>
              <p:cNvSpPr txBox="1"/>
              <p:nvPr/>
            </p:nvSpPr>
            <p:spPr>
              <a:xfrm>
                <a:off x="7194886" y="5745338"/>
                <a:ext cx="7080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𝑒𝑥</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Δ</m:t>
                          </m:r>
                        </m:e>
                        <m:sup>
                          <m:r>
                            <a:rPr lang="en-US" sz="2000" b="0" i="1" smtClean="0">
                              <a:latin typeface="Cambria Math" panose="02040503050406030204" pitchFamily="18" charset="0"/>
                            </a:rPr>
                            <m:t>3</m:t>
                          </m:r>
                        </m:sup>
                      </m:sSup>
                    </m:oMath>
                  </m:oMathPara>
                </a14:m>
                <a:endParaRPr lang="en-US" sz="2000" dirty="0"/>
              </a:p>
            </p:txBody>
          </p:sp>
        </mc:Choice>
        <mc:Fallback>
          <p:sp>
            <p:nvSpPr>
              <p:cNvPr id="17" name="TextBox 16">
                <a:extLst>
                  <a:ext uri="{FF2B5EF4-FFF2-40B4-BE49-F238E27FC236}">
                    <a16:creationId xmlns:a16="http://schemas.microsoft.com/office/drawing/2014/main" id="{59178913-5E56-F045-49F5-A8D63AB93401}"/>
                  </a:ext>
                </a:extLst>
              </p:cNvPr>
              <p:cNvSpPr txBox="1">
                <a:spLocks noRot="1" noChangeAspect="1" noMove="1" noResize="1" noEditPoints="1" noAdjustHandles="1" noChangeArrowheads="1" noChangeShapeType="1" noTextEdit="1"/>
              </p:cNvSpPr>
              <p:nvPr/>
            </p:nvSpPr>
            <p:spPr>
              <a:xfrm>
                <a:off x="7194886" y="5745338"/>
                <a:ext cx="708014" cy="307777"/>
              </a:xfrm>
              <a:prstGeom prst="rect">
                <a:avLst/>
              </a:prstGeom>
              <a:blipFill>
                <a:blip r:embed="rId6"/>
                <a:stretch>
                  <a:fillRect l="-3509" t="-4000" r="-1754"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6D8357D-4995-EA99-2689-392576B62E10}"/>
                  </a:ext>
                </a:extLst>
              </p:cNvPr>
              <p:cNvSpPr txBox="1"/>
              <p:nvPr/>
            </p:nvSpPr>
            <p:spPr>
              <a:xfrm>
                <a:off x="8821157" y="5205225"/>
                <a:ext cx="3077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1" name="TextBox 10">
                <a:extLst>
                  <a:ext uri="{FF2B5EF4-FFF2-40B4-BE49-F238E27FC236}">
                    <a16:creationId xmlns:a16="http://schemas.microsoft.com/office/drawing/2014/main" id="{16D8357D-4995-EA99-2689-392576B62E10}"/>
                  </a:ext>
                </a:extLst>
              </p:cNvPr>
              <p:cNvSpPr txBox="1">
                <a:spLocks noRot="1" noChangeAspect="1" noMove="1" noResize="1" noEditPoints="1" noAdjustHandles="1" noChangeArrowheads="1" noChangeShapeType="1" noTextEdit="1"/>
              </p:cNvSpPr>
              <p:nvPr/>
            </p:nvSpPr>
            <p:spPr>
              <a:xfrm>
                <a:off x="8821157" y="5205225"/>
                <a:ext cx="30777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FE27B59-14F4-D980-3DCF-E19DDA4444CB}"/>
                  </a:ext>
                </a:extLst>
              </p:cNvPr>
              <p:cNvSpPr txBox="1"/>
              <p:nvPr/>
            </p:nvSpPr>
            <p:spPr>
              <a:xfrm>
                <a:off x="3138306" y="2271861"/>
                <a:ext cx="1442639" cy="450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sSup>
                        <m:sSupPr>
                          <m:ctrlPr>
                            <a:rPr lang="en-US" sz="2800" b="0" i="0" smtClean="0">
                              <a:latin typeface="Cambria Math" panose="02040503050406030204" pitchFamily="18" charset="0"/>
                            </a:rPr>
                          </m:ctrlPr>
                        </m:sSupPr>
                        <m:e>
                          <m:r>
                            <m:rPr>
                              <m:sty m:val="p"/>
                            </m:rPr>
                            <a:rPr lang="en-US" sz="2800">
                              <a:latin typeface="Cambria Math" panose="02040503050406030204" pitchFamily="18" charset="0"/>
                            </a:rPr>
                            <m:t>Δ</m:t>
                          </m:r>
                        </m:e>
                        <m:sup>
                          <m:r>
                            <m:rPr>
                              <m:sty m:val="p"/>
                            </m:rPr>
                            <a:rPr lang="en-US" sz="2800" b="0" i="0" smtClean="0">
                              <a:latin typeface="Cambria Math" panose="02040503050406030204" pitchFamily="18" charset="0"/>
                            </a:rPr>
                            <m:t>d</m:t>
                          </m:r>
                          <m:r>
                            <a:rPr lang="en-US" sz="2800" b="0" i="0" smtClean="0">
                              <a:latin typeface="Cambria Math" panose="02040503050406030204" pitchFamily="18" charset="0"/>
                            </a:rPr>
                            <m:t>−1</m:t>
                          </m:r>
                        </m:sup>
                      </m:sSup>
                    </m:oMath>
                  </m:oMathPara>
                </a14:m>
                <a:endParaRPr lang="en-US" sz="2800" dirty="0"/>
              </a:p>
            </p:txBody>
          </p:sp>
        </mc:Choice>
        <mc:Fallback>
          <p:sp>
            <p:nvSpPr>
              <p:cNvPr id="52" name="TextBox 51">
                <a:extLst>
                  <a:ext uri="{FF2B5EF4-FFF2-40B4-BE49-F238E27FC236}">
                    <a16:creationId xmlns:a16="http://schemas.microsoft.com/office/drawing/2014/main" id="{EFE27B59-14F4-D980-3DCF-E19DDA4444CB}"/>
                  </a:ext>
                </a:extLst>
              </p:cNvPr>
              <p:cNvSpPr txBox="1">
                <a:spLocks noRot="1" noChangeAspect="1" noMove="1" noResize="1" noEditPoints="1" noAdjustHandles="1" noChangeArrowheads="1" noChangeShapeType="1" noTextEdit="1"/>
              </p:cNvSpPr>
              <p:nvPr/>
            </p:nvSpPr>
            <p:spPr>
              <a:xfrm>
                <a:off x="3138306" y="2271861"/>
                <a:ext cx="1442639" cy="450060"/>
              </a:xfrm>
              <a:prstGeom prst="rect">
                <a:avLst/>
              </a:prstGeom>
              <a:blipFill>
                <a:blip r:embed="rId8"/>
                <a:stretch>
                  <a:fillRect l="-5263" t="-2778" r="-1754" b="-19444"/>
                </a:stretch>
              </a:blipFill>
            </p:spPr>
            <p:txBody>
              <a:bodyPr/>
              <a:lstStyle/>
              <a:p>
                <a:r>
                  <a:rPr lang="en-US">
                    <a:noFill/>
                  </a:rPr>
                  <a:t> </a:t>
                </a:r>
              </a:p>
            </p:txBody>
          </p:sp>
        </mc:Fallback>
      </mc:AlternateContent>
      <p:sp>
        <p:nvSpPr>
          <p:cNvPr id="58" name="Rectangle 57">
            <a:extLst>
              <a:ext uri="{FF2B5EF4-FFF2-40B4-BE49-F238E27FC236}">
                <a16:creationId xmlns:a16="http://schemas.microsoft.com/office/drawing/2014/main" id="{8EF22F22-4B4B-8A30-9A22-3087D3D4516A}"/>
              </a:ext>
            </a:extLst>
          </p:cNvPr>
          <p:cNvSpPr/>
          <p:nvPr/>
        </p:nvSpPr>
        <p:spPr bwMode="auto">
          <a:xfrm>
            <a:off x="5886470" y="5686363"/>
            <a:ext cx="3598985" cy="3921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CF50B21-9B83-C763-E38A-F207B539D260}"/>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𝑆𝑖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59" name="TextBox 58">
                <a:extLst>
                  <a:ext uri="{FF2B5EF4-FFF2-40B4-BE49-F238E27FC236}">
                    <a16:creationId xmlns:a16="http://schemas.microsoft.com/office/drawing/2014/main" id="{9CF50B21-9B83-C763-E38A-F207B539D260}"/>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4"/>
                <a:stretch>
                  <a:fillRect l="-8696" r="-4348"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B17CA78F-77E8-EBB3-D2E3-C101DE5D7B81}"/>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𝐴</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𝑙</m:t>
                          </m:r>
                        </m:e>
                        <m:sub>
                          <m:r>
                            <a:rPr lang="en-US" sz="2000" b="0" i="1" smtClean="0">
                              <a:solidFill>
                                <a:schemeClr val="bg1"/>
                              </a:solidFill>
                              <a:latin typeface="Cambria Math" panose="02040503050406030204" pitchFamily="18" charset="0"/>
                            </a:rPr>
                            <m:t>2</m:t>
                          </m:r>
                        </m:sub>
                      </m:sSub>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62" name="TextBox 61">
                <a:extLst>
                  <a:ext uri="{FF2B5EF4-FFF2-40B4-BE49-F238E27FC236}">
                    <a16:creationId xmlns:a16="http://schemas.microsoft.com/office/drawing/2014/main" id="{B17CA78F-77E8-EBB3-D2E3-C101DE5D7B81}"/>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5"/>
                <a:stretch>
                  <a:fillRect l="-7018" r="-1754" b="-7692"/>
                </a:stretch>
              </a:blipFill>
            </p:spPr>
            <p:txBody>
              <a:bodyPr/>
              <a:lstStyle/>
              <a:p>
                <a:r>
                  <a:rPr lang="en-US">
                    <a:noFill/>
                  </a:rPr>
                  <a:t> </a:t>
                </a:r>
              </a:p>
            </p:txBody>
          </p:sp>
        </mc:Fallback>
      </mc:AlternateContent>
      <p:pic>
        <p:nvPicPr>
          <p:cNvPr id="63" name="Picture 62" descr="A close-up of a rock&#10;&#10;Description automatically generated">
            <a:extLst>
              <a:ext uri="{FF2B5EF4-FFF2-40B4-BE49-F238E27FC236}">
                <a16:creationId xmlns:a16="http://schemas.microsoft.com/office/drawing/2014/main" id="{B7E6B734-6997-209E-FAB1-010079060CF1}"/>
              </a:ext>
            </a:extLst>
          </p:cNvPr>
          <p:cNvPicPr>
            <a:picLocks noChangeAspect="1"/>
          </p:cNvPicPr>
          <p:nvPr/>
        </p:nvPicPr>
        <p:blipFill rotWithShape="1">
          <a:blip r:embed="rId3"/>
          <a:srcRect r="26221"/>
          <a:stretch/>
        </p:blipFill>
        <p:spPr>
          <a:xfrm>
            <a:off x="6157527" y="3081294"/>
            <a:ext cx="2804856" cy="2579672"/>
          </a:xfrm>
          <a:prstGeom prst="triangle">
            <a:avLst/>
          </a:prstGeom>
          <a:ln w="12700">
            <a:solidFill>
              <a:schemeClr val="tx1"/>
            </a:solidFill>
          </a:ln>
          <a:effectLst/>
        </p:spPr>
      </p:pic>
      <mc:AlternateContent xmlns:mc="http://schemas.openxmlformats.org/markup-compatibility/2006">
        <mc:Choice xmlns:a14="http://schemas.microsoft.com/office/drawing/2010/main" Requires="a14">
          <p:sp>
            <p:nvSpPr>
              <p:cNvPr id="10240" name="TextBox 10239">
                <a:extLst>
                  <a:ext uri="{FF2B5EF4-FFF2-40B4-BE49-F238E27FC236}">
                    <a16:creationId xmlns:a16="http://schemas.microsoft.com/office/drawing/2014/main" id="{F6C6FA58-4D73-3C28-8504-F9A96976DE25}"/>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𝑆𝑖</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oMath>
                  </m:oMathPara>
                </a14:m>
                <a:endParaRPr lang="en-US" sz="2000" dirty="0">
                  <a:solidFill>
                    <a:schemeClr val="tx1"/>
                  </a:solidFill>
                  <a:effectLst>
                    <a:glow rad="63500">
                      <a:srgbClr val="1DB41C">
                        <a:alpha val="40000"/>
                      </a:srgbClr>
                    </a:glow>
                  </a:effectLst>
                </a:endParaRPr>
              </a:p>
            </p:txBody>
          </p:sp>
        </mc:Choice>
        <mc:Fallback>
          <p:sp>
            <p:nvSpPr>
              <p:cNvPr id="10240" name="TextBox 10239">
                <a:extLst>
                  <a:ext uri="{FF2B5EF4-FFF2-40B4-BE49-F238E27FC236}">
                    <a16:creationId xmlns:a16="http://schemas.microsoft.com/office/drawing/2014/main" id="{F6C6FA58-4D73-3C28-8504-F9A96976DE25}"/>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9"/>
                <a:stretch>
                  <a:fillRect l="-13043" t="-4000" r="-8696"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3" name="TextBox 10242">
                <a:extLst>
                  <a:ext uri="{FF2B5EF4-FFF2-40B4-BE49-F238E27FC236}">
                    <a16:creationId xmlns:a16="http://schemas.microsoft.com/office/drawing/2014/main" id="{1E6C393E-F88B-DCE2-7046-B11A56142F87}"/>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𝐴</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𝑙</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3</m:t>
                          </m:r>
                        </m:sub>
                      </m:sSub>
                    </m:oMath>
                  </m:oMathPara>
                </a14:m>
                <a:endParaRPr lang="en-US" sz="2000" dirty="0">
                  <a:solidFill>
                    <a:schemeClr val="tx1"/>
                  </a:solidFill>
                  <a:effectLst>
                    <a:glow rad="63500">
                      <a:srgbClr val="1DB41C">
                        <a:alpha val="40000"/>
                      </a:srgbClr>
                    </a:glow>
                  </a:effectLst>
                </a:endParaRPr>
              </a:p>
            </p:txBody>
          </p:sp>
        </mc:Choice>
        <mc:Fallback>
          <p:sp>
            <p:nvSpPr>
              <p:cNvPr id="10243" name="TextBox 10242">
                <a:extLst>
                  <a:ext uri="{FF2B5EF4-FFF2-40B4-BE49-F238E27FC236}">
                    <a16:creationId xmlns:a16="http://schemas.microsoft.com/office/drawing/2014/main" id="{1E6C393E-F88B-DCE2-7046-B11A56142F87}"/>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10"/>
                <a:stretch>
                  <a:fillRect l="-10526" t="-7692" r="-7018"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4" name="TextBox 10243">
                <a:extLst>
                  <a:ext uri="{FF2B5EF4-FFF2-40B4-BE49-F238E27FC236}">
                    <a16:creationId xmlns:a16="http://schemas.microsoft.com/office/drawing/2014/main" id="{8357A26B-CB3A-4C0D-AA71-B5E5691D884D}"/>
                  </a:ext>
                </a:extLst>
              </p:cNvPr>
              <p:cNvSpPr txBox="1"/>
              <p:nvPr/>
            </p:nvSpPr>
            <p:spPr>
              <a:xfrm>
                <a:off x="7369999" y="4372003"/>
                <a:ext cx="4664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effectLst>
                            <a:glow rad="63500">
                              <a:srgbClr val="1DB41C">
                                <a:alpha val="40000"/>
                              </a:srgbClr>
                            </a:glow>
                          </a:effectLst>
                          <a:latin typeface="Cambria Math" panose="02040503050406030204" pitchFamily="18" charset="0"/>
                        </a:rPr>
                        <m:t>𝑦</m:t>
                      </m:r>
                    </m:oMath>
                  </m:oMathPara>
                </a14:m>
                <a:endParaRPr lang="en-US" sz="4400" dirty="0">
                  <a:solidFill>
                    <a:schemeClr val="tx1"/>
                  </a:solidFill>
                  <a:effectLst>
                    <a:glow rad="63500">
                      <a:srgbClr val="1DB41C">
                        <a:alpha val="40000"/>
                      </a:srgbClr>
                    </a:glow>
                  </a:effectLst>
                </a:endParaRPr>
              </a:p>
            </p:txBody>
          </p:sp>
        </mc:Choice>
        <mc:Fallback>
          <p:sp>
            <p:nvSpPr>
              <p:cNvPr id="10244" name="TextBox 10243">
                <a:extLst>
                  <a:ext uri="{FF2B5EF4-FFF2-40B4-BE49-F238E27FC236}">
                    <a16:creationId xmlns:a16="http://schemas.microsoft.com/office/drawing/2014/main" id="{8357A26B-CB3A-4C0D-AA71-B5E5691D884D}"/>
                  </a:ext>
                </a:extLst>
              </p:cNvPr>
              <p:cNvSpPr txBox="1">
                <a:spLocks noRot="1" noChangeAspect="1" noMove="1" noResize="1" noEditPoints="1" noAdjustHandles="1" noChangeArrowheads="1" noChangeShapeType="1" noTextEdit="1"/>
              </p:cNvSpPr>
              <p:nvPr/>
            </p:nvSpPr>
            <p:spPr>
              <a:xfrm>
                <a:off x="7369999" y="4372003"/>
                <a:ext cx="466474" cy="677108"/>
              </a:xfrm>
              <a:prstGeom prst="rect">
                <a:avLst/>
              </a:prstGeom>
              <a:blipFill>
                <a:blip r:embed="rId11"/>
                <a:stretch>
                  <a:fillRect l="-36842" r="-31579" b="-2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5" name="TextBox 10244">
                <a:extLst>
                  <a:ext uri="{FF2B5EF4-FFF2-40B4-BE49-F238E27FC236}">
                    <a16:creationId xmlns:a16="http://schemas.microsoft.com/office/drawing/2014/main" id="{7B2030C6-9FB9-41E6-4F92-777B7B80F0E8}"/>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0245" name="TextBox 10244">
                <a:extLst>
                  <a:ext uri="{FF2B5EF4-FFF2-40B4-BE49-F238E27FC236}">
                    <a16:creationId xmlns:a16="http://schemas.microsoft.com/office/drawing/2014/main" id="{7B2030C6-9FB9-41E6-4F92-777B7B80F0E8}"/>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12"/>
                <a:stretch>
                  <a:fillRect l="-8333" r="-2083" b="-7692"/>
                </a:stretch>
              </a:blipFill>
            </p:spPr>
            <p:txBody>
              <a:bodyPr/>
              <a:lstStyle/>
              <a:p>
                <a:r>
                  <a:rPr lang="en-US">
                    <a:noFill/>
                  </a:rPr>
                  <a:t> </a:t>
                </a:r>
              </a:p>
            </p:txBody>
          </p:sp>
        </mc:Fallback>
      </mc:AlternateContent>
      <p:sp>
        <p:nvSpPr>
          <p:cNvPr id="10246" name="Right Arrow 10245">
            <a:extLst>
              <a:ext uri="{FF2B5EF4-FFF2-40B4-BE49-F238E27FC236}">
                <a16:creationId xmlns:a16="http://schemas.microsoft.com/office/drawing/2014/main" id="{3C5542D0-B68D-83C5-1B12-9C127AA41D5E}"/>
              </a:ext>
            </a:extLst>
          </p:cNvPr>
          <p:cNvSpPr/>
          <p:nvPr/>
        </p:nvSpPr>
        <p:spPr bwMode="auto">
          <a:xfrm>
            <a:off x="2980697" y="4372003"/>
            <a:ext cx="3354661" cy="359378"/>
          </a:xfrm>
          <a:prstGeom prst="rightArrow">
            <a:avLst>
              <a:gd name="adj1" fmla="val 35494"/>
              <a:gd name="adj2" fmla="val 80682"/>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0247" name="TextBox 10246">
                <a:extLst>
                  <a:ext uri="{FF2B5EF4-FFF2-40B4-BE49-F238E27FC236}">
                    <a16:creationId xmlns:a16="http://schemas.microsoft.com/office/drawing/2014/main" id="{7B51A588-281C-C3CC-AC06-4DF36D34D948}"/>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𝑇𝑖</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oMath>
                  </m:oMathPara>
                </a14:m>
                <a:endParaRPr lang="en-US" sz="2000" dirty="0">
                  <a:solidFill>
                    <a:schemeClr val="tx1"/>
                  </a:solidFill>
                  <a:effectLst>
                    <a:glow rad="63500">
                      <a:srgbClr val="1DB41C">
                        <a:alpha val="40000"/>
                      </a:srgbClr>
                    </a:glow>
                  </a:effectLst>
                </a:endParaRPr>
              </a:p>
            </p:txBody>
          </p:sp>
        </mc:Choice>
        <mc:Fallback>
          <p:sp>
            <p:nvSpPr>
              <p:cNvPr id="10247" name="TextBox 10246">
                <a:extLst>
                  <a:ext uri="{FF2B5EF4-FFF2-40B4-BE49-F238E27FC236}">
                    <a16:creationId xmlns:a16="http://schemas.microsoft.com/office/drawing/2014/main" id="{7B51A588-281C-C3CC-AC06-4DF36D34D948}"/>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13"/>
                <a:stretch>
                  <a:fillRect l="-12500" t="-3846" r="-6250" b="-1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8" name="TextBox 10247">
                <a:extLst>
                  <a:ext uri="{FF2B5EF4-FFF2-40B4-BE49-F238E27FC236}">
                    <a16:creationId xmlns:a16="http://schemas.microsoft.com/office/drawing/2014/main" id="{84563CFD-CC87-C2C1-397C-5D253EF2A212}"/>
                  </a:ext>
                </a:extLst>
              </p:cNvPr>
              <p:cNvSpPr txBox="1"/>
              <p:nvPr/>
            </p:nvSpPr>
            <p:spPr>
              <a:xfrm>
                <a:off x="4412669" y="4213138"/>
                <a:ext cx="379912"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effectLst>
                            <a:glow rad="63500">
                              <a:srgbClr val="1DB41C">
                                <a:alpha val="40000"/>
                              </a:srgbClr>
                            </a:glow>
                          </a:effectLst>
                          <a:latin typeface="Cambria Math" panose="02040503050406030204" pitchFamily="18" charset="0"/>
                        </a:rPr>
                        <m:t>?</m:t>
                      </m:r>
                    </m:oMath>
                  </m:oMathPara>
                </a14:m>
                <a:endParaRPr lang="en-US" sz="4400" dirty="0">
                  <a:solidFill>
                    <a:schemeClr val="tx1"/>
                  </a:solidFill>
                  <a:effectLst>
                    <a:glow rad="63500">
                      <a:srgbClr val="1DB41C">
                        <a:alpha val="40000"/>
                      </a:srgbClr>
                    </a:glow>
                  </a:effectLst>
                </a:endParaRPr>
              </a:p>
            </p:txBody>
          </p:sp>
        </mc:Choice>
        <mc:Fallback>
          <p:sp>
            <p:nvSpPr>
              <p:cNvPr id="10248" name="TextBox 10247">
                <a:extLst>
                  <a:ext uri="{FF2B5EF4-FFF2-40B4-BE49-F238E27FC236}">
                    <a16:creationId xmlns:a16="http://schemas.microsoft.com/office/drawing/2014/main" id="{84563CFD-CC87-C2C1-397C-5D253EF2A212}"/>
                  </a:ext>
                </a:extLst>
              </p:cNvPr>
              <p:cNvSpPr txBox="1">
                <a:spLocks noRot="1" noChangeAspect="1" noMove="1" noResize="1" noEditPoints="1" noAdjustHandles="1" noChangeArrowheads="1" noChangeShapeType="1" noTextEdit="1"/>
              </p:cNvSpPr>
              <p:nvPr/>
            </p:nvSpPr>
            <p:spPr>
              <a:xfrm>
                <a:off x="4412669" y="4213138"/>
                <a:ext cx="379912" cy="677108"/>
              </a:xfrm>
              <a:prstGeom prst="rect">
                <a:avLst/>
              </a:prstGeom>
              <a:blipFill>
                <a:blip r:embed="rId14"/>
                <a:stretch>
                  <a:fillRect l="-41935" t="-1852" r="-41935"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68" name="TextBox 10267">
                <a:extLst>
                  <a:ext uri="{FF2B5EF4-FFF2-40B4-BE49-F238E27FC236}">
                    <a16:creationId xmlns:a16="http://schemas.microsoft.com/office/drawing/2014/main" id="{1EBE430E-D87D-7C24-8B7C-4BA42AD6483E}"/>
                  </a:ext>
                </a:extLst>
              </p:cNvPr>
              <p:cNvSpPr txBox="1"/>
              <p:nvPr/>
            </p:nvSpPr>
            <p:spPr>
              <a:xfrm>
                <a:off x="4169624" y="2260293"/>
                <a:ext cx="5354782" cy="4937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where</m:t>
                          </m:r>
                          <m:r>
                            <a:rPr lang="en-US" sz="2400" b="0" i="0" smtClean="0">
                              <a:latin typeface="Cambria Math" panose="02040503050406030204" pitchFamily="18" charset="0"/>
                            </a:rPr>
                            <m:t> </m:t>
                          </m:r>
                          <m:r>
                            <m:rPr>
                              <m:sty m:val="p"/>
                            </m:rPr>
                            <a:rPr lang="en-US" sz="2400">
                              <a:latin typeface="Cambria Math" panose="02040503050406030204" pitchFamily="18" charset="0"/>
                            </a:rPr>
                            <m:t>Δ</m:t>
                          </m:r>
                        </m:e>
                        <m:sup>
                          <m:r>
                            <m:rPr>
                              <m:sty m:val="p"/>
                            </m:rPr>
                            <a:rPr lang="en-US" sz="2400" b="0" i="0" smtClean="0">
                              <a:latin typeface="Cambria Math" panose="02040503050406030204" pitchFamily="18" charset="0"/>
                            </a:rPr>
                            <m:t>d</m:t>
                          </m:r>
                          <m:r>
                            <a:rPr lang="en-US" sz="2400" b="0" i="0" smtClean="0">
                              <a:latin typeface="Cambria Math" panose="02040503050406030204" pitchFamily="18" charset="0"/>
                            </a:rPr>
                            <m:t>−1</m:t>
                          </m:r>
                        </m:sup>
                      </m:sSup>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ℝ</m:t>
                          </m:r>
                        </m:e>
                        <m:sub>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𝑑</m:t>
                          </m:r>
                        </m:sup>
                      </m:sSubSup>
                      <m:r>
                        <a:rPr lang="en-US" sz="2400" b="0" i="1" smtClean="0">
                          <a:latin typeface="Cambria Math" panose="02040503050406030204" pitchFamily="18" charset="0"/>
                        </a:rPr>
                        <m:t>:</m:t>
                      </m:r>
                      <m:r>
                        <m:rPr>
                          <m:lit/>
                        </m:rPr>
                        <a:rPr lang="en-US" sz="2400" b="0" i="1" smtClean="0">
                          <a:latin typeface="Cambria Math" panose="02040503050406030204" pitchFamily="18" charset="0"/>
                        </a:rPr>
                        <m:t>|</m:t>
                      </m:r>
                      <m:r>
                        <a:rPr lang="en-US" sz="2400" b="0" i="1" smtClean="0">
                          <a:latin typeface="Cambria Math" panose="02040503050406030204" pitchFamily="18" charset="0"/>
                        </a:rPr>
                        <m:t>𝑦</m:t>
                      </m:r>
                      <m:sSub>
                        <m:sSubPr>
                          <m:ctrlPr>
                            <a:rPr lang="en-US" sz="2400" b="0" i="1" smtClean="0">
                              <a:latin typeface="Cambria Math" panose="02040503050406030204" pitchFamily="18" charset="0"/>
                            </a:rPr>
                          </m:ctrlPr>
                        </m:sSubPr>
                        <m:e>
                          <m:r>
                            <m:rPr>
                              <m:lit/>
                            </m:rPr>
                            <a:rPr lang="en-US" sz="2400" b="0" i="1" smtClean="0">
                              <a:latin typeface="Cambria Math" panose="02040503050406030204" pitchFamily="18" charset="0"/>
                            </a:rPr>
                            <m:t>|</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m:t>
                      </m:r>
                    </m:oMath>
                  </m:oMathPara>
                </a14:m>
                <a:endParaRPr lang="en-US" dirty="0"/>
              </a:p>
            </p:txBody>
          </p:sp>
        </mc:Choice>
        <mc:Fallback>
          <p:sp>
            <p:nvSpPr>
              <p:cNvPr id="10268" name="TextBox 10267">
                <a:extLst>
                  <a:ext uri="{FF2B5EF4-FFF2-40B4-BE49-F238E27FC236}">
                    <a16:creationId xmlns:a16="http://schemas.microsoft.com/office/drawing/2014/main" id="{1EBE430E-D87D-7C24-8B7C-4BA42AD6483E}"/>
                  </a:ext>
                </a:extLst>
              </p:cNvPr>
              <p:cNvSpPr txBox="1">
                <a:spLocks noRot="1" noChangeAspect="1" noMove="1" noResize="1" noEditPoints="1" noAdjustHandles="1" noChangeArrowheads="1" noChangeShapeType="1" noTextEdit="1"/>
              </p:cNvSpPr>
              <p:nvPr/>
            </p:nvSpPr>
            <p:spPr>
              <a:xfrm>
                <a:off x="4169624" y="2260293"/>
                <a:ext cx="5354782" cy="493790"/>
              </a:xfrm>
              <a:prstGeom prst="rect">
                <a:avLst/>
              </a:prstGeom>
              <a:blipFill>
                <a:blip r:embed="rId15"/>
                <a:stretch>
                  <a:fillRect b="-15385"/>
                </a:stretch>
              </a:blipFill>
            </p:spPr>
            <p:txBody>
              <a:bodyPr/>
              <a:lstStyle/>
              <a:p>
                <a:r>
                  <a:rPr lang="en-US">
                    <a:noFill/>
                  </a:rPr>
                  <a:t> </a:t>
                </a:r>
              </a:p>
            </p:txBody>
          </p:sp>
        </mc:Fallback>
      </mc:AlternateContent>
      <p:pic>
        <p:nvPicPr>
          <p:cNvPr id="10269" name="Picture 10268">
            <a:extLst>
              <a:ext uri="{FF2B5EF4-FFF2-40B4-BE49-F238E27FC236}">
                <a16:creationId xmlns:a16="http://schemas.microsoft.com/office/drawing/2014/main" id="{A1125797-63BA-3809-AE1D-701E8FCD6A86}"/>
              </a:ext>
            </a:extLst>
          </p:cNvPr>
          <p:cNvPicPr>
            <a:picLocks noChangeAspect="1"/>
          </p:cNvPicPr>
          <p:nvPr/>
        </p:nvPicPr>
        <p:blipFill rotWithShape="1">
          <a:blip r:embed="rId16"/>
          <a:srcRect l="1" r="68517"/>
          <a:stretch/>
        </p:blipFill>
        <p:spPr>
          <a:xfrm>
            <a:off x="306532" y="3996558"/>
            <a:ext cx="2446867" cy="935905"/>
          </a:xfrm>
          <a:prstGeom prst="rect">
            <a:avLst/>
          </a:prstGeom>
        </p:spPr>
      </p:pic>
      <mc:AlternateContent xmlns:mc="http://schemas.openxmlformats.org/markup-compatibility/2006">
        <mc:Choice xmlns:a14="http://schemas.microsoft.com/office/drawing/2010/main" Requires="a14">
          <p:sp>
            <p:nvSpPr>
              <p:cNvPr id="10270" name="TextBox 10269">
                <a:extLst>
                  <a:ext uri="{FF2B5EF4-FFF2-40B4-BE49-F238E27FC236}">
                    <a16:creationId xmlns:a16="http://schemas.microsoft.com/office/drawing/2014/main" id="{00398FAC-F132-F496-2D7A-9E2CBE745553}"/>
                  </a:ext>
                </a:extLst>
              </p:cNvPr>
              <p:cNvSpPr txBox="1"/>
              <p:nvPr/>
            </p:nvSpPr>
            <p:spPr>
              <a:xfrm>
                <a:off x="505326" y="3723521"/>
                <a:ext cx="23807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𝜉</m:t>
                      </m:r>
                    </m:oMath>
                  </m:oMathPara>
                </a14:m>
                <a:endParaRPr lang="en-US" dirty="0">
                  <a:solidFill>
                    <a:srgbClr val="FF0000"/>
                  </a:solidFill>
                </a:endParaRPr>
              </a:p>
            </p:txBody>
          </p:sp>
        </mc:Choice>
        <mc:Fallback>
          <p:sp>
            <p:nvSpPr>
              <p:cNvPr id="10270" name="TextBox 10269">
                <a:extLst>
                  <a:ext uri="{FF2B5EF4-FFF2-40B4-BE49-F238E27FC236}">
                    <a16:creationId xmlns:a16="http://schemas.microsoft.com/office/drawing/2014/main" id="{00398FAC-F132-F496-2D7A-9E2CBE745553}"/>
                  </a:ext>
                </a:extLst>
              </p:cNvPr>
              <p:cNvSpPr txBox="1">
                <a:spLocks noRot="1" noChangeAspect="1" noMove="1" noResize="1" noEditPoints="1" noAdjustHandles="1" noChangeArrowheads="1" noChangeShapeType="1" noTextEdit="1"/>
              </p:cNvSpPr>
              <p:nvPr/>
            </p:nvSpPr>
            <p:spPr>
              <a:xfrm>
                <a:off x="505326" y="3723521"/>
                <a:ext cx="238079" cy="369332"/>
              </a:xfrm>
              <a:prstGeom prst="rect">
                <a:avLst/>
              </a:prstGeom>
              <a:blipFill>
                <a:blip r:embed="rId17"/>
                <a:stretch>
                  <a:fillRect l="-40000" t="-3333" r="-35000"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72" name="TextBox 10271">
                <a:extLst>
                  <a:ext uri="{FF2B5EF4-FFF2-40B4-BE49-F238E27FC236}">
                    <a16:creationId xmlns:a16="http://schemas.microsoft.com/office/drawing/2014/main" id="{452FA098-1C20-C68F-685E-A42B0FC12228}"/>
                  </a:ext>
                </a:extLst>
              </p:cNvPr>
              <p:cNvSpPr txBox="1"/>
              <p:nvPr/>
            </p:nvSpPr>
            <p:spPr>
              <a:xfrm>
                <a:off x="1465138" y="2309344"/>
                <a:ext cx="12207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𝜉</m:t>
                      </m:r>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𝑀</m:t>
                          </m:r>
                        </m:sup>
                      </m:sSup>
                    </m:oMath>
                  </m:oMathPara>
                </a14:m>
                <a:endParaRPr lang="en-US" sz="2800" dirty="0"/>
              </a:p>
            </p:txBody>
          </p:sp>
        </mc:Choice>
        <mc:Fallback>
          <p:sp>
            <p:nvSpPr>
              <p:cNvPr id="10272" name="TextBox 10271">
                <a:extLst>
                  <a:ext uri="{FF2B5EF4-FFF2-40B4-BE49-F238E27FC236}">
                    <a16:creationId xmlns:a16="http://schemas.microsoft.com/office/drawing/2014/main" id="{452FA098-1C20-C68F-685E-A42B0FC12228}"/>
                  </a:ext>
                </a:extLst>
              </p:cNvPr>
              <p:cNvSpPr txBox="1">
                <a:spLocks noRot="1" noChangeAspect="1" noMove="1" noResize="1" noEditPoints="1" noAdjustHandles="1" noChangeArrowheads="1" noChangeShapeType="1" noTextEdit="1"/>
              </p:cNvSpPr>
              <p:nvPr/>
            </p:nvSpPr>
            <p:spPr>
              <a:xfrm>
                <a:off x="1465138" y="2309344"/>
                <a:ext cx="1220719" cy="430887"/>
              </a:xfrm>
              <a:prstGeom prst="rect">
                <a:avLst/>
              </a:prstGeom>
              <a:blipFill>
                <a:blip r:embed="rId18"/>
                <a:stretch>
                  <a:fillRect l="-9278" t="-2778" r="-1031" b="-30556"/>
                </a:stretch>
              </a:blipFill>
            </p:spPr>
            <p:txBody>
              <a:bodyPr/>
              <a:lstStyle/>
              <a:p>
                <a:r>
                  <a:rPr lang="en-US">
                    <a:noFill/>
                  </a:rPr>
                  <a:t> </a:t>
                </a:r>
              </a:p>
            </p:txBody>
          </p:sp>
        </mc:Fallback>
      </mc:AlternateContent>
    </p:spTree>
    <p:extLst>
      <p:ext uri="{BB962C8B-B14F-4D97-AF65-F5344CB8AC3E}">
        <p14:creationId xmlns:p14="http://schemas.microsoft.com/office/powerpoint/2010/main" val="2712010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xmlns="">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CA9ED4-F96B-A5C9-22CF-F7C8AF5955C8}"/>
                  </a:ext>
                </a:extLst>
              </p:cNvPr>
              <p:cNvSpPr txBox="1"/>
              <p:nvPr/>
            </p:nvSpPr>
            <p:spPr>
              <a:xfrm>
                <a:off x="1335463" y="2841090"/>
                <a:ext cx="6967228" cy="369332"/>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func>
                            <m:r>
                              <a:rPr lang="en-US" b="0" i="1" smtClean="0">
                                <a:latin typeface="Cambria Math" panose="02040503050406030204" pitchFamily="18" charset="0"/>
                              </a:rPr>
                              <m:t>))</m:t>
                            </m:r>
                          </m:e>
                        </m:func>
                      </m:e>
                    </m:func>
                  </m:oMath>
                </a14:m>
                <a:endParaRPr lang="en-US" dirty="0"/>
              </a:p>
            </p:txBody>
          </p:sp>
        </mc:Choice>
        <mc:Fallback xmlns="">
          <p:sp>
            <p:nvSpPr>
              <p:cNvPr id="3" name="TextBox 2">
                <a:extLst>
                  <a:ext uri="{FF2B5EF4-FFF2-40B4-BE49-F238E27FC236}">
                    <a16:creationId xmlns:a16="http://schemas.microsoft.com/office/drawing/2014/main" id="{F8CA9ED4-F96B-A5C9-22CF-F7C8AF5955C8}"/>
                  </a:ext>
                </a:extLst>
              </p:cNvPr>
              <p:cNvSpPr txBox="1">
                <a:spLocks noRot="1" noChangeAspect="1" noMove="1" noResize="1" noEditPoints="1" noAdjustHandles="1" noChangeArrowheads="1" noChangeShapeType="1" noTextEdit="1"/>
              </p:cNvSpPr>
              <p:nvPr/>
            </p:nvSpPr>
            <p:spPr>
              <a:xfrm>
                <a:off x="1335463" y="2841090"/>
                <a:ext cx="6967228" cy="369332"/>
              </a:xfrm>
              <a:prstGeom prst="rect">
                <a:avLst/>
              </a:prstGeom>
              <a:blipFill>
                <a:blip r:embed="rId4"/>
                <a:stretch>
                  <a:fillRect t="-6667" b="-5333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78C5671A-5787-1387-4A4E-EA5A3C940C4B}"/>
              </a:ext>
            </a:extLst>
          </p:cNvPr>
          <p:cNvCxnSpPr/>
          <p:nvPr/>
        </p:nvCxnSpPr>
        <p:spPr bwMode="auto">
          <a:xfrm flipV="1">
            <a:off x="6927548" y="2670381"/>
            <a:ext cx="941390" cy="772084"/>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8C10ECC5-D739-85B3-2E78-88B33DA9B861}"/>
              </a:ext>
            </a:extLst>
          </p:cNvPr>
          <p:cNvSpPr txBox="1"/>
          <p:nvPr/>
        </p:nvSpPr>
        <p:spPr>
          <a:xfrm>
            <a:off x="7868938" y="2411422"/>
            <a:ext cx="1323279" cy="338554"/>
          </a:xfrm>
          <a:prstGeom prst="rect">
            <a:avLst/>
          </a:prstGeom>
          <a:noFill/>
        </p:spPr>
        <p:txBody>
          <a:bodyPr wrap="square">
            <a:spAutoFit/>
          </a:bodyPr>
          <a:lstStyle/>
          <a:p>
            <a:r>
              <a:rPr lang="en-US" sz="1600" i="1" dirty="0">
                <a:solidFill>
                  <a:srgbClr val="C00000"/>
                </a:solidFill>
                <a:latin typeface="+mn-lt"/>
              </a:rPr>
              <a:t>constant</a:t>
            </a:r>
            <a:endParaRPr lang="en-US" sz="1600" i="1" dirty="0">
              <a:solidFill>
                <a:srgbClr val="C00000"/>
              </a:solidFill>
            </a:endParaRPr>
          </a:p>
        </p:txBody>
      </p:sp>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5"/>
                <a:stretch>
                  <a:fillRect l="-6349" r="-31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7"/>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8"/>
                <a:stretch>
                  <a:fillRect l="-7937" r="-317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9"/>
                <a:stretch>
                  <a:fillRect l="-3125" t="-10000" r="-1042" b="-36667"/>
                </a:stretch>
              </a:blipFill>
            </p:spPr>
            <p:txBody>
              <a:bodyPr/>
              <a:lstStyle/>
              <a:p>
                <a:r>
                  <a:rPr lang="en-US">
                    <a:noFill/>
                  </a:rPr>
                  <a:t> </a:t>
                </a:r>
              </a:p>
            </p:txBody>
          </p:sp>
        </mc:Fallback>
      </mc:AlternateContent>
    </p:spTree>
    <p:extLst>
      <p:ext uri="{BB962C8B-B14F-4D97-AF65-F5344CB8AC3E}">
        <p14:creationId xmlns:p14="http://schemas.microsoft.com/office/powerpoint/2010/main" val="3634927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xmlns="">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CA9ED4-F96B-A5C9-22CF-F7C8AF5955C8}"/>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xmlns="">
          <p:sp>
            <p:nvSpPr>
              <p:cNvPr id="3" name="TextBox 2">
                <a:extLst>
                  <a:ext uri="{FF2B5EF4-FFF2-40B4-BE49-F238E27FC236}">
                    <a16:creationId xmlns:a16="http://schemas.microsoft.com/office/drawing/2014/main" id="{F8CA9ED4-F96B-A5C9-22CF-F7C8AF5955C8}"/>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4"/>
                <a:stretch>
                  <a:fillRect t="-5128" r="-1671" b="-1794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5"/>
                <a:stretch>
                  <a:fillRect l="-6349" r="-31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7"/>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8"/>
                <a:stretch>
                  <a:fillRect l="-7937" r="-317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9"/>
                <a:stretch>
                  <a:fillRect l="-3125" t="-10000" r="-104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85D2BB-CF5A-A004-4DF1-9DBB897AB801}"/>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6" name="TextBox 5">
                <a:extLst>
                  <a:ext uri="{FF2B5EF4-FFF2-40B4-BE49-F238E27FC236}">
                    <a16:creationId xmlns:a16="http://schemas.microsoft.com/office/drawing/2014/main" id="{6085D2BB-CF5A-A004-4DF1-9DBB897AB801}"/>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10"/>
                <a:stretch>
                  <a:fillRect l="-3125" t="-10345" r="-2083" b="-37931"/>
                </a:stretch>
              </a:blipFill>
            </p:spPr>
            <p:txBody>
              <a:bodyPr/>
              <a:lstStyle/>
              <a:p>
                <a:r>
                  <a:rPr lang="en-US">
                    <a:noFill/>
                  </a:rPr>
                  <a:t> </a:t>
                </a:r>
              </a:p>
            </p:txBody>
          </p:sp>
        </mc:Fallback>
      </mc:AlternateContent>
    </p:spTree>
    <p:extLst>
      <p:ext uri="{BB962C8B-B14F-4D97-AF65-F5344CB8AC3E}">
        <p14:creationId xmlns:p14="http://schemas.microsoft.com/office/powerpoint/2010/main" val="2075638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xmlns="">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8CA9ED4-F96B-A5C9-22CF-F7C8AF5955C8}"/>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xmlns="">
          <p:sp>
            <p:nvSpPr>
              <p:cNvPr id="3" name="TextBox 2">
                <a:extLst>
                  <a:ext uri="{FF2B5EF4-FFF2-40B4-BE49-F238E27FC236}">
                    <a16:creationId xmlns:a16="http://schemas.microsoft.com/office/drawing/2014/main" id="{F8CA9ED4-F96B-A5C9-22CF-F7C8AF5955C8}"/>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4"/>
                <a:stretch>
                  <a:fillRect t="-5128" r="-1671" b="-1794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5"/>
                <a:stretch>
                  <a:fillRect l="-6349" r="-31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7"/>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8"/>
                <a:stretch>
                  <a:fillRect l="-7937" r="-317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9"/>
                <a:stretch>
                  <a:fillRect l="-3125" t="-10000" r="-104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85D2BB-CF5A-A004-4DF1-9DBB897AB801}"/>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6" name="TextBox 5">
                <a:extLst>
                  <a:ext uri="{FF2B5EF4-FFF2-40B4-BE49-F238E27FC236}">
                    <a16:creationId xmlns:a16="http://schemas.microsoft.com/office/drawing/2014/main" id="{6085D2BB-CF5A-A004-4DF1-9DBB897AB801}"/>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10"/>
                <a:stretch>
                  <a:fillRect l="-3125" t="-10345" r="-2083" b="-37931"/>
                </a:stretch>
              </a:blipFill>
            </p:spPr>
            <p:txBody>
              <a:bodyPr/>
              <a:lstStyle/>
              <a:p>
                <a:r>
                  <a:rPr lang="en-US">
                    <a:noFill/>
                  </a:rPr>
                  <a:t> </a:t>
                </a:r>
              </a:p>
            </p:txBody>
          </p:sp>
        </mc:Fallback>
      </mc:AlternateContent>
      <p:sp>
        <p:nvSpPr>
          <p:cNvPr id="11" name="Left Brace 10">
            <a:extLst>
              <a:ext uri="{FF2B5EF4-FFF2-40B4-BE49-F238E27FC236}">
                <a16:creationId xmlns:a16="http://schemas.microsoft.com/office/drawing/2014/main" id="{3D971320-8D70-5DC5-0380-84AF9F1C1BD6}"/>
              </a:ext>
            </a:extLst>
          </p:cNvPr>
          <p:cNvSpPr/>
          <p:nvPr/>
        </p:nvSpPr>
        <p:spPr bwMode="auto">
          <a:xfrm rot="16200000">
            <a:off x="4263382" y="2572808"/>
            <a:ext cx="174727" cy="1739575"/>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4" name="Left Brace 13">
            <a:extLst>
              <a:ext uri="{FF2B5EF4-FFF2-40B4-BE49-F238E27FC236}">
                <a16:creationId xmlns:a16="http://schemas.microsoft.com/office/drawing/2014/main" id="{C41668CD-C8C5-B820-1DB1-954B5806CB93}"/>
              </a:ext>
            </a:extLst>
          </p:cNvPr>
          <p:cNvSpPr/>
          <p:nvPr/>
        </p:nvSpPr>
        <p:spPr bwMode="auto">
          <a:xfrm rot="16200000">
            <a:off x="5986676" y="2856312"/>
            <a:ext cx="174729" cy="1172306"/>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5" name="TextBox 14">
            <a:extLst>
              <a:ext uri="{FF2B5EF4-FFF2-40B4-BE49-F238E27FC236}">
                <a16:creationId xmlns:a16="http://schemas.microsoft.com/office/drawing/2014/main" id="{06594F85-9F20-95BD-25A3-D78E6C84DD4C}"/>
              </a:ext>
            </a:extLst>
          </p:cNvPr>
          <p:cNvSpPr txBox="1"/>
          <p:nvPr/>
        </p:nvSpPr>
        <p:spPr>
          <a:xfrm>
            <a:off x="3961409" y="3527430"/>
            <a:ext cx="739545" cy="400110"/>
          </a:xfrm>
          <a:prstGeom prst="rect">
            <a:avLst/>
          </a:prstGeom>
          <a:noFill/>
        </p:spPr>
        <p:txBody>
          <a:bodyPr wrap="square">
            <a:spAutoFit/>
          </a:bodyPr>
          <a:lstStyle/>
          <a:p>
            <a:r>
              <a:rPr lang="en-US" sz="2000" i="1" dirty="0">
                <a:latin typeface="+mn-lt"/>
              </a:rPr>
              <a:t>Loss</a:t>
            </a:r>
            <a:endParaRPr lang="en-US" sz="2000" i="1" dirty="0"/>
          </a:p>
        </p:txBody>
      </p:sp>
      <p:sp>
        <p:nvSpPr>
          <p:cNvPr id="23" name="TextBox 22">
            <a:extLst>
              <a:ext uri="{FF2B5EF4-FFF2-40B4-BE49-F238E27FC236}">
                <a16:creationId xmlns:a16="http://schemas.microsoft.com/office/drawing/2014/main" id="{29296D57-F309-F011-5AFE-BEDB3756C029}"/>
              </a:ext>
            </a:extLst>
          </p:cNvPr>
          <p:cNvSpPr txBox="1"/>
          <p:nvPr/>
        </p:nvSpPr>
        <p:spPr>
          <a:xfrm>
            <a:off x="5222423" y="3537268"/>
            <a:ext cx="1840523" cy="400110"/>
          </a:xfrm>
          <a:prstGeom prst="rect">
            <a:avLst/>
          </a:prstGeom>
          <a:noFill/>
        </p:spPr>
        <p:txBody>
          <a:bodyPr wrap="square">
            <a:spAutoFit/>
          </a:bodyPr>
          <a:lstStyle/>
          <a:p>
            <a:r>
              <a:rPr lang="en-US" sz="2000" i="1" dirty="0">
                <a:latin typeface="+mn-lt"/>
              </a:rPr>
              <a:t>Regularization</a:t>
            </a:r>
            <a:endParaRPr lang="en-US" sz="2000" i="1" dirty="0"/>
          </a:p>
        </p:txBody>
      </p:sp>
    </p:spTree>
    <p:extLst>
      <p:ext uri="{BB962C8B-B14F-4D97-AF65-F5344CB8AC3E}">
        <p14:creationId xmlns:p14="http://schemas.microsoft.com/office/powerpoint/2010/main" val="2099525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xmlns="">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graphicFrame>
        <p:nvGraphicFramePr>
          <p:cNvPr id="6" name="Table 6">
            <a:extLst>
              <a:ext uri="{FF2B5EF4-FFF2-40B4-BE49-F238E27FC236}">
                <a16:creationId xmlns:a16="http://schemas.microsoft.com/office/drawing/2014/main" id="{10FC649C-145D-5F96-CBDE-AC7D82EA6AD2}"/>
              </a:ext>
            </a:extLst>
          </p:cNvPr>
          <p:cNvGraphicFramePr>
            <a:graphicFrameLocks noGrp="1"/>
          </p:cNvGraphicFramePr>
          <p:nvPr>
            <p:extLst>
              <p:ext uri="{D42A27DB-BD31-4B8C-83A1-F6EECF244321}">
                <p14:modId xmlns:p14="http://schemas.microsoft.com/office/powerpoint/2010/main" val="3366331111"/>
              </p:ext>
            </p:extLst>
          </p:nvPr>
        </p:nvGraphicFramePr>
        <p:xfrm>
          <a:off x="1335463" y="4259311"/>
          <a:ext cx="6500847" cy="1483360"/>
        </p:xfrm>
        <a:graphic>
          <a:graphicData uri="http://schemas.openxmlformats.org/drawingml/2006/table">
            <a:tbl>
              <a:tblPr firstRow="1" bandRow="1">
                <a:tableStyleId>{5C22544A-7EE6-4342-B048-85BDC9FD1C3A}</a:tableStyleId>
              </a:tblPr>
              <a:tblGrid>
                <a:gridCol w="3020227">
                  <a:extLst>
                    <a:ext uri="{9D8B030D-6E8A-4147-A177-3AD203B41FA5}">
                      <a16:colId xmlns:a16="http://schemas.microsoft.com/office/drawing/2014/main" val="3769629312"/>
                    </a:ext>
                  </a:extLst>
                </a:gridCol>
                <a:gridCol w="3480620">
                  <a:extLst>
                    <a:ext uri="{9D8B030D-6E8A-4147-A177-3AD203B41FA5}">
                      <a16:colId xmlns:a16="http://schemas.microsoft.com/office/drawing/2014/main" val="1210198561"/>
                    </a:ext>
                  </a:extLst>
                </a:gridCol>
              </a:tblGrid>
              <a:tr h="370840">
                <a:tc>
                  <a:txBody>
                    <a:bodyPr/>
                    <a:lstStyle/>
                    <a:p>
                      <a:r>
                        <a:rPr lang="en-US" dirty="0">
                          <a:solidFill>
                            <a:srgbClr val="24459D"/>
                          </a:solidFill>
                        </a:rPr>
                        <a:t>Prior</a:t>
                      </a:r>
                    </a:p>
                  </a:txBody>
                  <a:tcPr/>
                </a:tc>
                <a:tc>
                  <a:txBody>
                    <a:bodyPr/>
                    <a:lstStyle/>
                    <a:p>
                      <a:r>
                        <a:rPr lang="en-US" dirty="0">
                          <a:solidFill>
                            <a:srgbClr val="24459D"/>
                          </a:solidFill>
                        </a:rPr>
                        <a:t>Regularization</a:t>
                      </a:r>
                    </a:p>
                  </a:txBody>
                  <a:tcPr/>
                </a:tc>
                <a:extLst>
                  <a:ext uri="{0D108BD9-81ED-4DB2-BD59-A6C34878D82A}">
                    <a16:rowId xmlns:a16="http://schemas.microsoft.com/office/drawing/2014/main" val="4270295611"/>
                  </a:ext>
                </a:extLst>
              </a:tr>
              <a:tr h="370840">
                <a:tc>
                  <a:txBody>
                    <a:bodyPr/>
                    <a:lstStyle/>
                    <a:p>
                      <a:r>
                        <a:rPr lang="en-US" dirty="0"/>
                        <a:t>Normal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L2 (Ridge regression)</a:t>
                      </a:r>
                    </a:p>
                  </a:txBody>
                  <a:tcPr/>
                </a:tc>
                <a:extLst>
                  <a:ext uri="{0D108BD9-81ED-4DB2-BD59-A6C34878D82A}">
                    <a16:rowId xmlns:a16="http://schemas.microsoft.com/office/drawing/2014/main" val="3775252856"/>
                  </a:ext>
                </a:extLst>
              </a:tr>
              <a:tr h="370840">
                <a:tc>
                  <a:txBody>
                    <a:bodyPr/>
                    <a:lstStyle/>
                    <a:p>
                      <a:r>
                        <a:rPr lang="en-US" dirty="0"/>
                        <a:t>Laplace</a:t>
                      </a:r>
                    </a:p>
                  </a:txBody>
                  <a:tcPr/>
                </a:tc>
                <a:tc>
                  <a:txBody>
                    <a:bodyPr/>
                    <a:lstStyle/>
                    <a:p>
                      <a:r>
                        <a:rPr lang="en-US" dirty="0"/>
                        <a:t>L1 (LASSO)</a:t>
                      </a:r>
                    </a:p>
                  </a:txBody>
                  <a:tcPr/>
                </a:tc>
                <a:extLst>
                  <a:ext uri="{0D108BD9-81ED-4DB2-BD59-A6C34878D82A}">
                    <a16:rowId xmlns:a16="http://schemas.microsoft.com/office/drawing/2014/main" val="2600572937"/>
                  </a:ext>
                </a:extLst>
              </a:tr>
              <a:tr h="370840">
                <a:tc>
                  <a:txBody>
                    <a:bodyPr/>
                    <a:lstStyle/>
                    <a:p>
                      <a:r>
                        <a:rPr lang="en-US" dirty="0"/>
                        <a:t>Horseshoe</a:t>
                      </a:r>
                    </a:p>
                  </a:txBody>
                  <a:tcPr/>
                </a:tc>
                <a:tc>
                  <a:txBody>
                    <a:bodyPr/>
                    <a:lstStyle/>
                    <a:p>
                      <a:r>
                        <a:rPr lang="en-US" dirty="0"/>
                        <a:t>Nope!</a:t>
                      </a:r>
                    </a:p>
                  </a:txBody>
                  <a:tcPr/>
                </a:tc>
                <a:extLst>
                  <a:ext uri="{0D108BD9-81ED-4DB2-BD59-A6C34878D82A}">
                    <a16:rowId xmlns:a16="http://schemas.microsoft.com/office/drawing/2014/main" val="1435344270"/>
                  </a:ext>
                </a:extLst>
              </a:tr>
            </a:tbl>
          </a:graphicData>
        </a:graphic>
      </p:graphicFrame>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4"/>
                <a:stretch>
                  <a:fillRect l="-6349" r="-31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7"/>
                <a:stretch>
                  <a:fillRect l="-7937" r="-317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4238DCC-BF6F-A68F-A27A-BD3CE64104D0}"/>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xmlns="">
          <p:sp>
            <p:nvSpPr>
              <p:cNvPr id="24" name="TextBox 23">
                <a:extLst>
                  <a:ext uri="{FF2B5EF4-FFF2-40B4-BE49-F238E27FC236}">
                    <a16:creationId xmlns:a16="http://schemas.microsoft.com/office/drawing/2014/main" id="{64238DCC-BF6F-A68F-A27A-BD3CE64104D0}"/>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9"/>
                <a:stretch>
                  <a:fillRect t="-5128" r="-167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9845C71-F1F4-6F6E-668B-3A8CE5E9D15F}"/>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29" name="TextBox 28">
                <a:extLst>
                  <a:ext uri="{FF2B5EF4-FFF2-40B4-BE49-F238E27FC236}">
                    <a16:creationId xmlns:a16="http://schemas.microsoft.com/office/drawing/2014/main" id="{69845C71-F1F4-6F6E-668B-3A8CE5E9D15F}"/>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10"/>
                <a:stretch>
                  <a:fillRect l="-3125" t="-10345" r="-2083" b="-37931"/>
                </a:stretch>
              </a:blipFill>
            </p:spPr>
            <p:txBody>
              <a:bodyPr/>
              <a:lstStyle/>
              <a:p>
                <a:r>
                  <a:rPr lang="en-US">
                    <a:noFill/>
                  </a:rPr>
                  <a:t> </a:t>
                </a:r>
              </a:p>
            </p:txBody>
          </p:sp>
        </mc:Fallback>
      </mc:AlternateContent>
      <p:sp>
        <p:nvSpPr>
          <p:cNvPr id="35" name="Left Brace 34">
            <a:extLst>
              <a:ext uri="{FF2B5EF4-FFF2-40B4-BE49-F238E27FC236}">
                <a16:creationId xmlns:a16="http://schemas.microsoft.com/office/drawing/2014/main" id="{0F2D2765-F1C5-989B-A9F6-833EDA943844}"/>
              </a:ext>
            </a:extLst>
          </p:cNvPr>
          <p:cNvSpPr/>
          <p:nvPr/>
        </p:nvSpPr>
        <p:spPr bwMode="auto">
          <a:xfrm rot="16200000">
            <a:off x="4263382" y="2572808"/>
            <a:ext cx="174727" cy="1739575"/>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6" name="Left Brace 35">
            <a:extLst>
              <a:ext uri="{FF2B5EF4-FFF2-40B4-BE49-F238E27FC236}">
                <a16:creationId xmlns:a16="http://schemas.microsoft.com/office/drawing/2014/main" id="{EA01917E-4168-62E8-E65E-FB3D213D0C0D}"/>
              </a:ext>
            </a:extLst>
          </p:cNvPr>
          <p:cNvSpPr/>
          <p:nvPr/>
        </p:nvSpPr>
        <p:spPr bwMode="auto">
          <a:xfrm rot="16200000">
            <a:off x="5986676" y="2856312"/>
            <a:ext cx="174729" cy="1172306"/>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7" name="TextBox 36">
            <a:extLst>
              <a:ext uri="{FF2B5EF4-FFF2-40B4-BE49-F238E27FC236}">
                <a16:creationId xmlns:a16="http://schemas.microsoft.com/office/drawing/2014/main" id="{470A6E36-D927-C828-3DE2-EF40404C2A58}"/>
              </a:ext>
            </a:extLst>
          </p:cNvPr>
          <p:cNvSpPr txBox="1"/>
          <p:nvPr/>
        </p:nvSpPr>
        <p:spPr>
          <a:xfrm>
            <a:off x="3961409" y="3527430"/>
            <a:ext cx="739545" cy="400110"/>
          </a:xfrm>
          <a:prstGeom prst="rect">
            <a:avLst/>
          </a:prstGeom>
          <a:noFill/>
        </p:spPr>
        <p:txBody>
          <a:bodyPr wrap="square">
            <a:spAutoFit/>
          </a:bodyPr>
          <a:lstStyle/>
          <a:p>
            <a:r>
              <a:rPr lang="en-US" sz="2000" i="1" dirty="0">
                <a:latin typeface="+mn-lt"/>
              </a:rPr>
              <a:t>Loss</a:t>
            </a:r>
            <a:endParaRPr lang="en-US" sz="2000" i="1" dirty="0"/>
          </a:p>
        </p:txBody>
      </p:sp>
      <p:sp>
        <p:nvSpPr>
          <p:cNvPr id="38" name="TextBox 37">
            <a:extLst>
              <a:ext uri="{FF2B5EF4-FFF2-40B4-BE49-F238E27FC236}">
                <a16:creationId xmlns:a16="http://schemas.microsoft.com/office/drawing/2014/main" id="{10F68739-2A08-13A9-4DB3-666A6A58329B}"/>
              </a:ext>
            </a:extLst>
          </p:cNvPr>
          <p:cNvSpPr txBox="1"/>
          <p:nvPr/>
        </p:nvSpPr>
        <p:spPr>
          <a:xfrm>
            <a:off x="5222423" y="3537268"/>
            <a:ext cx="1840523" cy="400110"/>
          </a:xfrm>
          <a:prstGeom prst="rect">
            <a:avLst/>
          </a:prstGeom>
          <a:noFill/>
        </p:spPr>
        <p:txBody>
          <a:bodyPr wrap="square">
            <a:spAutoFit/>
          </a:bodyPr>
          <a:lstStyle/>
          <a:p>
            <a:r>
              <a:rPr lang="en-US" sz="2000" i="1" dirty="0">
                <a:latin typeface="+mn-lt"/>
              </a:rPr>
              <a:t>Regularization</a:t>
            </a:r>
            <a:endParaRPr lang="en-US" sz="2000" i="1" dirty="0"/>
          </a:p>
        </p:txBody>
      </p:sp>
    </p:spTree>
    <p:extLst>
      <p:ext uri="{BB962C8B-B14F-4D97-AF65-F5344CB8AC3E}">
        <p14:creationId xmlns:p14="http://schemas.microsoft.com/office/powerpoint/2010/main" val="714224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xmlns="">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4"/>
                <a:stretch>
                  <a:fillRect l="-6349" r="-31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7"/>
                <a:stretch>
                  <a:fillRect l="-7937" r="-317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5C9C66-01EA-A2E7-0C80-54F593521337}"/>
                  </a:ext>
                </a:extLst>
              </p:cNvPr>
              <p:cNvSpPr txBox="1"/>
              <p:nvPr/>
            </p:nvSpPr>
            <p:spPr>
              <a:xfrm>
                <a:off x="1353534" y="2821551"/>
                <a:ext cx="6861045" cy="400110"/>
              </a:xfrm>
              <a:prstGeom prst="rect">
                <a:avLst/>
              </a:prstGeom>
              <a:noFill/>
            </p:spPr>
            <p:txBody>
              <a:bodyPr wrap="none" rtlCol="0">
                <a:spAutoFit/>
              </a:bodyPr>
              <a:lstStyle/>
              <a:p>
                <a:r>
                  <a:rPr lang="en-US" sz="2000" dirty="0">
                    <a:latin typeface="+mn-lt"/>
                  </a:rPr>
                  <a:t>Perform </a:t>
                </a:r>
                <a:r>
                  <a:rPr lang="en-US" sz="2000" u="sng" dirty="0">
                    <a:latin typeface="+mn-lt"/>
                  </a:rPr>
                  <a:t>inference</a:t>
                </a:r>
                <a:r>
                  <a:rPr lang="en-US" sz="2000" dirty="0">
                    <a:latin typeface="+mn-lt"/>
                  </a:rPr>
                  <a:t> to obtain posterior of </a:t>
                </a:r>
                <a14:m>
                  <m:oMath xmlns:m="http://schemas.openxmlformats.org/officeDocument/2006/math">
                    <m:r>
                      <a:rPr lang="en-US" sz="2000" i="1" smtClean="0">
                        <a:latin typeface="Cambria Math" panose="02040503050406030204" pitchFamily="18" charset="0"/>
                        <a:ea typeface="Cambria Math" panose="02040503050406030204" pitchFamily="18" charset="0"/>
                      </a:rPr>
                      <m:t>𝒩𝒩</m:t>
                    </m:r>
                  </m:oMath>
                </a14:m>
                <a:r>
                  <a:rPr lang="en-US" sz="2000" dirty="0">
                    <a:latin typeface="+mn-lt"/>
                  </a:rPr>
                  <a:t> parameters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latin typeface="+mn-lt"/>
                  </a:rPr>
                  <a:t>.</a:t>
                </a:r>
              </a:p>
            </p:txBody>
          </p:sp>
        </mc:Choice>
        <mc:Fallback xmlns="">
          <p:sp>
            <p:nvSpPr>
              <p:cNvPr id="6" name="TextBox 5">
                <a:extLst>
                  <a:ext uri="{FF2B5EF4-FFF2-40B4-BE49-F238E27FC236}">
                    <a16:creationId xmlns:a16="http://schemas.microsoft.com/office/drawing/2014/main" id="{135C9C66-01EA-A2E7-0C80-54F593521337}"/>
                  </a:ext>
                </a:extLst>
              </p:cNvPr>
              <p:cNvSpPr txBox="1">
                <a:spLocks noRot="1" noChangeAspect="1" noMove="1" noResize="1" noEditPoints="1" noAdjustHandles="1" noChangeArrowheads="1" noChangeShapeType="1" noTextEdit="1"/>
              </p:cNvSpPr>
              <p:nvPr/>
            </p:nvSpPr>
            <p:spPr>
              <a:xfrm>
                <a:off x="1353534" y="2821551"/>
                <a:ext cx="6861045" cy="400110"/>
              </a:xfrm>
              <a:prstGeom prst="rect">
                <a:avLst/>
              </a:prstGeom>
              <a:blipFill>
                <a:blip r:embed="rId9"/>
                <a:stretch>
                  <a:fillRect l="-923" t="-9375" b="-2812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B79899B-995C-B7C4-1223-6FADEFC821BC}"/>
              </a:ext>
            </a:extLst>
          </p:cNvPr>
          <p:cNvSpPr txBox="1"/>
          <p:nvPr/>
        </p:nvSpPr>
        <p:spPr>
          <a:xfrm>
            <a:off x="4092048" y="3594890"/>
            <a:ext cx="1021433" cy="461665"/>
          </a:xfrm>
          <a:prstGeom prst="rect">
            <a:avLst/>
          </a:prstGeom>
          <a:noFill/>
        </p:spPr>
        <p:txBody>
          <a:bodyPr wrap="none" rtlCol="0">
            <a:spAutoFit/>
          </a:bodyPr>
          <a:lstStyle/>
          <a:p>
            <a:r>
              <a:rPr lang="en-US" b="1" i="1" dirty="0">
                <a:solidFill>
                  <a:srgbClr val="24459D"/>
                </a:solidFill>
                <a:latin typeface="+mn-lt"/>
              </a:rPr>
              <a:t>How?</a:t>
            </a:r>
          </a:p>
        </p:txBody>
      </p:sp>
    </p:spTree>
    <p:extLst>
      <p:ext uri="{BB962C8B-B14F-4D97-AF65-F5344CB8AC3E}">
        <p14:creationId xmlns:p14="http://schemas.microsoft.com/office/powerpoint/2010/main" val="2072921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xmlns="">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4"/>
                <a:stretch>
                  <a:fillRect l="-6349" r="-3175"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xmlns="">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xmlns="">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7"/>
                <a:stretch>
                  <a:fillRect l="-7937" r="-317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xmlns="">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90139951-796C-33BA-7C7B-E9D4B988C9AB}"/>
              </a:ext>
            </a:extLst>
          </p:cNvPr>
          <p:cNvSpPr/>
          <p:nvPr/>
        </p:nvSpPr>
        <p:spPr bwMode="auto">
          <a:xfrm>
            <a:off x="832338" y="4638488"/>
            <a:ext cx="3228385" cy="11339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6" name="TextBox 5">
            <a:extLst>
              <a:ext uri="{FF2B5EF4-FFF2-40B4-BE49-F238E27FC236}">
                <a16:creationId xmlns:a16="http://schemas.microsoft.com/office/drawing/2014/main" id="{AAD62F42-5F12-CE0E-F4B9-F9D5213506A1}"/>
              </a:ext>
            </a:extLst>
          </p:cNvPr>
          <p:cNvSpPr txBox="1"/>
          <p:nvPr/>
        </p:nvSpPr>
        <p:spPr>
          <a:xfrm>
            <a:off x="832338" y="4269155"/>
            <a:ext cx="2283510" cy="369332"/>
          </a:xfrm>
          <a:prstGeom prst="rect">
            <a:avLst/>
          </a:prstGeom>
          <a:noFill/>
        </p:spPr>
        <p:txBody>
          <a:bodyPr wrap="none" rtlCol="0">
            <a:spAutoFit/>
          </a:bodyPr>
          <a:lstStyle/>
          <a:p>
            <a:r>
              <a:rPr lang="en-US" sz="1800" i="1" dirty="0">
                <a:latin typeface="+mn-lt"/>
              </a:rPr>
              <a:t>Variational Inference</a:t>
            </a:r>
          </a:p>
        </p:txBody>
      </p:sp>
      <p:sp>
        <p:nvSpPr>
          <p:cNvPr id="9" name="TextBox 8">
            <a:extLst>
              <a:ext uri="{FF2B5EF4-FFF2-40B4-BE49-F238E27FC236}">
                <a16:creationId xmlns:a16="http://schemas.microsoft.com/office/drawing/2014/main" id="{5A01202A-2AC1-6318-64A9-754BD7199DE1}"/>
              </a:ext>
            </a:extLst>
          </p:cNvPr>
          <p:cNvSpPr txBox="1"/>
          <p:nvPr/>
        </p:nvSpPr>
        <p:spPr>
          <a:xfrm>
            <a:off x="1137500" y="4773071"/>
            <a:ext cx="1707124" cy="369332"/>
          </a:xfrm>
          <a:prstGeom prst="rect">
            <a:avLst/>
          </a:prstGeom>
          <a:noFill/>
        </p:spPr>
        <p:txBody>
          <a:bodyPr wrap="square" rtlCol="0">
            <a:spAutoFit/>
          </a:bodyPr>
          <a:lstStyle/>
          <a:p>
            <a:r>
              <a:rPr lang="en-US" sz="1800" dirty="0"/>
              <a:t>+ </a:t>
            </a:r>
            <a:r>
              <a:rPr lang="en-US" sz="1800" i="1" dirty="0">
                <a:latin typeface="+mn-lt"/>
              </a:rPr>
              <a:t>Cheaper</a:t>
            </a:r>
          </a:p>
        </p:txBody>
      </p:sp>
      <p:sp>
        <p:nvSpPr>
          <p:cNvPr id="11" name="TextBox 10">
            <a:extLst>
              <a:ext uri="{FF2B5EF4-FFF2-40B4-BE49-F238E27FC236}">
                <a16:creationId xmlns:a16="http://schemas.microsoft.com/office/drawing/2014/main" id="{6EA44E25-4309-2040-781B-37BF01D0E841}"/>
              </a:ext>
            </a:extLst>
          </p:cNvPr>
          <p:cNvSpPr txBox="1"/>
          <p:nvPr/>
        </p:nvSpPr>
        <p:spPr>
          <a:xfrm>
            <a:off x="5176209" y="4269155"/>
            <a:ext cx="2929007" cy="369332"/>
          </a:xfrm>
          <a:prstGeom prst="rect">
            <a:avLst/>
          </a:prstGeom>
          <a:noFill/>
        </p:spPr>
        <p:txBody>
          <a:bodyPr wrap="none" rtlCol="0">
            <a:spAutoFit/>
          </a:bodyPr>
          <a:lstStyle/>
          <a:p>
            <a:r>
              <a:rPr lang="en-US" sz="1800" i="1" dirty="0">
                <a:latin typeface="+mn-lt"/>
              </a:rPr>
              <a:t>Markov Chain Monte Carlo</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119C36-C6B6-B1B0-0F28-311054AB3355}"/>
                  </a:ext>
                </a:extLst>
              </p:cNvPr>
              <p:cNvSpPr txBox="1"/>
              <p:nvPr/>
            </p:nvSpPr>
            <p:spPr>
              <a:xfrm>
                <a:off x="1353534" y="2821551"/>
                <a:ext cx="6861045" cy="400110"/>
              </a:xfrm>
              <a:prstGeom prst="rect">
                <a:avLst/>
              </a:prstGeom>
              <a:noFill/>
            </p:spPr>
            <p:txBody>
              <a:bodyPr wrap="none" rtlCol="0">
                <a:spAutoFit/>
              </a:bodyPr>
              <a:lstStyle/>
              <a:p>
                <a:r>
                  <a:rPr lang="en-US" sz="2000" dirty="0">
                    <a:latin typeface="+mn-lt"/>
                  </a:rPr>
                  <a:t>Perform </a:t>
                </a:r>
                <a:r>
                  <a:rPr lang="en-US" sz="2000" u="sng" dirty="0">
                    <a:latin typeface="+mn-lt"/>
                  </a:rPr>
                  <a:t>inference</a:t>
                </a:r>
                <a:r>
                  <a:rPr lang="en-US" sz="2000" dirty="0">
                    <a:latin typeface="+mn-lt"/>
                  </a:rPr>
                  <a:t> to obtain posterior of </a:t>
                </a:r>
                <a14:m>
                  <m:oMath xmlns:m="http://schemas.openxmlformats.org/officeDocument/2006/math">
                    <m:r>
                      <a:rPr lang="en-US" sz="2000" i="1" smtClean="0">
                        <a:latin typeface="Cambria Math" panose="02040503050406030204" pitchFamily="18" charset="0"/>
                        <a:ea typeface="Cambria Math" panose="02040503050406030204" pitchFamily="18" charset="0"/>
                      </a:rPr>
                      <m:t>𝒩𝒩</m:t>
                    </m:r>
                  </m:oMath>
                </a14:m>
                <a:r>
                  <a:rPr lang="en-US" sz="2000" dirty="0">
                    <a:latin typeface="+mn-lt"/>
                  </a:rPr>
                  <a:t> parameters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latin typeface="+mn-lt"/>
                  </a:rPr>
                  <a:t>.</a:t>
                </a:r>
              </a:p>
            </p:txBody>
          </p:sp>
        </mc:Choice>
        <mc:Fallback xmlns="">
          <p:sp>
            <p:nvSpPr>
              <p:cNvPr id="13" name="TextBox 12">
                <a:extLst>
                  <a:ext uri="{FF2B5EF4-FFF2-40B4-BE49-F238E27FC236}">
                    <a16:creationId xmlns:a16="http://schemas.microsoft.com/office/drawing/2014/main" id="{DA119C36-C6B6-B1B0-0F28-311054AB3355}"/>
                  </a:ext>
                </a:extLst>
              </p:cNvPr>
              <p:cNvSpPr txBox="1">
                <a:spLocks noRot="1" noChangeAspect="1" noMove="1" noResize="1" noEditPoints="1" noAdjustHandles="1" noChangeArrowheads="1" noChangeShapeType="1" noTextEdit="1"/>
              </p:cNvSpPr>
              <p:nvPr/>
            </p:nvSpPr>
            <p:spPr>
              <a:xfrm>
                <a:off x="1353534" y="2821551"/>
                <a:ext cx="6861045" cy="400110"/>
              </a:xfrm>
              <a:prstGeom prst="rect">
                <a:avLst/>
              </a:prstGeom>
              <a:blipFill>
                <a:blip r:embed="rId9"/>
                <a:stretch>
                  <a:fillRect l="-923" t="-9375" b="-2812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5DB1AA1-7B0F-2063-1E28-BFE9819B8310}"/>
              </a:ext>
            </a:extLst>
          </p:cNvPr>
          <p:cNvSpPr txBox="1"/>
          <p:nvPr/>
        </p:nvSpPr>
        <p:spPr>
          <a:xfrm>
            <a:off x="4092048" y="3594890"/>
            <a:ext cx="1021433" cy="461665"/>
          </a:xfrm>
          <a:prstGeom prst="rect">
            <a:avLst/>
          </a:prstGeom>
          <a:noFill/>
        </p:spPr>
        <p:txBody>
          <a:bodyPr wrap="none" rtlCol="0">
            <a:spAutoFit/>
          </a:bodyPr>
          <a:lstStyle/>
          <a:p>
            <a:r>
              <a:rPr lang="en-US" b="1" i="1" dirty="0">
                <a:solidFill>
                  <a:srgbClr val="24459D"/>
                </a:solidFill>
                <a:latin typeface="+mn-lt"/>
              </a:rPr>
              <a:t>How?</a:t>
            </a:r>
          </a:p>
        </p:txBody>
      </p:sp>
      <p:sp>
        <p:nvSpPr>
          <p:cNvPr id="15" name="TextBox 14">
            <a:extLst>
              <a:ext uri="{FF2B5EF4-FFF2-40B4-BE49-F238E27FC236}">
                <a16:creationId xmlns:a16="http://schemas.microsoft.com/office/drawing/2014/main" id="{ACF45890-49C6-56ED-5E3B-615C78CC4D90}"/>
              </a:ext>
            </a:extLst>
          </p:cNvPr>
          <p:cNvSpPr txBox="1"/>
          <p:nvPr/>
        </p:nvSpPr>
        <p:spPr>
          <a:xfrm>
            <a:off x="1135819" y="5219842"/>
            <a:ext cx="1980029" cy="369332"/>
          </a:xfrm>
          <a:prstGeom prst="rect">
            <a:avLst/>
          </a:prstGeom>
          <a:noFill/>
        </p:spPr>
        <p:txBody>
          <a:bodyPr wrap="none" rtlCol="0">
            <a:spAutoFit/>
          </a:bodyPr>
          <a:lstStyle/>
          <a:p>
            <a:r>
              <a:rPr lang="en-US" sz="1800" i="1" dirty="0">
                <a:latin typeface="+mn-lt"/>
              </a:rPr>
              <a:t>- Less expressive</a:t>
            </a:r>
          </a:p>
        </p:txBody>
      </p:sp>
      <p:sp>
        <p:nvSpPr>
          <p:cNvPr id="28" name="TextBox 27">
            <a:extLst>
              <a:ext uri="{FF2B5EF4-FFF2-40B4-BE49-F238E27FC236}">
                <a16:creationId xmlns:a16="http://schemas.microsoft.com/office/drawing/2014/main" id="{8213EDB1-1BFB-0461-7FEE-B5BF03BE31BC}"/>
              </a:ext>
            </a:extLst>
          </p:cNvPr>
          <p:cNvSpPr txBox="1"/>
          <p:nvPr/>
        </p:nvSpPr>
        <p:spPr>
          <a:xfrm>
            <a:off x="4325778" y="5007983"/>
            <a:ext cx="492443" cy="461665"/>
          </a:xfrm>
          <a:prstGeom prst="rect">
            <a:avLst/>
          </a:prstGeom>
          <a:noFill/>
        </p:spPr>
        <p:txBody>
          <a:bodyPr wrap="none" rtlCol="0">
            <a:spAutoFit/>
          </a:bodyPr>
          <a:lstStyle/>
          <a:p>
            <a:r>
              <a:rPr lang="en-US" b="1" i="1" dirty="0">
                <a:solidFill>
                  <a:srgbClr val="24459D"/>
                </a:solidFill>
                <a:latin typeface="+mn-lt"/>
              </a:rPr>
              <a:t>or</a:t>
            </a:r>
          </a:p>
        </p:txBody>
      </p:sp>
      <p:sp>
        <p:nvSpPr>
          <p:cNvPr id="29" name="Rectangle 28">
            <a:extLst>
              <a:ext uri="{FF2B5EF4-FFF2-40B4-BE49-F238E27FC236}">
                <a16:creationId xmlns:a16="http://schemas.microsoft.com/office/drawing/2014/main" id="{04F9AEAE-095B-D935-EECB-06EEF83F7AEC}"/>
              </a:ext>
            </a:extLst>
          </p:cNvPr>
          <p:cNvSpPr/>
          <p:nvPr/>
        </p:nvSpPr>
        <p:spPr bwMode="auto">
          <a:xfrm>
            <a:off x="5176209" y="4638487"/>
            <a:ext cx="3228385" cy="11339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30" name="TextBox 29">
            <a:extLst>
              <a:ext uri="{FF2B5EF4-FFF2-40B4-BE49-F238E27FC236}">
                <a16:creationId xmlns:a16="http://schemas.microsoft.com/office/drawing/2014/main" id="{7C5E5C92-BEA8-A994-8F82-291BC068372D}"/>
              </a:ext>
            </a:extLst>
          </p:cNvPr>
          <p:cNvSpPr txBox="1"/>
          <p:nvPr/>
        </p:nvSpPr>
        <p:spPr>
          <a:xfrm>
            <a:off x="5481371" y="4773070"/>
            <a:ext cx="1707124" cy="369332"/>
          </a:xfrm>
          <a:prstGeom prst="rect">
            <a:avLst/>
          </a:prstGeom>
          <a:noFill/>
        </p:spPr>
        <p:txBody>
          <a:bodyPr wrap="square" rtlCol="0">
            <a:spAutoFit/>
          </a:bodyPr>
          <a:lstStyle/>
          <a:p>
            <a:r>
              <a:rPr lang="en-US" sz="1800" dirty="0"/>
              <a:t>- </a:t>
            </a:r>
            <a:r>
              <a:rPr lang="en-US" sz="1800" i="1" dirty="0">
                <a:latin typeface="+mn-lt"/>
              </a:rPr>
              <a:t>Expensive!</a:t>
            </a:r>
          </a:p>
        </p:txBody>
      </p:sp>
      <p:sp>
        <p:nvSpPr>
          <p:cNvPr id="31" name="TextBox 30">
            <a:extLst>
              <a:ext uri="{FF2B5EF4-FFF2-40B4-BE49-F238E27FC236}">
                <a16:creationId xmlns:a16="http://schemas.microsoft.com/office/drawing/2014/main" id="{353F38CF-6368-F64F-807F-C504EE070B2B}"/>
              </a:ext>
            </a:extLst>
          </p:cNvPr>
          <p:cNvSpPr txBox="1"/>
          <p:nvPr/>
        </p:nvSpPr>
        <p:spPr>
          <a:xfrm>
            <a:off x="5479690" y="5219841"/>
            <a:ext cx="1973617" cy="369332"/>
          </a:xfrm>
          <a:prstGeom prst="rect">
            <a:avLst/>
          </a:prstGeom>
          <a:noFill/>
        </p:spPr>
        <p:txBody>
          <a:bodyPr wrap="none" rtlCol="0">
            <a:spAutoFit/>
          </a:bodyPr>
          <a:lstStyle/>
          <a:p>
            <a:r>
              <a:rPr lang="en-US" sz="1800" i="1" dirty="0">
                <a:latin typeface="+mn-lt"/>
              </a:rPr>
              <a:t>+ Non-parametric</a:t>
            </a:r>
          </a:p>
        </p:txBody>
      </p:sp>
    </p:spTree>
    <p:extLst>
      <p:ext uri="{BB962C8B-B14F-4D97-AF65-F5344CB8AC3E}">
        <p14:creationId xmlns:p14="http://schemas.microsoft.com/office/powerpoint/2010/main" val="3968895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So: </a:t>
            </a:r>
            <a:r>
              <a:rPr lang="en-US" altLang="en-US" dirty="0"/>
              <a:t>What are BNNs good for?</a:t>
            </a:r>
          </a:p>
        </p:txBody>
      </p:sp>
      <p:cxnSp>
        <p:nvCxnSpPr>
          <p:cNvPr id="22" name="Straight Connector 21">
            <a:extLst>
              <a:ext uri="{FF2B5EF4-FFF2-40B4-BE49-F238E27FC236}">
                <a16:creationId xmlns:a16="http://schemas.microsoft.com/office/drawing/2014/main" id="{F4545B47-421A-94CC-2D08-F3F0A665C22E}"/>
              </a:ext>
            </a:extLst>
          </p:cNvPr>
          <p:cNvCxnSpPr/>
          <p:nvPr/>
        </p:nvCxnSpPr>
        <p:spPr bwMode="auto">
          <a:xfrm>
            <a:off x="3715847" y="1407638"/>
            <a:ext cx="0" cy="4742789"/>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C6435000-CF3D-889A-39C2-FED1B5F62652}"/>
              </a:ext>
            </a:extLst>
          </p:cNvPr>
          <p:cNvSpPr txBox="1"/>
          <p:nvPr/>
        </p:nvSpPr>
        <p:spPr>
          <a:xfrm>
            <a:off x="201386" y="1797948"/>
            <a:ext cx="3532409" cy="3693319"/>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Out-of-distribution uncertainty</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lvl="1"/>
            <a:endParaRPr lang="en-US" sz="1800" dirty="0">
              <a:latin typeface="+mn-lt"/>
            </a:endParaRPr>
          </a:p>
          <a:p>
            <a:pPr lvl="1"/>
            <a:endParaRPr lang="en-US" sz="1800" dirty="0">
              <a:latin typeface="+mn-lt"/>
            </a:endParaRPr>
          </a:p>
          <a:p>
            <a:pPr marL="285750" indent="-285750">
              <a:buFont typeface="Arial" panose="020B0604020202020204" pitchFamily="34" charset="0"/>
              <a:buChar char="•"/>
            </a:pPr>
            <a:r>
              <a:rPr lang="en-US" sz="1800" dirty="0">
                <a:latin typeface="+mn-lt"/>
              </a:rPr>
              <a:t>Global characterization</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dirty="0">
                <a:latin typeface="+mn-lt"/>
              </a:rPr>
              <a:t>Advanced regularization</a:t>
            </a:r>
          </a:p>
          <a:p>
            <a:pPr marL="285750" indent="-285750">
              <a:buFont typeface="Arial" panose="020B0604020202020204" pitchFamily="34" charset="0"/>
              <a:buChar char="•"/>
            </a:pPr>
            <a:endParaRPr lang="en-US" sz="1800" dirty="0">
              <a:latin typeface="+mn-lt"/>
            </a:endParaRPr>
          </a:p>
          <a:p>
            <a:pPr marL="742950" lvl="1" indent="-285750">
              <a:buFont typeface="Arial" panose="020B0604020202020204" pitchFamily="34" charset="0"/>
              <a:buChar char="•"/>
            </a:pPr>
            <a:endParaRPr lang="en-US" sz="1800" dirty="0">
              <a:latin typeface="+mn-lt"/>
            </a:endParaRPr>
          </a:p>
        </p:txBody>
      </p:sp>
      <p:pic>
        <p:nvPicPr>
          <p:cNvPr id="26" name="Picture 25" descr="A black dots on a white background&#10;&#10;Description automatically generated">
            <a:extLst>
              <a:ext uri="{FF2B5EF4-FFF2-40B4-BE49-F238E27FC236}">
                <a16:creationId xmlns:a16="http://schemas.microsoft.com/office/drawing/2014/main" id="{E609B903-7A60-A4C0-0C20-CE0FEBD20C10}"/>
              </a:ext>
            </a:extLst>
          </p:cNvPr>
          <p:cNvPicPr>
            <a:picLocks noChangeAspect="1"/>
          </p:cNvPicPr>
          <p:nvPr/>
        </p:nvPicPr>
        <p:blipFill>
          <a:blip r:embed="rId3"/>
          <a:stretch>
            <a:fillRect/>
          </a:stretch>
        </p:blipFill>
        <p:spPr>
          <a:xfrm>
            <a:off x="1837058" y="3588888"/>
            <a:ext cx="902782" cy="913403"/>
          </a:xfrm>
          <a:prstGeom prst="rect">
            <a:avLst/>
          </a:prstGeom>
          <a:ln w="19050">
            <a:solidFill>
              <a:srgbClr val="24459D"/>
            </a:solidFill>
          </a:ln>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30A97D7-1A11-EBD2-6EDD-66B2EA06E029}"/>
                  </a:ext>
                </a:extLst>
              </p:cNvPr>
              <p:cNvSpPr txBox="1"/>
              <p:nvPr/>
            </p:nvSpPr>
            <p:spPr>
              <a:xfrm>
                <a:off x="732951" y="3822574"/>
                <a:ext cx="112667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24459D"/>
                          </a:solidFill>
                          <a:latin typeface="Cambria Math" panose="02040503050406030204" pitchFamily="18" charset="0"/>
                        </a:rPr>
                        <m:t>𝒑</m:t>
                      </m:r>
                      <m:d>
                        <m:dPr>
                          <m:ctrlPr>
                            <a:rPr lang="en-US" sz="2000" i="1" smtClean="0">
                              <a:solidFill>
                                <a:srgbClr val="24459D"/>
                              </a:solidFill>
                              <a:latin typeface="Cambria Math" panose="02040503050406030204" pitchFamily="18" charset="0"/>
                            </a:rPr>
                          </m:ctrlPr>
                        </m:dPr>
                        <m:e>
                          <m:r>
                            <a:rPr lang="en-US" sz="2000" i="1">
                              <a:solidFill>
                                <a:srgbClr val="24459D"/>
                              </a:solidFill>
                              <a:latin typeface="Cambria Math" panose="02040503050406030204" pitchFamily="18" charset="0"/>
                            </a:rPr>
                            <m:t>𝜃</m:t>
                          </m:r>
                          <m:r>
                            <a:rPr lang="en-US" sz="2000" i="1">
                              <a:solidFill>
                                <a:srgbClr val="24459D"/>
                              </a:solidFill>
                              <a:latin typeface="Cambria Math" panose="02040503050406030204" pitchFamily="18" charset="0"/>
                            </a:rPr>
                            <m:t>|</m:t>
                          </m:r>
                          <m:r>
                            <a:rPr lang="en-US" sz="2000" i="1">
                              <a:solidFill>
                                <a:srgbClr val="24459D"/>
                              </a:solidFill>
                              <a:latin typeface="Cambria Math" panose="02040503050406030204" pitchFamily="18" charset="0"/>
                              <a:ea typeface="Cambria Math" panose="02040503050406030204" pitchFamily="18" charset="0"/>
                            </a:rPr>
                            <m:t>𝔇</m:t>
                          </m:r>
                        </m:e>
                      </m:d>
                    </m:oMath>
                  </m:oMathPara>
                </a14:m>
                <a:endParaRPr lang="en-US" sz="2000" b="1" dirty="0">
                  <a:solidFill>
                    <a:srgbClr val="24459D"/>
                  </a:solidFill>
                  <a:latin typeface="+mn-lt"/>
                </a:endParaRPr>
              </a:p>
            </p:txBody>
          </p:sp>
        </mc:Choice>
        <mc:Fallback xmlns="">
          <p:sp>
            <p:nvSpPr>
              <p:cNvPr id="27" name="TextBox 26">
                <a:extLst>
                  <a:ext uri="{FF2B5EF4-FFF2-40B4-BE49-F238E27FC236}">
                    <a16:creationId xmlns:a16="http://schemas.microsoft.com/office/drawing/2014/main" id="{F30A97D7-1A11-EBD2-6EDD-66B2EA06E029}"/>
                  </a:ext>
                </a:extLst>
              </p:cNvPr>
              <p:cNvSpPr txBox="1">
                <a:spLocks noRot="1" noChangeAspect="1" noMove="1" noResize="1" noEditPoints="1" noAdjustHandles="1" noChangeArrowheads="1" noChangeShapeType="1" noTextEdit="1"/>
              </p:cNvSpPr>
              <p:nvPr/>
            </p:nvSpPr>
            <p:spPr>
              <a:xfrm>
                <a:off x="732951" y="3822574"/>
                <a:ext cx="1126671" cy="400110"/>
              </a:xfrm>
              <a:prstGeom prst="rect">
                <a:avLst/>
              </a:prstGeom>
              <a:blipFill>
                <a:blip r:embed="rId4"/>
                <a:stretch>
                  <a:fillRect b="-12121"/>
                </a:stretch>
              </a:blipFill>
            </p:spPr>
            <p:txBody>
              <a:bodyPr/>
              <a:lstStyle/>
              <a:p>
                <a:r>
                  <a:rPr lang="en-US">
                    <a:noFill/>
                  </a:rPr>
                  <a:t> </a:t>
                </a:r>
              </a:p>
            </p:txBody>
          </p:sp>
        </mc:Fallback>
      </mc:AlternateContent>
      <p:pic>
        <p:nvPicPr>
          <p:cNvPr id="28" name="Picture 27" descr="A graph with lines and dots&#10;&#10;Description automatically generated">
            <a:extLst>
              <a:ext uri="{FF2B5EF4-FFF2-40B4-BE49-F238E27FC236}">
                <a16:creationId xmlns:a16="http://schemas.microsoft.com/office/drawing/2014/main" id="{249C1151-D4F7-714C-4835-1DC624942102}"/>
              </a:ext>
            </a:extLst>
          </p:cNvPr>
          <p:cNvPicPr>
            <a:picLocks noChangeAspect="1"/>
          </p:cNvPicPr>
          <p:nvPr/>
        </p:nvPicPr>
        <p:blipFill>
          <a:blip r:embed="rId5"/>
          <a:stretch>
            <a:fillRect/>
          </a:stretch>
        </p:blipFill>
        <p:spPr>
          <a:xfrm>
            <a:off x="954655" y="2098639"/>
            <a:ext cx="1613986" cy="1137678"/>
          </a:xfrm>
          <a:prstGeom prst="rect">
            <a:avLst/>
          </a:prstGeom>
        </p:spPr>
      </p:pic>
    </p:spTree>
    <p:extLst>
      <p:ext uri="{BB962C8B-B14F-4D97-AF65-F5344CB8AC3E}">
        <p14:creationId xmlns:p14="http://schemas.microsoft.com/office/powerpoint/2010/main" val="2651323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of a function&#10;&#10;Description automatically generated">
            <a:extLst>
              <a:ext uri="{FF2B5EF4-FFF2-40B4-BE49-F238E27FC236}">
                <a16:creationId xmlns:a16="http://schemas.microsoft.com/office/drawing/2014/main" id="{21E35579-7451-CCE6-F65D-2614404B0941}"/>
              </a:ext>
            </a:extLst>
          </p:cNvPr>
          <p:cNvPicPr>
            <a:picLocks noChangeAspect="1"/>
          </p:cNvPicPr>
          <p:nvPr/>
        </p:nvPicPr>
        <p:blipFill rotWithShape="1">
          <a:blip r:embed="rId3"/>
          <a:srcRect t="11815"/>
          <a:stretch/>
        </p:blipFill>
        <p:spPr>
          <a:xfrm>
            <a:off x="4078626" y="1384422"/>
            <a:ext cx="1527926" cy="1190049"/>
          </a:xfrm>
          <a:prstGeom prst="rect">
            <a:avLst/>
          </a:prstGeom>
        </p:spPr>
      </p:pic>
      <p:pic>
        <p:nvPicPr>
          <p:cNvPr id="13" name="Picture 12" descr="A graph of a function&#10;&#10;Description automatically generated">
            <a:extLst>
              <a:ext uri="{FF2B5EF4-FFF2-40B4-BE49-F238E27FC236}">
                <a16:creationId xmlns:a16="http://schemas.microsoft.com/office/drawing/2014/main" id="{61324FA5-975B-B8D5-062A-57964587A05D}"/>
              </a:ext>
            </a:extLst>
          </p:cNvPr>
          <p:cNvPicPr>
            <a:picLocks noChangeAspect="1"/>
          </p:cNvPicPr>
          <p:nvPr/>
        </p:nvPicPr>
        <p:blipFill rotWithShape="1">
          <a:blip r:embed="rId4"/>
          <a:srcRect l="5305" t="2377" r="6321" b="16005"/>
          <a:stretch/>
        </p:blipFill>
        <p:spPr>
          <a:xfrm>
            <a:off x="3603171" y="2246722"/>
            <a:ext cx="5336514" cy="3981151"/>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So: </a:t>
            </a:r>
            <a:r>
              <a:rPr lang="en-US" altLang="en-US" dirty="0"/>
              <a:t>What are BNNs good for?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A4C1342-A8AC-60D6-5952-8FB7F88D8D80}"/>
                  </a:ext>
                </a:extLst>
              </p:cNvPr>
              <p:cNvSpPr txBox="1"/>
              <p:nvPr/>
            </p:nvSpPr>
            <p:spPr>
              <a:xfrm>
                <a:off x="5487956" y="1336634"/>
                <a:ext cx="3656044"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solidFill>
                                <a:schemeClr val="accent6">
                                  <a:lumMod val="60000"/>
                                  <a:lumOff val="40000"/>
                                </a:schemeClr>
                              </a:solidFill>
                              <a:latin typeface="Cambria Math" panose="02040503050406030204" pitchFamily="18" charset="0"/>
                            </a:rPr>
                            <m:t>𝜃</m:t>
                          </m:r>
                          <m:r>
                            <a:rPr lang="en-US" sz="2000" b="0" i="1" smtClean="0">
                              <a:solidFill>
                                <a:schemeClr val="tx1"/>
                              </a:solidFill>
                              <a:latin typeface="Cambria Math" panose="02040503050406030204" pitchFamily="18" charset="0"/>
                            </a:rPr>
                            <m:t>|</m:t>
                          </m:r>
                          <m:sSup>
                            <m:sSupPr>
                              <m:ctrlPr>
                                <a:rPr lang="en-US" sz="2000" i="1">
                                  <a:solidFill>
                                    <a:srgbClr val="92D050"/>
                                  </a:solidFill>
                                  <a:latin typeface="Cambria Math" panose="02040503050406030204" pitchFamily="18" charset="0"/>
                                </a:rPr>
                              </m:ctrlPr>
                            </m:sSupPr>
                            <m:e>
                              <m:r>
                                <a:rPr lang="en-US" sz="2000" i="1">
                                  <a:solidFill>
                                    <a:srgbClr val="92D050"/>
                                  </a:solidFill>
                                  <a:latin typeface="Cambria Math" panose="02040503050406030204" pitchFamily="18" charset="0"/>
                                </a:rPr>
                                <m:t>𝜎</m:t>
                              </m:r>
                            </m:e>
                            <m:sup>
                              <m:r>
                                <a:rPr lang="en-US" sz="2000" i="1">
                                  <a:solidFill>
                                    <a:srgbClr val="92D050"/>
                                  </a:solidFill>
                                  <a:latin typeface="Cambria Math" panose="02040503050406030204" pitchFamily="18" charset="0"/>
                                </a:rPr>
                                <m:t>2</m:t>
                              </m:r>
                            </m:sup>
                          </m:sSup>
                        </m:e>
                      </m:d>
                      <m:r>
                        <a:rPr lang="en-US" sz="2000" b="0" i="1" smtClean="0">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Ν</m:t>
                      </m:r>
                      <m:r>
                        <a:rPr lang="en-US" sz="2000" b="0" i="1" smtClean="0">
                          <a:latin typeface="Cambria Math" panose="02040503050406030204" pitchFamily="18" charset="0"/>
                          <a:ea typeface="Cambria Math" panose="02040503050406030204" pitchFamily="18" charset="0"/>
                        </a:rPr>
                        <m:t>(</m:t>
                      </m:r>
                      <m:r>
                        <a:rPr lang="en-US" sz="2000" b="0" i="1" smtClean="0">
                          <a:solidFill>
                            <a:schemeClr val="accent6">
                              <a:lumMod val="60000"/>
                              <a:lumOff val="40000"/>
                            </a:schemeClr>
                          </a:solidFill>
                          <a:latin typeface="Cambria Math" panose="02040503050406030204" pitchFamily="18" charset="0"/>
                        </a:rPr>
                        <m:t>𝜃</m:t>
                      </m:r>
                      <m:r>
                        <a:rPr lang="en-US" sz="2000" i="1">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sSup>
                        <m:sSupPr>
                          <m:ctrlPr>
                            <a:rPr lang="en-US" sz="2000" i="1">
                              <a:solidFill>
                                <a:srgbClr val="92D050"/>
                              </a:solidFill>
                              <a:latin typeface="Cambria Math" panose="02040503050406030204" pitchFamily="18" charset="0"/>
                            </a:rPr>
                          </m:ctrlPr>
                        </m:sSupPr>
                        <m:e>
                          <m:r>
                            <a:rPr lang="en-US" sz="2000" i="1">
                              <a:solidFill>
                                <a:srgbClr val="92D050"/>
                              </a:solidFill>
                              <a:latin typeface="Cambria Math" panose="02040503050406030204" pitchFamily="18" charset="0"/>
                            </a:rPr>
                            <m:t>𝜎</m:t>
                          </m:r>
                        </m:e>
                        <m:sup>
                          <m:r>
                            <a:rPr lang="en-US" sz="2000" i="1">
                              <a:solidFill>
                                <a:srgbClr val="92D050"/>
                              </a:solidFill>
                              <a:latin typeface="Cambria Math" panose="02040503050406030204" pitchFamily="18" charset="0"/>
                            </a:rPr>
                            <m:t>2</m:t>
                          </m:r>
                        </m:sup>
                      </m:sSup>
                      <m:r>
                        <m:rPr>
                          <m:sty m:val="p"/>
                        </m:rPr>
                        <a:rPr lang="en-US" sz="2000" b="0" i="0" smtClean="0">
                          <a:solidFill>
                            <a:schemeClr val="tx1"/>
                          </a:solidFill>
                          <a:latin typeface="Cambria Math" panose="02040503050406030204" pitchFamily="18" charset="0"/>
                        </a:rPr>
                        <m:t>Λ</m:t>
                      </m:r>
                      <m:r>
                        <a:rPr lang="en-US" sz="2000" b="0" i="1" smtClean="0">
                          <a:solidFill>
                            <a:schemeClr val="tx1"/>
                          </a:solidFill>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0A4C1342-A8AC-60D6-5952-8FB7F88D8D80}"/>
                  </a:ext>
                </a:extLst>
              </p:cNvPr>
              <p:cNvSpPr txBox="1">
                <a:spLocks noRot="1" noChangeAspect="1" noMove="1" noResize="1" noEditPoints="1" noAdjustHandles="1" noChangeArrowheads="1" noChangeShapeType="1" noTextEdit="1"/>
              </p:cNvSpPr>
              <p:nvPr/>
            </p:nvSpPr>
            <p:spPr>
              <a:xfrm>
                <a:off x="5487956" y="1336634"/>
                <a:ext cx="3656044" cy="400110"/>
              </a:xfrm>
              <a:prstGeom prst="rect">
                <a:avLst/>
              </a:prstGeom>
              <a:blipFill>
                <a:blip r:embed="rId5"/>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4206F67-71F0-C511-6A63-067A7EC6BAE8}"/>
                  </a:ext>
                </a:extLst>
              </p:cNvPr>
              <p:cNvSpPr txBox="1"/>
              <p:nvPr/>
            </p:nvSpPr>
            <p:spPr>
              <a:xfrm>
                <a:off x="5487956" y="1717206"/>
                <a:ext cx="3951514"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p>
                            <m:sSupPr>
                              <m:ctrlPr>
                                <a:rPr lang="en-US" sz="2000" b="0" i="1" smtClean="0">
                                  <a:solidFill>
                                    <a:srgbClr val="92D050"/>
                                  </a:solidFill>
                                  <a:latin typeface="Cambria Math" panose="02040503050406030204" pitchFamily="18" charset="0"/>
                                </a:rPr>
                              </m:ctrlPr>
                            </m:sSupPr>
                            <m:e>
                              <m:r>
                                <a:rPr lang="en-US" sz="2000" b="0" i="1" smtClean="0">
                                  <a:solidFill>
                                    <a:srgbClr val="92D050"/>
                                  </a:solidFill>
                                  <a:latin typeface="Cambria Math" panose="02040503050406030204" pitchFamily="18" charset="0"/>
                                </a:rPr>
                                <m:t>𝜎</m:t>
                              </m:r>
                            </m:e>
                            <m:sup>
                              <m:r>
                                <a:rPr lang="en-US" sz="2000" b="0" i="1" smtClean="0">
                                  <a:solidFill>
                                    <a:srgbClr val="92D050"/>
                                  </a:solidFill>
                                  <a:latin typeface="Cambria Math" panose="02040503050406030204" pitchFamily="18" charset="0"/>
                                </a:rPr>
                                <m:t>2</m:t>
                              </m:r>
                            </m:sup>
                          </m:sSup>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HalfCauchy</m:t>
                      </m:r>
                      <m:r>
                        <a:rPr lang="en-US" sz="2000" b="0" i="0" smtClean="0">
                          <a:latin typeface="Cambria Math" panose="02040503050406030204" pitchFamily="18" charset="0"/>
                        </a:rPr>
                        <m:t>(</m:t>
                      </m:r>
                      <m:sSup>
                        <m:sSupPr>
                          <m:ctrlPr>
                            <a:rPr lang="en-US" sz="2000" i="1">
                              <a:solidFill>
                                <a:srgbClr val="92D050"/>
                              </a:solidFill>
                              <a:latin typeface="Cambria Math" panose="02040503050406030204" pitchFamily="18" charset="0"/>
                            </a:rPr>
                          </m:ctrlPr>
                        </m:sSupPr>
                        <m:e>
                          <m:r>
                            <a:rPr lang="en-US" sz="2000" i="1">
                              <a:solidFill>
                                <a:srgbClr val="92D050"/>
                              </a:solidFill>
                              <a:latin typeface="Cambria Math" panose="02040503050406030204" pitchFamily="18" charset="0"/>
                            </a:rPr>
                            <m:t>𝜎</m:t>
                          </m:r>
                        </m:e>
                        <m:sup>
                          <m:r>
                            <a:rPr lang="en-US" sz="2000" i="1">
                              <a:solidFill>
                                <a:srgbClr val="92D050"/>
                              </a:solidFill>
                              <a:latin typeface="Cambria Math" panose="02040503050406030204" pitchFamily="18" charset="0"/>
                            </a:rPr>
                            <m:t>2</m:t>
                          </m:r>
                        </m:sup>
                      </m:sSup>
                      <m:r>
                        <a:rPr lang="en-US" sz="2000" i="1">
                          <a:latin typeface="Cambria Math" panose="02040503050406030204" pitchFamily="18" charset="0"/>
                        </a:rPr>
                        <m:t>|</m:t>
                      </m:r>
                      <m:r>
                        <a:rPr lang="en-US" sz="2000" b="0" i="0" smtClean="0">
                          <a:latin typeface="Cambria Math" panose="02040503050406030204" pitchFamily="18" charset="0"/>
                        </a:rPr>
                        <m:t>0,1)</m:t>
                      </m:r>
                    </m:oMath>
                  </m:oMathPara>
                </a14:m>
                <a:endParaRPr lang="en-US" sz="2000" dirty="0"/>
              </a:p>
            </p:txBody>
          </p:sp>
        </mc:Choice>
        <mc:Fallback xmlns="">
          <p:sp>
            <p:nvSpPr>
              <p:cNvPr id="17" name="TextBox 16">
                <a:extLst>
                  <a:ext uri="{FF2B5EF4-FFF2-40B4-BE49-F238E27FC236}">
                    <a16:creationId xmlns:a16="http://schemas.microsoft.com/office/drawing/2014/main" id="{B4206F67-71F0-C511-6A63-067A7EC6BAE8}"/>
                  </a:ext>
                </a:extLst>
              </p:cNvPr>
              <p:cNvSpPr txBox="1">
                <a:spLocks noRot="1" noChangeAspect="1" noMove="1" noResize="1" noEditPoints="1" noAdjustHandles="1" noChangeArrowheads="1" noChangeShapeType="1" noTextEdit="1"/>
              </p:cNvSpPr>
              <p:nvPr/>
            </p:nvSpPr>
            <p:spPr>
              <a:xfrm>
                <a:off x="5487956" y="1717206"/>
                <a:ext cx="3951514" cy="400110"/>
              </a:xfrm>
              <a:prstGeom prst="rect">
                <a:avLst/>
              </a:prstGeom>
              <a:blipFill>
                <a:blip r:embed="rId6"/>
                <a:stretch>
                  <a:fillRect b="-937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62CA0FB-A43A-A76B-1FCD-EF2A9AC64B3D}"/>
              </a:ext>
            </a:extLst>
          </p:cNvPr>
          <p:cNvSpPr txBox="1"/>
          <p:nvPr/>
        </p:nvSpPr>
        <p:spPr>
          <a:xfrm>
            <a:off x="4094591" y="1423197"/>
            <a:ext cx="1475514" cy="646331"/>
          </a:xfrm>
          <a:prstGeom prst="rect">
            <a:avLst/>
          </a:prstGeom>
          <a:noFill/>
        </p:spPr>
        <p:txBody>
          <a:bodyPr wrap="square">
            <a:spAutoFit/>
          </a:bodyPr>
          <a:lstStyle/>
          <a:p>
            <a:pPr algn="ctr"/>
            <a:r>
              <a:rPr lang="en-US" sz="1800" dirty="0">
                <a:latin typeface="+mn-lt"/>
              </a:rPr>
              <a:t>Horseshoe prior </a:t>
            </a:r>
            <a:endParaRPr lang="en-US" sz="1800" dirty="0"/>
          </a:p>
        </p:txBody>
      </p:sp>
      <p:cxnSp>
        <p:nvCxnSpPr>
          <p:cNvPr id="22" name="Straight Connector 21">
            <a:extLst>
              <a:ext uri="{FF2B5EF4-FFF2-40B4-BE49-F238E27FC236}">
                <a16:creationId xmlns:a16="http://schemas.microsoft.com/office/drawing/2014/main" id="{F4545B47-421A-94CC-2D08-F3F0A665C22E}"/>
              </a:ext>
            </a:extLst>
          </p:cNvPr>
          <p:cNvCxnSpPr/>
          <p:nvPr/>
        </p:nvCxnSpPr>
        <p:spPr bwMode="auto">
          <a:xfrm>
            <a:off x="3715847" y="1407638"/>
            <a:ext cx="0" cy="4742789"/>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TextBox 2">
            <a:extLst>
              <a:ext uri="{FF2B5EF4-FFF2-40B4-BE49-F238E27FC236}">
                <a16:creationId xmlns:a16="http://schemas.microsoft.com/office/drawing/2014/main" id="{CA74693D-627A-8A64-AF02-0C4F461EA486}"/>
              </a:ext>
            </a:extLst>
          </p:cNvPr>
          <p:cNvSpPr txBox="1"/>
          <p:nvPr/>
        </p:nvSpPr>
        <p:spPr>
          <a:xfrm>
            <a:off x="5324677" y="6128068"/>
            <a:ext cx="4718956" cy="276999"/>
          </a:xfrm>
          <a:prstGeom prst="rect">
            <a:avLst/>
          </a:prstGeom>
          <a:noFill/>
        </p:spPr>
        <p:txBody>
          <a:bodyPr wrap="square">
            <a:spAutoFit/>
          </a:bodyPr>
          <a:lstStyle/>
          <a:p>
            <a:r>
              <a:rPr lang="en-US" sz="1200" dirty="0"/>
              <a:t>Carvalho, et al. </a:t>
            </a:r>
            <a:r>
              <a:rPr lang="en-US" sz="1200" i="1" dirty="0"/>
              <a:t>Handling Sparsity via the Horseshoe</a:t>
            </a:r>
          </a:p>
        </p:txBody>
      </p:sp>
      <p:sp>
        <p:nvSpPr>
          <p:cNvPr id="4" name="TextBox 3">
            <a:extLst>
              <a:ext uri="{FF2B5EF4-FFF2-40B4-BE49-F238E27FC236}">
                <a16:creationId xmlns:a16="http://schemas.microsoft.com/office/drawing/2014/main" id="{3E17AC14-1FAE-B299-3EB2-018F3651DBEF}"/>
              </a:ext>
            </a:extLst>
          </p:cNvPr>
          <p:cNvSpPr txBox="1"/>
          <p:nvPr/>
        </p:nvSpPr>
        <p:spPr>
          <a:xfrm>
            <a:off x="201386" y="1797948"/>
            <a:ext cx="3532409"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Out-of-distribution uncertainty</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lvl="1"/>
            <a:endParaRPr lang="en-US" sz="1800" dirty="0">
              <a:latin typeface="+mn-lt"/>
            </a:endParaRPr>
          </a:p>
          <a:p>
            <a:pPr lvl="1"/>
            <a:endParaRPr lang="en-US" sz="1800" dirty="0">
              <a:latin typeface="+mn-lt"/>
            </a:endParaRPr>
          </a:p>
          <a:p>
            <a:pPr marL="285750" indent="-285750">
              <a:buFont typeface="Arial" panose="020B0604020202020204" pitchFamily="34" charset="0"/>
              <a:buChar char="•"/>
            </a:pPr>
            <a:r>
              <a:rPr lang="en-US" sz="1800" dirty="0">
                <a:latin typeface="+mn-lt"/>
              </a:rPr>
              <a:t>Global characterization</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dirty="0">
                <a:latin typeface="+mn-lt"/>
              </a:rPr>
              <a:t>Advanced regularization</a:t>
            </a:r>
          </a:p>
          <a:p>
            <a:pPr marL="285750" indent="-285750">
              <a:buFont typeface="Arial" panose="020B0604020202020204" pitchFamily="34" charset="0"/>
              <a:buChar char="•"/>
            </a:pPr>
            <a:endParaRPr lang="en-US" sz="1800" dirty="0">
              <a:latin typeface="+mn-lt"/>
            </a:endParaRPr>
          </a:p>
          <a:p>
            <a:pPr lvl="1"/>
            <a:r>
              <a:rPr lang="en-US" sz="1800" dirty="0">
                <a:solidFill>
                  <a:srgbClr val="FFB300"/>
                </a:solidFill>
                <a:latin typeface="+mn-lt"/>
                <a:sym typeface="Wingdings" pitchFamily="2" charset="2"/>
              </a:rPr>
              <a:t>              </a:t>
            </a:r>
            <a:endParaRPr lang="en-US" sz="1800" dirty="0">
              <a:solidFill>
                <a:srgbClr val="FFB300"/>
              </a:solidFill>
              <a:latin typeface="+mn-lt"/>
            </a:endParaRPr>
          </a:p>
          <a:p>
            <a:pPr marL="742950" lvl="1" indent="-285750">
              <a:buFont typeface="Arial" panose="020B0604020202020204" pitchFamily="34" charset="0"/>
              <a:buChar char="•"/>
            </a:pPr>
            <a:endParaRPr lang="en-US" sz="1800" dirty="0">
              <a:latin typeface="+mn-lt"/>
            </a:endParaRPr>
          </a:p>
        </p:txBody>
      </p:sp>
      <p:pic>
        <p:nvPicPr>
          <p:cNvPr id="5" name="Picture 4" descr="A black dots on a white background&#10;&#10;Description automatically generated">
            <a:extLst>
              <a:ext uri="{FF2B5EF4-FFF2-40B4-BE49-F238E27FC236}">
                <a16:creationId xmlns:a16="http://schemas.microsoft.com/office/drawing/2014/main" id="{2231FF70-2DFD-14CF-53D9-9CE60F721F94}"/>
              </a:ext>
            </a:extLst>
          </p:cNvPr>
          <p:cNvPicPr>
            <a:picLocks noChangeAspect="1"/>
          </p:cNvPicPr>
          <p:nvPr/>
        </p:nvPicPr>
        <p:blipFill>
          <a:blip r:embed="rId7"/>
          <a:stretch>
            <a:fillRect/>
          </a:stretch>
        </p:blipFill>
        <p:spPr>
          <a:xfrm>
            <a:off x="1837058" y="3588888"/>
            <a:ext cx="902782" cy="913403"/>
          </a:xfrm>
          <a:prstGeom prst="rect">
            <a:avLst/>
          </a:prstGeom>
          <a:ln w="19050">
            <a:solidFill>
              <a:srgbClr val="24459D"/>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0A063D-33B6-D3FD-F649-1A055ED717C1}"/>
                  </a:ext>
                </a:extLst>
              </p:cNvPr>
              <p:cNvSpPr txBox="1"/>
              <p:nvPr/>
            </p:nvSpPr>
            <p:spPr>
              <a:xfrm>
                <a:off x="732951" y="3822574"/>
                <a:ext cx="112667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24459D"/>
                          </a:solidFill>
                          <a:latin typeface="Cambria Math" panose="02040503050406030204" pitchFamily="18" charset="0"/>
                        </a:rPr>
                        <m:t>𝒑</m:t>
                      </m:r>
                      <m:d>
                        <m:dPr>
                          <m:ctrlPr>
                            <a:rPr lang="en-US" sz="2000" i="1" smtClean="0">
                              <a:solidFill>
                                <a:srgbClr val="24459D"/>
                              </a:solidFill>
                              <a:latin typeface="Cambria Math" panose="02040503050406030204" pitchFamily="18" charset="0"/>
                            </a:rPr>
                          </m:ctrlPr>
                        </m:dPr>
                        <m:e>
                          <m:r>
                            <a:rPr lang="en-US" sz="2000" i="1">
                              <a:solidFill>
                                <a:srgbClr val="24459D"/>
                              </a:solidFill>
                              <a:latin typeface="Cambria Math" panose="02040503050406030204" pitchFamily="18" charset="0"/>
                            </a:rPr>
                            <m:t>𝜃</m:t>
                          </m:r>
                          <m:r>
                            <a:rPr lang="en-US" sz="2000" i="1">
                              <a:solidFill>
                                <a:srgbClr val="24459D"/>
                              </a:solidFill>
                              <a:latin typeface="Cambria Math" panose="02040503050406030204" pitchFamily="18" charset="0"/>
                            </a:rPr>
                            <m:t>|</m:t>
                          </m:r>
                          <m:r>
                            <a:rPr lang="en-US" sz="2000" i="1">
                              <a:solidFill>
                                <a:srgbClr val="24459D"/>
                              </a:solidFill>
                              <a:latin typeface="Cambria Math" panose="02040503050406030204" pitchFamily="18" charset="0"/>
                              <a:ea typeface="Cambria Math" panose="02040503050406030204" pitchFamily="18" charset="0"/>
                            </a:rPr>
                            <m:t>𝔇</m:t>
                          </m:r>
                        </m:e>
                      </m:d>
                    </m:oMath>
                  </m:oMathPara>
                </a14:m>
                <a:endParaRPr lang="en-US" sz="2000" b="1" dirty="0">
                  <a:solidFill>
                    <a:srgbClr val="24459D"/>
                  </a:solidFill>
                  <a:latin typeface="+mn-lt"/>
                </a:endParaRPr>
              </a:p>
            </p:txBody>
          </p:sp>
        </mc:Choice>
        <mc:Fallback xmlns="">
          <p:sp>
            <p:nvSpPr>
              <p:cNvPr id="7" name="TextBox 6">
                <a:extLst>
                  <a:ext uri="{FF2B5EF4-FFF2-40B4-BE49-F238E27FC236}">
                    <a16:creationId xmlns:a16="http://schemas.microsoft.com/office/drawing/2014/main" id="{9D0A063D-33B6-D3FD-F649-1A055ED717C1}"/>
                  </a:ext>
                </a:extLst>
              </p:cNvPr>
              <p:cNvSpPr txBox="1">
                <a:spLocks noRot="1" noChangeAspect="1" noMove="1" noResize="1" noEditPoints="1" noAdjustHandles="1" noChangeArrowheads="1" noChangeShapeType="1" noTextEdit="1"/>
              </p:cNvSpPr>
              <p:nvPr/>
            </p:nvSpPr>
            <p:spPr>
              <a:xfrm>
                <a:off x="732951" y="3822574"/>
                <a:ext cx="1126671" cy="400110"/>
              </a:xfrm>
              <a:prstGeom prst="rect">
                <a:avLst/>
              </a:prstGeom>
              <a:blipFill>
                <a:blip r:embed="rId8"/>
                <a:stretch>
                  <a:fillRect b="-12121"/>
                </a:stretch>
              </a:blipFill>
            </p:spPr>
            <p:txBody>
              <a:bodyPr/>
              <a:lstStyle/>
              <a:p>
                <a:r>
                  <a:rPr lang="en-US">
                    <a:noFill/>
                  </a:rPr>
                  <a:t> </a:t>
                </a:r>
              </a:p>
            </p:txBody>
          </p:sp>
        </mc:Fallback>
      </mc:AlternateContent>
      <p:pic>
        <p:nvPicPr>
          <p:cNvPr id="8" name="Picture 7" descr="A graph with lines and dots&#10;&#10;Description automatically generated">
            <a:extLst>
              <a:ext uri="{FF2B5EF4-FFF2-40B4-BE49-F238E27FC236}">
                <a16:creationId xmlns:a16="http://schemas.microsoft.com/office/drawing/2014/main" id="{BA1689D8-2040-469C-7C0F-4C1343C9610F}"/>
              </a:ext>
            </a:extLst>
          </p:cNvPr>
          <p:cNvPicPr>
            <a:picLocks noChangeAspect="1"/>
          </p:cNvPicPr>
          <p:nvPr/>
        </p:nvPicPr>
        <p:blipFill>
          <a:blip r:embed="rId9"/>
          <a:stretch>
            <a:fillRect/>
          </a:stretch>
        </p:blipFill>
        <p:spPr>
          <a:xfrm>
            <a:off x="954655" y="2098639"/>
            <a:ext cx="1613986" cy="1137678"/>
          </a:xfrm>
          <a:prstGeom prst="rect">
            <a:avLst/>
          </a:prstGeom>
        </p:spPr>
      </p:pic>
    </p:spTree>
    <p:extLst>
      <p:ext uri="{BB962C8B-B14F-4D97-AF65-F5344CB8AC3E}">
        <p14:creationId xmlns:p14="http://schemas.microsoft.com/office/powerpoint/2010/main" val="1708577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of a function&#10;&#10;Description automatically generated">
            <a:extLst>
              <a:ext uri="{FF2B5EF4-FFF2-40B4-BE49-F238E27FC236}">
                <a16:creationId xmlns:a16="http://schemas.microsoft.com/office/drawing/2014/main" id="{21E35579-7451-CCE6-F65D-2614404B0941}"/>
              </a:ext>
            </a:extLst>
          </p:cNvPr>
          <p:cNvPicPr>
            <a:picLocks noChangeAspect="1"/>
          </p:cNvPicPr>
          <p:nvPr/>
        </p:nvPicPr>
        <p:blipFill rotWithShape="1">
          <a:blip r:embed="rId3"/>
          <a:srcRect t="11815"/>
          <a:stretch/>
        </p:blipFill>
        <p:spPr>
          <a:xfrm>
            <a:off x="4078626" y="1384422"/>
            <a:ext cx="1527926" cy="1190049"/>
          </a:xfrm>
          <a:prstGeom prst="rect">
            <a:avLst/>
          </a:prstGeom>
        </p:spPr>
      </p:pic>
      <p:pic>
        <p:nvPicPr>
          <p:cNvPr id="13" name="Picture 12" descr="A graph of a function&#10;&#10;Description automatically generated">
            <a:extLst>
              <a:ext uri="{FF2B5EF4-FFF2-40B4-BE49-F238E27FC236}">
                <a16:creationId xmlns:a16="http://schemas.microsoft.com/office/drawing/2014/main" id="{61324FA5-975B-B8D5-062A-57964587A05D}"/>
              </a:ext>
            </a:extLst>
          </p:cNvPr>
          <p:cNvPicPr>
            <a:picLocks noChangeAspect="1"/>
          </p:cNvPicPr>
          <p:nvPr/>
        </p:nvPicPr>
        <p:blipFill rotWithShape="1">
          <a:blip r:embed="rId4"/>
          <a:srcRect l="5305" t="2377" r="6321" b="16005"/>
          <a:stretch/>
        </p:blipFill>
        <p:spPr>
          <a:xfrm>
            <a:off x="3603171" y="2246722"/>
            <a:ext cx="5336514" cy="3981151"/>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So: </a:t>
            </a:r>
            <a:r>
              <a:rPr lang="en-US" altLang="en-US" dirty="0"/>
              <a:t>What are BNNs good for?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A4C1342-A8AC-60D6-5952-8FB7F88D8D80}"/>
                  </a:ext>
                </a:extLst>
              </p:cNvPr>
              <p:cNvSpPr txBox="1"/>
              <p:nvPr/>
            </p:nvSpPr>
            <p:spPr>
              <a:xfrm>
                <a:off x="5487956" y="1336634"/>
                <a:ext cx="3656044"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solidFill>
                                <a:schemeClr val="accent6">
                                  <a:lumMod val="60000"/>
                                  <a:lumOff val="40000"/>
                                </a:schemeClr>
                              </a:solidFill>
                              <a:latin typeface="Cambria Math" panose="02040503050406030204" pitchFamily="18" charset="0"/>
                            </a:rPr>
                            <m:t>𝜃</m:t>
                          </m:r>
                          <m:r>
                            <a:rPr lang="en-US" sz="2000" b="0" i="1" smtClean="0">
                              <a:solidFill>
                                <a:schemeClr val="tx1"/>
                              </a:solidFill>
                              <a:latin typeface="Cambria Math" panose="02040503050406030204" pitchFamily="18" charset="0"/>
                            </a:rPr>
                            <m:t>|</m:t>
                          </m:r>
                          <m:sSup>
                            <m:sSupPr>
                              <m:ctrlPr>
                                <a:rPr lang="en-US" sz="2000" i="1">
                                  <a:solidFill>
                                    <a:srgbClr val="92D050"/>
                                  </a:solidFill>
                                  <a:latin typeface="Cambria Math" panose="02040503050406030204" pitchFamily="18" charset="0"/>
                                </a:rPr>
                              </m:ctrlPr>
                            </m:sSupPr>
                            <m:e>
                              <m:r>
                                <a:rPr lang="en-US" sz="2000" i="1">
                                  <a:solidFill>
                                    <a:srgbClr val="92D050"/>
                                  </a:solidFill>
                                  <a:latin typeface="Cambria Math" panose="02040503050406030204" pitchFamily="18" charset="0"/>
                                </a:rPr>
                                <m:t>𝜎</m:t>
                              </m:r>
                            </m:e>
                            <m:sup>
                              <m:r>
                                <a:rPr lang="en-US" sz="2000" i="1">
                                  <a:solidFill>
                                    <a:srgbClr val="92D050"/>
                                  </a:solidFill>
                                  <a:latin typeface="Cambria Math" panose="02040503050406030204" pitchFamily="18" charset="0"/>
                                </a:rPr>
                                <m:t>2</m:t>
                              </m:r>
                            </m:sup>
                          </m:sSup>
                        </m:e>
                      </m:d>
                      <m:r>
                        <a:rPr lang="en-US" sz="2000" b="0" i="1" smtClean="0">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Ν</m:t>
                      </m:r>
                      <m:r>
                        <a:rPr lang="en-US" sz="2000" b="0" i="1" smtClean="0">
                          <a:latin typeface="Cambria Math" panose="02040503050406030204" pitchFamily="18" charset="0"/>
                          <a:ea typeface="Cambria Math" panose="02040503050406030204" pitchFamily="18" charset="0"/>
                        </a:rPr>
                        <m:t>(</m:t>
                      </m:r>
                      <m:r>
                        <a:rPr lang="en-US" sz="2000" b="0" i="1" smtClean="0">
                          <a:solidFill>
                            <a:schemeClr val="accent6">
                              <a:lumMod val="60000"/>
                              <a:lumOff val="40000"/>
                            </a:schemeClr>
                          </a:solidFill>
                          <a:latin typeface="Cambria Math" panose="02040503050406030204" pitchFamily="18" charset="0"/>
                        </a:rPr>
                        <m:t>𝜃</m:t>
                      </m:r>
                      <m:r>
                        <a:rPr lang="en-US" sz="2000" i="1">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sSup>
                        <m:sSupPr>
                          <m:ctrlPr>
                            <a:rPr lang="en-US" sz="2000" i="1">
                              <a:solidFill>
                                <a:srgbClr val="92D050"/>
                              </a:solidFill>
                              <a:latin typeface="Cambria Math" panose="02040503050406030204" pitchFamily="18" charset="0"/>
                            </a:rPr>
                          </m:ctrlPr>
                        </m:sSupPr>
                        <m:e>
                          <m:r>
                            <a:rPr lang="en-US" sz="2000" i="1">
                              <a:solidFill>
                                <a:srgbClr val="92D050"/>
                              </a:solidFill>
                              <a:latin typeface="Cambria Math" panose="02040503050406030204" pitchFamily="18" charset="0"/>
                            </a:rPr>
                            <m:t>𝜎</m:t>
                          </m:r>
                        </m:e>
                        <m:sup>
                          <m:r>
                            <a:rPr lang="en-US" sz="2000" i="1">
                              <a:solidFill>
                                <a:srgbClr val="92D050"/>
                              </a:solidFill>
                              <a:latin typeface="Cambria Math" panose="02040503050406030204" pitchFamily="18" charset="0"/>
                            </a:rPr>
                            <m:t>2</m:t>
                          </m:r>
                        </m:sup>
                      </m:sSup>
                      <m:r>
                        <m:rPr>
                          <m:sty m:val="p"/>
                        </m:rPr>
                        <a:rPr lang="en-US" sz="2000" b="0" i="0" smtClean="0">
                          <a:solidFill>
                            <a:schemeClr val="tx1"/>
                          </a:solidFill>
                          <a:latin typeface="Cambria Math" panose="02040503050406030204" pitchFamily="18" charset="0"/>
                        </a:rPr>
                        <m:t>Λ</m:t>
                      </m:r>
                      <m:r>
                        <a:rPr lang="en-US" sz="2000" b="0" i="1" smtClean="0">
                          <a:solidFill>
                            <a:schemeClr val="tx1"/>
                          </a:solidFill>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0A4C1342-A8AC-60D6-5952-8FB7F88D8D80}"/>
                  </a:ext>
                </a:extLst>
              </p:cNvPr>
              <p:cNvSpPr txBox="1">
                <a:spLocks noRot="1" noChangeAspect="1" noMove="1" noResize="1" noEditPoints="1" noAdjustHandles="1" noChangeArrowheads="1" noChangeShapeType="1" noTextEdit="1"/>
              </p:cNvSpPr>
              <p:nvPr/>
            </p:nvSpPr>
            <p:spPr>
              <a:xfrm>
                <a:off x="5487956" y="1336634"/>
                <a:ext cx="3656044" cy="400110"/>
              </a:xfrm>
              <a:prstGeom prst="rect">
                <a:avLst/>
              </a:prstGeom>
              <a:blipFill>
                <a:blip r:embed="rId5"/>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4206F67-71F0-C511-6A63-067A7EC6BAE8}"/>
                  </a:ext>
                </a:extLst>
              </p:cNvPr>
              <p:cNvSpPr txBox="1"/>
              <p:nvPr/>
            </p:nvSpPr>
            <p:spPr>
              <a:xfrm>
                <a:off x="5487956" y="1717206"/>
                <a:ext cx="3951514"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p>
                            <m:sSupPr>
                              <m:ctrlPr>
                                <a:rPr lang="en-US" sz="2000" b="0" i="1" smtClean="0">
                                  <a:solidFill>
                                    <a:srgbClr val="92D050"/>
                                  </a:solidFill>
                                  <a:latin typeface="Cambria Math" panose="02040503050406030204" pitchFamily="18" charset="0"/>
                                </a:rPr>
                              </m:ctrlPr>
                            </m:sSupPr>
                            <m:e>
                              <m:r>
                                <a:rPr lang="en-US" sz="2000" b="0" i="1" smtClean="0">
                                  <a:solidFill>
                                    <a:srgbClr val="92D050"/>
                                  </a:solidFill>
                                  <a:latin typeface="Cambria Math" panose="02040503050406030204" pitchFamily="18" charset="0"/>
                                </a:rPr>
                                <m:t>𝜎</m:t>
                              </m:r>
                            </m:e>
                            <m:sup>
                              <m:r>
                                <a:rPr lang="en-US" sz="2000" b="0" i="1" smtClean="0">
                                  <a:solidFill>
                                    <a:srgbClr val="92D050"/>
                                  </a:solidFill>
                                  <a:latin typeface="Cambria Math" panose="02040503050406030204" pitchFamily="18" charset="0"/>
                                </a:rPr>
                                <m:t>2</m:t>
                              </m:r>
                            </m:sup>
                          </m:sSup>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HalfCauchy</m:t>
                      </m:r>
                      <m:r>
                        <a:rPr lang="en-US" sz="2000" b="0" i="0" smtClean="0">
                          <a:latin typeface="Cambria Math" panose="02040503050406030204" pitchFamily="18" charset="0"/>
                        </a:rPr>
                        <m:t>(</m:t>
                      </m:r>
                      <m:sSup>
                        <m:sSupPr>
                          <m:ctrlPr>
                            <a:rPr lang="en-US" sz="2000" i="1">
                              <a:solidFill>
                                <a:srgbClr val="92D050"/>
                              </a:solidFill>
                              <a:latin typeface="Cambria Math" panose="02040503050406030204" pitchFamily="18" charset="0"/>
                            </a:rPr>
                          </m:ctrlPr>
                        </m:sSupPr>
                        <m:e>
                          <m:r>
                            <a:rPr lang="en-US" sz="2000" i="1">
                              <a:solidFill>
                                <a:srgbClr val="92D050"/>
                              </a:solidFill>
                              <a:latin typeface="Cambria Math" panose="02040503050406030204" pitchFamily="18" charset="0"/>
                            </a:rPr>
                            <m:t>𝜎</m:t>
                          </m:r>
                        </m:e>
                        <m:sup>
                          <m:r>
                            <a:rPr lang="en-US" sz="2000" i="1">
                              <a:solidFill>
                                <a:srgbClr val="92D050"/>
                              </a:solidFill>
                              <a:latin typeface="Cambria Math" panose="02040503050406030204" pitchFamily="18" charset="0"/>
                            </a:rPr>
                            <m:t>2</m:t>
                          </m:r>
                        </m:sup>
                      </m:sSup>
                      <m:r>
                        <a:rPr lang="en-US" sz="2000" i="1">
                          <a:latin typeface="Cambria Math" panose="02040503050406030204" pitchFamily="18" charset="0"/>
                        </a:rPr>
                        <m:t>|</m:t>
                      </m:r>
                      <m:r>
                        <a:rPr lang="en-US" sz="2000" b="0" i="0" smtClean="0">
                          <a:latin typeface="Cambria Math" panose="02040503050406030204" pitchFamily="18" charset="0"/>
                        </a:rPr>
                        <m:t>0,1)</m:t>
                      </m:r>
                    </m:oMath>
                  </m:oMathPara>
                </a14:m>
                <a:endParaRPr lang="en-US" sz="2000" dirty="0"/>
              </a:p>
            </p:txBody>
          </p:sp>
        </mc:Choice>
        <mc:Fallback xmlns="">
          <p:sp>
            <p:nvSpPr>
              <p:cNvPr id="17" name="TextBox 16">
                <a:extLst>
                  <a:ext uri="{FF2B5EF4-FFF2-40B4-BE49-F238E27FC236}">
                    <a16:creationId xmlns:a16="http://schemas.microsoft.com/office/drawing/2014/main" id="{B4206F67-71F0-C511-6A63-067A7EC6BAE8}"/>
                  </a:ext>
                </a:extLst>
              </p:cNvPr>
              <p:cNvSpPr txBox="1">
                <a:spLocks noRot="1" noChangeAspect="1" noMove="1" noResize="1" noEditPoints="1" noAdjustHandles="1" noChangeArrowheads="1" noChangeShapeType="1" noTextEdit="1"/>
              </p:cNvSpPr>
              <p:nvPr/>
            </p:nvSpPr>
            <p:spPr>
              <a:xfrm>
                <a:off x="5487956" y="1717206"/>
                <a:ext cx="3951514" cy="400110"/>
              </a:xfrm>
              <a:prstGeom prst="rect">
                <a:avLst/>
              </a:prstGeom>
              <a:blipFill>
                <a:blip r:embed="rId6"/>
                <a:stretch>
                  <a:fillRect b="-937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62CA0FB-A43A-A76B-1FCD-EF2A9AC64B3D}"/>
              </a:ext>
            </a:extLst>
          </p:cNvPr>
          <p:cNvSpPr txBox="1"/>
          <p:nvPr/>
        </p:nvSpPr>
        <p:spPr>
          <a:xfrm>
            <a:off x="4094591" y="1423197"/>
            <a:ext cx="1475514" cy="646331"/>
          </a:xfrm>
          <a:prstGeom prst="rect">
            <a:avLst/>
          </a:prstGeom>
          <a:noFill/>
        </p:spPr>
        <p:txBody>
          <a:bodyPr wrap="square">
            <a:spAutoFit/>
          </a:bodyPr>
          <a:lstStyle/>
          <a:p>
            <a:pPr algn="ctr"/>
            <a:r>
              <a:rPr lang="en-US" sz="1800" dirty="0">
                <a:latin typeface="+mn-lt"/>
              </a:rPr>
              <a:t>Horseshoe prior </a:t>
            </a:r>
            <a:endParaRPr lang="en-US" sz="1800" dirty="0"/>
          </a:p>
        </p:txBody>
      </p:sp>
      <p:cxnSp>
        <p:nvCxnSpPr>
          <p:cNvPr id="22" name="Straight Connector 21">
            <a:extLst>
              <a:ext uri="{FF2B5EF4-FFF2-40B4-BE49-F238E27FC236}">
                <a16:creationId xmlns:a16="http://schemas.microsoft.com/office/drawing/2014/main" id="{F4545B47-421A-94CC-2D08-F3F0A665C22E}"/>
              </a:ext>
            </a:extLst>
          </p:cNvPr>
          <p:cNvCxnSpPr/>
          <p:nvPr/>
        </p:nvCxnSpPr>
        <p:spPr bwMode="auto">
          <a:xfrm>
            <a:off x="3715847" y="1407638"/>
            <a:ext cx="0" cy="4742789"/>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3">
            <a:extLst>
              <a:ext uri="{FF2B5EF4-FFF2-40B4-BE49-F238E27FC236}">
                <a16:creationId xmlns:a16="http://schemas.microsoft.com/office/drawing/2014/main" id="{8F9C57B3-40D1-1429-C35E-D32C46A36647}"/>
              </a:ext>
            </a:extLst>
          </p:cNvPr>
          <p:cNvSpPr/>
          <p:nvPr/>
        </p:nvSpPr>
        <p:spPr bwMode="auto">
          <a:xfrm>
            <a:off x="3965846" y="1981200"/>
            <a:ext cx="780325" cy="1948543"/>
          </a:xfrm>
          <a:custGeom>
            <a:avLst/>
            <a:gdLst>
              <a:gd name="connsiteX0" fmla="*/ 225154 w 780325"/>
              <a:gd name="connsiteY0" fmla="*/ 0 h 1948543"/>
              <a:gd name="connsiteX1" fmla="*/ 29211 w 780325"/>
              <a:gd name="connsiteY1" fmla="*/ 1306286 h 1948543"/>
              <a:gd name="connsiteX2" fmla="*/ 780325 w 780325"/>
              <a:gd name="connsiteY2" fmla="*/ 1948543 h 1948543"/>
            </a:gdLst>
            <a:ahLst/>
            <a:cxnLst>
              <a:cxn ang="0">
                <a:pos x="connsiteX0" y="connsiteY0"/>
              </a:cxn>
              <a:cxn ang="0">
                <a:pos x="connsiteX1" y="connsiteY1"/>
              </a:cxn>
              <a:cxn ang="0">
                <a:pos x="connsiteX2" y="connsiteY2"/>
              </a:cxn>
            </a:cxnLst>
            <a:rect l="l" t="t" r="r" b="b"/>
            <a:pathLst>
              <a:path w="780325" h="1948543">
                <a:moveTo>
                  <a:pt x="225154" y="0"/>
                </a:moveTo>
                <a:cubicBezTo>
                  <a:pt x="80918" y="490764"/>
                  <a:pt x="-63317" y="981529"/>
                  <a:pt x="29211" y="1306286"/>
                </a:cubicBezTo>
                <a:cubicBezTo>
                  <a:pt x="121739" y="1631043"/>
                  <a:pt x="451032" y="1789793"/>
                  <a:pt x="780325" y="1948543"/>
                </a:cubicBezTo>
              </a:path>
            </a:pathLst>
          </a:custGeom>
          <a:noFill/>
          <a:ln w="9525" cap="flat" cmpd="sng" algn="ctr">
            <a:solidFill>
              <a:srgbClr val="24459D"/>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8" name="Freeform 7">
            <a:extLst>
              <a:ext uri="{FF2B5EF4-FFF2-40B4-BE49-F238E27FC236}">
                <a16:creationId xmlns:a16="http://schemas.microsoft.com/office/drawing/2014/main" id="{AC392684-BA98-E3C5-2406-5D1CD779EBA2}"/>
              </a:ext>
            </a:extLst>
          </p:cNvPr>
          <p:cNvSpPr/>
          <p:nvPr/>
        </p:nvSpPr>
        <p:spPr bwMode="auto">
          <a:xfrm>
            <a:off x="5540829" y="3178629"/>
            <a:ext cx="805542" cy="794657"/>
          </a:xfrm>
          <a:custGeom>
            <a:avLst/>
            <a:gdLst>
              <a:gd name="connsiteX0" fmla="*/ 0 w 805542"/>
              <a:gd name="connsiteY0" fmla="*/ 794657 h 794657"/>
              <a:gd name="connsiteX1" fmla="*/ 478971 w 805542"/>
              <a:gd name="connsiteY1" fmla="*/ 511628 h 794657"/>
              <a:gd name="connsiteX2" fmla="*/ 805542 w 805542"/>
              <a:gd name="connsiteY2" fmla="*/ 0 h 794657"/>
            </a:gdLst>
            <a:ahLst/>
            <a:cxnLst>
              <a:cxn ang="0">
                <a:pos x="connsiteX0" y="connsiteY0"/>
              </a:cxn>
              <a:cxn ang="0">
                <a:pos x="connsiteX1" y="connsiteY1"/>
              </a:cxn>
              <a:cxn ang="0">
                <a:pos x="connsiteX2" y="connsiteY2"/>
              </a:cxn>
            </a:cxnLst>
            <a:rect l="l" t="t" r="r" b="b"/>
            <a:pathLst>
              <a:path w="805542" h="794657">
                <a:moveTo>
                  <a:pt x="0" y="794657"/>
                </a:moveTo>
                <a:cubicBezTo>
                  <a:pt x="172357" y="719364"/>
                  <a:pt x="344714" y="644071"/>
                  <a:pt x="478971" y="511628"/>
                </a:cubicBezTo>
                <a:cubicBezTo>
                  <a:pt x="613228" y="379185"/>
                  <a:pt x="709385" y="189592"/>
                  <a:pt x="805542" y="0"/>
                </a:cubicBezTo>
              </a:path>
            </a:pathLst>
          </a:custGeom>
          <a:noFill/>
          <a:ln w="9525" cap="flat" cmpd="sng" algn="ctr">
            <a:solidFill>
              <a:srgbClr val="24459D"/>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 name="TextBox 9">
            <a:extLst>
              <a:ext uri="{FF2B5EF4-FFF2-40B4-BE49-F238E27FC236}">
                <a16:creationId xmlns:a16="http://schemas.microsoft.com/office/drawing/2014/main" id="{39F157FB-4CE4-3B4F-56D4-F83CEA19C7FD}"/>
              </a:ext>
            </a:extLst>
          </p:cNvPr>
          <p:cNvSpPr txBox="1"/>
          <p:nvPr/>
        </p:nvSpPr>
        <p:spPr>
          <a:xfrm>
            <a:off x="4662823" y="3614389"/>
            <a:ext cx="1276876" cy="830997"/>
          </a:xfrm>
          <a:prstGeom prst="rect">
            <a:avLst/>
          </a:prstGeom>
          <a:solidFill>
            <a:schemeClr val="bg1"/>
          </a:solidFill>
        </p:spPr>
        <p:txBody>
          <a:bodyPr wrap="square">
            <a:spAutoFit/>
          </a:bodyPr>
          <a:lstStyle/>
          <a:p>
            <a:r>
              <a:rPr lang="en-US" sz="1600" b="1" dirty="0">
                <a:solidFill>
                  <a:srgbClr val="24459D"/>
                </a:solidFill>
                <a:latin typeface="+mn-lt"/>
              </a:rPr>
              <a:t>Non-zero probability mass at 0!</a:t>
            </a:r>
            <a:endParaRPr lang="en-US" sz="1600" b="1" dirty="0">
              <a:solidFill>
                <a:srgbClr val="24459D"/>
              </a:solidFill>
            </a:endParaRPr>
          </a:p>
        </p:txBody>
      </p:sp>
      <p:sp>
        <p:nvSpPr>
          <p:cNvPr id="23" name="TextBox 22">
            <a:extLst>
              <a:ext uri="{FF2B5EF4-FFF2-40B4-BE49-F238E27FC236}">
                <a16:creationId xmlns:a16="http://schemas.microsoft.com/office/drawing/2014/main" id="{F9F6D60B-73AA-EEBB-A799-48F6F3E549FD}"/>
              </a:ext>
            </a:extLst>
          </p:cNvPr>
          <p:cNvSpPr txBox="1"/>
          <p:nvPr/>
        </p:nvSpPr>
        <p:spPr>
          <a:xfrm>
            <a:off x="5324677" y="6128068"/>
            <a:ext cx="4718956" cy="276999"/>
          </a:xfrm>
          <a:prstGeom prst="rect">
            <a:avLst/>
          </a:prstGeom>
          <a:noFill/>
        </p:spPr>
        <p:txBody>
          <a:bodyPr wrap="square">
            <a:spAutoFit/>
          </a:bodyPr>
          <a:lstStyle/>
          <a:p>
            <a:r>
              <a:rPr lang="en-US" sz="1200" dirty="0"/>
              <a:t>Carvalho, et al. </a:t>
            </a:r>
            <a:r>
              <a:rPr lang="en-US" sz="1200" i="1" dirty="0"/>
              <a:t>Handling Sparsity via the Horseshoe</a:t>
            </a:r>
          </a:p>
        </p:txBody>
      </p:sp>
      <p:sp>
        <p:nvSpPr>
          <p:cNvPr id="24" name="TextBox 23">
            <a:extLst>
              <a:ext uri="{FF2B5EF4-FFF2-40B4-BE49-F238E27FC236}">
                <a16:creationId xmlns:a16="http://schemas.microsoft.com/office/drawing/2014/main" id="{7A6156B5-6607-1DC0-F971-BF6E85DC17B8}"/>
              </a:ext>
            </a:extLst>
          </p:cNvPr>
          <p:cNvSpPr txBox="1"/>
          <p:nvPr/>
        </p:nvSpPr>
        <p:spPr>
          <a:xfrm>
            <a:off x="201386" y="1797948"/>
            <a:ext cx="3532409"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Out-of-distribution uncertainty</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lvl="1"/>
            <a:endParaRPr lang="en-US" sz="1800" dirty="0">
              <a:latin typeface="+mn-lt"/>
            </a:endParaRPr>
          </a:p>
          <a:p>
            <a:pPr lvl="1"/>
            <a:endParaRPr lang="en-US" sz="1800" dirty="0">
              <a:latin typeface="+mn-lt"/>
            </a:endParaRPr>
          </a:p>
          <a:p>
            <a:pPr marL="285750" indent="-285750">
              <a:buFont typeface="Arial" panose="020B0604020202020204" pitchFamily="34" charset="0"/>
              <a:buChar char="•"/>
            </a:pPr>
            <a:r>
              <a:rPr lang="en-US" sz="1800" dirty="0">
                <a:latin typeface="+mn-lt"/>
              </a:rPr>
              <a:t>Global characterization</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dirty="0">
                <a:latin typeface="+mn-lt"/>
              </a:rPr>
              <a:t>Advanced regularization</a:t>
            </a:r>
          </a:p>
          <a:p>
            <a:pPr marL="285750" indent="-285750">
              <a:buFont typeface="Arial" panose="020B0604020202020204" pitchFamily="34" charset="0"/>
              <a:buChar char="•"/>
            </a:pPr>
            <a:endParaRPr lang="en-US" sz="1800" dirty="0">
              <a:latin typeface="+mn-lt"/>
            </a:endParaRPr>
          </a:p>
          <a:p>
            <a:pPr lvl="1"/>
            <a:r>
              <a:rPr lang="en-US" sz="1800" dirty="0">
                <a:solidFill>
                  <a:srgbClr val="FFB300"/>
                </a:solidFill>
                <a:latin typeface="+mn-lt"/>
                <a:sym typeface="Wingdings" pitchFamily="2" charset="2"/>
              </a:rPr>
              <a:t>              </a:t>
            </a:r>
            <a:endParaRPr lang="en-US" sz="1800" dirty="0">
              <a:solidFill>
                <a:srgbClr val="FFB300"/>
              </a:solidFill>
              <a:latin typeface="+mn-lt"/>
            </a:endParaRPr>
          </a:p>
          <a:p>
            <a:pPr marL="742950" lvl="1" indent="-285750">
              <a:buFont typeface="Arial" panose="020B0604020202020204" pitchFamily="34" charset="0"/>
              <a:buChar char="•"/>
            </a:pPr>
            <a:endParaRPr lang="en-US" sz="1800" dirty="0">
              <a:latin typeface="+mn-lt"/>
            </a:endParaRPr>
          </a:p>
        </p:txBody>
      </p:sp>
      <p:pic>
        <p:nvPicPr>
          <p:cNvPr id="25" name="Picture 24" descr="A black dots on a white background&#10;&#10;Description automatically generated">
            <a:extLst>
              <a:ext uri="{FF2B5EF4-FFF2-40B4-BE49-F238E27FC236}">
                <a16:creationId xmlns:a16="http://schemas.microsoft.com/office/drawing/2014/main" id="{F3064577-0DEB-A547-222C-6A7BE6461038}"/>
              </a:ext>
            </a:extLst>
          </p:cNvPr>
          <p:cNvPicPr>
            <a:picLocks noChangeAspect="1"/>
          </p:cNvPicPr>
          <p:nvPr/>
        </p:nvPicPr>
        <p:blipFill>
          <a:blip r:embed="rId7"/>
          <a:stretch>
            <a:fillRect/>
          </a:stretch>
        </p:blipFill>
        <p:spPr>
          <a:xfrm>
            <a:off x="1837058" y="3588888"/>
            <a:ext cx="902782" cy="913403"/>
          </a:xfrm>
          <a:prstGeom prst="rect">
            <a:avLst/>
          </a:prstGeom>
          <a:ln w="19050">
            <a:solidFill>
              <a:srgbClr val="24459D"/>
            </a:solidFill>
          </a:ln>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5745AFD-37EE-1821-8A30-66378FF43FEB}"/>
                  </a:ext>
                </a:extLst>
              </p:cNvPr>
              <p:cNvSpPr txBox="1"/>
              <p:nvPr/>
            </p:nvSpPr>
            <p:spPr>
              <a:xfrm>
                <a:off x="732951" y="3822574"/>
                <a:ext cx="112667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24459D"/>
                          </a:solidFill>
                          <a:latin typeface="Cambria Math" panose="02040503050406030204" pitchFamily="18" charset="0"/>
                        </a:rPr>
                        <m:t>𝒑</m:t>
                      </m:r>
                      <m:d>
                        <m:dPr>
                          <m:ctrlPr>
                            <a:rPr lang="en-US" sz="2000" i="1" smtClean="0">
                              <a:solidFill>
                                <a:srgbClr val="24459D"/>
                              </a:solidFill>
                              <a:latin typeface="Cambria Math" panose="02040503050406030204" pitchFamily="18" charset="0"/>
                            </a:rPr>
                          </m:ctrlPr>
                        </m:dPr>
                        <m:e>
                          <m:r>
                            <a:rPr lang="en-US" sz="2000" i="1">
                              <a:solidFill>
                                <a:srgbClr val="24459D"/>
                              </a:solidFill>
                              <a:latin typeface="Cambria Math" panose="02040503050406030204" pitchFamily="18" charset="0"/>
                            </a:rPr>
                            <m:t>𝜃</m:t>
                          </m:r>
                          <m:r>
                            <a:rPr lang="en-US" sz="2000" i="1">
                              <a:solidFill>
                                <a:srgbClr val="24459D"/>
                              </a:solidFill>
                              <a:latin typeface="Cambria Math" panose="02040503050406030204" pitchFamily="18" charset="0"/>
                            </a:rPr>
                            <m:t>|</m:t>
                          </m:r>
                          <m:r>
                            <a:rPr lang="en-US" sz="2000" i="1">
                              <a:solidFill>
                                <a:srgbClr val="24459D"/>
                              </a:solidFill>
                              <a:latin typeface="Cambria Math" panose="02040503050406030204" pitchFamily="18" charset="0"/>
                              <a:ea typeface="Cambria Math" panose="02040503050406030204" pitchFamily="18" charset="0"/>
                            </a:rPr>
                            <m:t>𝔇</m:t>
                          </m:r>
                        </m:e>
                      </m:d>
                    </m:oMath>
                  </m:oMathPara>
                </a14:m>
                <a:endParaRPr lang="en-US" sz="2000" b="1" dirty="0">
                  <a:solidFill>
                    <a:srgbClr val="24459D"/>
                  </a:solidFill>
                  <a:latin typeface="+mn-lt"/>
                </a:endParaRPr>
              </a:p>
            </p:txBody>
          </p:sp>
        </mc:Choice>
        <mc:Fallback xmlns="">
          <p:sp>
            <p:nvSpPr>
              <p:cNvPr id="26" name="TextBox 25">
                <a:extLst>
                  <a:ext uri="{FF2B5EF4-FFF2-40B4-BE49-F238E27FC236}">
                    <a16:creationId xmlns:a16="http://schemas.microsoft.com/office/drawing/2014/main" id="{55745AFD-37EE-1821-8A30-66378FF43FEB}"/>
                  </a:ext>
                </a:extLst>
              </p:cNvPr>
              <p:cNvSpPr txBox="1">
                <a:spLocks noRot="1" noChangeAspect="1" noMove="1" noResize="1" noEditPoints="1" noAdjustHandles="1" noChangeArrowheads="1" noChangeShapeType="1" noTextEdit="1"/>
              </p:cNvSpPr>
              <p:nvPr/>
            </p:nvSpPr>
            <p:spPr>
              <a:xfrm>
                <a:off x="732951" y="3822574"/>
                <a:ext cx="1126671" cy="400110"/>
              </a:xfrm>
              <a:prstGeom prst="rect">
                <a:avLst/>
              </a:prstGeom>
              <a:blipFill>
                <a:blip r:embed="rId8"/>
                <a:stretch>
                  <a:fillRect b="-12121"/>
                </a:stretch>
              </a:blipFill>
            </p:spPr>
            <p:txBody>
              <a:bodyPr/>
              <a:lstStyle/>
              <a:p>
                <a:r>
                  <a:rPr lang="en-US">
                    <a:noFill/>
                  </a:rPr>
                  <a:t> </a:t>
                </a:r>
              </a:p>
            </p:txBody>
          </p:sp>
        </mc:Fallback>
      </mc:AlternateContent>
      <p:pic>
        <p:nvPicPr>
          <p:cNvPr id="27" name="Picture 26" descr="A graph with lines and dots&#10;&#10;Description automatically generated">
            <a:extLst>
              <a:ext uri="{FF2B5EF4-FFF2-40B4-BE49-F238E27FC236}">
                <a16:creationId xmlns:a16="http://schemas.microsoft.com/office/drawing/2014/main" id="{6B389986-DCC1-A39D-7B89-532711F14D75}"/>
              </a:ext>
            </a:extLst>
          </p:cNvPr>
          <p:cNvPicPr>
            <a:picLocks noChangeAspect="1"/>
          </p:cNvPicPr>
          <p:nvPr/>
        </p:nvPicPr>
        <p:blipFill>
          <a:blip r:embed="rId9"/>
          <a:stretch>
            <a:fillRect/>
          </a:stretch>
        </p:blipFill>
        <p:spPr>
          <a:xfrm>
            <a:off x="954655" y="2098639"/>
            <a:ext cx="1613986" cy="1137678"/>
          </a:xfrm>
          <a:prstGeom prst="rect">
            <a:avLst/>
          </a:prstGeom>
        </p:spPr>
      </p:pic>
    </p:spTree>
    <p:extLst>
      <p:ext uri="{BB962C8B-B14F-4D97-AF65-F5344CB8AC3E}">
        <p14:creationId xmlns:p14="http://schemas.microsoft.com/office/powerpoint/2010/main" val="3575298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aph of a function&#10;&#10;Description automatically generated">
            <a:extLst>
              <a:ext uri="{FF2B5EF4-FFF2-40B4-BE49-F238E27FC236}">
                <a16:creationId xmlns:a16="http://schemas.microsoft.com/office/drawing/2014/main" id="{21E35579-7451-CCE6-F65D-2614404B0941}"/>
              </a:ext>
            </a:extLst>
          </p:cNvPr>
          <p:cNvPicPr>
            <a:picLocks noChangeAspect="1"/>
          </p:cNvPicPr>
          <p:nvPr/>
        </p:nvPicPr>
        <p:blipFill rotWithShape="1">
          <a:blip r:embed="rId3"/>
          <a:srcRect t="11815"/>
          <a:stretch/>
        </p:blipFill>
        <p:spPr>
          <a:xfrm>
            <a:off x="4078626" y="1384422"/>
            <a:ext cx="1527926" cy="1190049"/>
          </a:xfrm>
          <a:prstGeom prst="rect">
            <a:avLst/>
          </a:prstGeom>
        </p:spPr>
      </p:pic>
      <p:pic>
        <p:nvPicPr>
          <p:cNvPr id="13" name="Picture 12" descr="A graph of a function&#10;&#10;Description automatically generated">
            <a:extLst>
              <a:ext uri="{FF2B5EF4-FFF2-40B4-BE49-F238E27FC236}">
                <a16:creationId xmlns:a16="http://schemas.microsoft.com/office/drawing/2014/main" id="{61324FA5-975B-B8D5-062A-57964587A05D}"/>
              </a:ext>
            </a:extLst>
          </p:cNvPr>
          <p:cNvPicPr>
            <a:picLocks noChangeAspect="1"/>
          </p:cNvPicPr>
          <p:nvPr/>
        </p:nvPicPr>
        <p:blipFill rotWithShape="1">
          <a:blip r:embed="rId4"/>
          <a:srcRect l="5305" t="2377" r="6321" b="16005"/>
          <a:stretch/>
        </p:blipFill>
        <p:spPr>
          <a:xfrm>
            <a:off x="3603171" y="2246722"/>
            <a:ext cx="5336514" cy="3981151"/>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So: </a:t>
            </a:r>
            <a:r>
              <a:rPr lang="en-US" altLang="en-US" dirty="0"/>
              <a:t>What are BNNs good for?</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A4C1342-A8AC-60D6-5952-8FB7F88D8D80}"/>
                  </a:ext>
                </a:extLst>
              </p:cNvPr>
              <p:cNvSpPr txBox="1"/>
              <p:nvPr/>
            </p:nvSpPr>
            <p:spPr>
              <a:xfrm>
                <a:off x="5487956" y="1336634"/>
                <a:ext cx="3656044"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r>
                            <a:rPr lang="en-US" sz="2000" b="0" i="1" smtClean="0">
                              <a:solidFill>
                                <a:schemeClr val="accent6">
                                  <a:lumMod val="60000"/>
                                  <a:lumOff val="40000"/>
                                </a:schemeClr>
                              </a:solidFill>
                              <a:latin typeface="Cambria Math" panose="02040503050406030204" pitchFamily="18" charset="0"/>
                            </a:rPr>
                            <m:t>𝜃</m:t>
                          </m:r>
                          <m:r>
                            <a:rPr lang="en-US" sz="2000" b="0" i="1" smtClean="0">
                              <a:solidFill>
                                <a:schemeClr val="tx1"/>
                              </a:solidFill>
                              <a:latin typeface="Cambria Math" panose="02040503050406030204" pitchFamily="18" charset="0"/>
                            </a:rPr>
                            <m:t>|</m:t>
                          </m:r>
                          <m:sSup>
                            <m:sSupPr>
                              <m:ctrlPr>
                                <a:rPr lang="en-US" sz="2000" i="1">
                                  <a:solidFill>
                                    <a:srgbClr val="92D050"/>
                                  </a:solidFill>
                                  <a:latin typeface="Cambria Math" panose="02040503050406030204" pitchFamily="18" charset="0"/>
                                </a:rPr>
                              </m:ctrlPr>
                            </m:sSupPr>
                            <m:e>
                              <m:r>
                                <a:rPr lang="en-US" sz="2000" i="1">
                                  <a:solidFill>
                                    <a:srgbClr val="92D050"/>
                                  </a:solidFill>
                                  <a:latin typeface="Cambria Math" panose="02040503050406030204" pitchFamily="18" charset="0"/>
                                </a:rPr>
                                <m:t>𝜎</m:t>
                              </m:r>
                            </m:e>
                            <m:sup>
                              <m:r>
                                <a:rPr lang="en-US" sz="2000" i="1">
                                  <a:solidFill>
                                    <a:srgbClr val="92D050"/>
                                  </a:solidFill>
                                  <a:latin typeface="Cambria Math" panose="02040503050406030204" pitchFamily="18" charset="0"/>
                                </a:rPr>
                                <m:t>2</m:t>
                              </m:r>
                            </m:sup>
                          </m:sSup>
                        </m:e>
                      </m:d>
                      <m:r>
                        <a:rPr lang="en-US" sz="2000" b="0" i="1" smtClean="0">
                          <a:latin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Ν</m:t>
                      </m:r>
                      <m:r>
                        <a:rPr lang="en-US" sz="2000" b="0" i="1" smtClean="0">
                          <a:latin typeface="Cambria Math" panose="02040503050406030204" pitchFamily="18" charset="0"/>
                          <a:ea typeface="Cambria Math" panose="02040503050406030204" pitchFamily="18" charset="0"/>
                        </a:rPr>
                        <m:t>(</m:t>
                      </m:r>
                      <m:r>
                        <a:rPr lang="en-US" sz="2000" b="0" i="1" smtClean="0">
                          <a:solidFill>
                            <a:schemeClr val="accent6">
                              <a:lumMod val="60000"/>
                              <a:lumOff val="40000"/>
                            </a:schemeClr>
                          </a:solidFill>
                          <a:latin typeface="Cambria Math" panose="02040503050406030204" pitchFamily="18" charset="0"/>
                        </a:rPr>
                        <m:t>𝜃</m:t>
                      </m:r>
                      <m:r>
                        <a:rPr lang="en-US" sz="2000" i="1">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m:t>
                      </m:r>
                      <m:sSup>
                        <m:sSupPr>
                          <m:ctrlPr>
                            <a:rPr lang="en-US" sz="2000" i="1">
                              <a:solidFill>
                                <a:srgbClr val="92D050"/>
                              </a:solidFill>
                              <a:latin typeface="Cambria Math" panose="02040503050406030204" pitchFamily="18" charset="0"/>
                            </a:rPr>
                          </m:ctrlPr>
                        </m:sSupPr>
                        <m:e>
                          <m:r>
                            <a:rPr lang="en-US" sz="2000" i="1">
                              <a:solidFill>
                                <a:srgbClr val="92D050"/>
                              </a:solidFill>
                              <a:latin typeface="Cambria Math" panose="02040503050406030204" pitchFamily="18" charset="0"/>
                            </a:rPr>
                            <m:t>𝜎</m:t>
                          </m:r>
                        </m:e>
                        <m:sup>
                          <m:r>
                            <a:rPr lang="en-US" sz="2000" i="1">
                              <a:solidFill>
                                <a:srgbClr val="92D050"/>
                              </a:solidFill>
                              <a:latin typeface="Cambria Math" panose="02040503050406030204" pitchFamily="18" charset="0"/>
                            </a:rPr>
                            <m:t>2</m:t>
                          </m:r>
                        </m:sup>
                      </m:sSup>
                      <m:r>
                        <m:rPr>
                          <m:sty m:val="p"/>
                        </m:rPr>
                        <a:rPr lang="en-US" sz="2000" b="0" i="0" smtClean="0">
                          <a:solidFill>
                            <a:schemeClr val="tx1"/>
                          </a:solidFill>
                          <a:latin typeface="Cambria Math" panose="02040503050406030204" pitchFamily="18" charset="0"/>
                        </a:rPr>
                        <m:t>Λ</m:t>
                      </m:r>
                      <m:r>
                        <a:rPr lang="en-US" sz="2000" b="0" i="1" smtClean="0">
                          <a:solidFill>
                            <a:schemeClr val="tx1"/>
                          </a:solidFill>
                          <a:latin typeface="Cambria Math" panose="02040503050406030204" pitchFamily="18" charset="0"/>
                        </a:rPr>
                        <m:t>)</m:t>
                      </m:r>
                    </m:oMath>
                  </m:oMathPara>
                </a14:m>
                <a:endParaRPr lang="en-US" sz="2000" dirty="0"/>
              </a:p>
            </p:txBody>
          </p:sp>
        </mc:Choice>
        <mc:Fallback xmlns="">
          <p:sp>
            <p:nvSpPr>
              <p:cNvPr id="16" name="TextBox 15">
                <a:extLst>
                  <a:ext uri="{FF2B5EF4-FFF2-40B4-BE49-F238E27FC236}">
                    <a16:creationId xmlns:a16="http://schemas.microsoft.com/office/drawing/2014/main" id="{0A4C1342-A8AC-60D6-5952-8FB7F88D8D80}"/>
                  </a:ext>
                </a:extLst>
              </p:cNvPr>
              <p:cNvSpPr txBox="1">
                <a:spLocks noRot="1" noChangeAspect="1" noMove="1" noResize="1" noEditPoints="1" noAdjustHandles="1" noChangeArrowheads="1" noChangeShapeType="1" noTextEdit="1"/>
              </p:cNvSpPr>
              <p:nvPr/>
            </p:nvSpPr>
            <p:spPr>
              <a:xfrm>
                <a:off x="5487956" y="1336634"/>
                <a:ext cx="3656044" cy="400110"/>
              </a:xfrm>
              <a:prstGeom prst="rect">
                <a:avLst/>
              </a:prstGeom>
              <a:blipFill>
                <a:blip r:embed="rId5"/>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4206F67-71F0-C511-6A63-067A7EC6BAE8}"/>
                  </a:ext>
                </a:extLst>
              </p:cNvPr>
              <p:cNvSpPr txBox="1"/>
              <p:nvPr/>
            </p:nvSpPr>
            <p:spPr>
              <a:xfrm>
                <a:off x="5487956" y="1717206"/>
                <a:ext cx="3951514"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𝑝</m:t>
                      </m:r>
                      <m:d>
                        <m:dPr>
                          <m:ctrlPr>
                            <a:rPr lang="en-US" sz="2000" b="0" i="1" smtClean="0">
                              <a:latin typeface="Cambria Math" panose="02040503050406030204" pitchFamily="18" charset="0"/>
                            </a:rPr>
                          </m:ctrlPr>
                        </m:dPr>
                        <m:e>
                          <m:sSup>
                            <m:sSupPr>
                              <m:ctrlPr>
                                <a:rPr lang="en-US" sz="2000" b="0" i="1" smtClean="0">
                                  <a:solidFill>
                                    <a:srgbClr val="92D050"/>
                                  </a:solidFill>
                                  <a:latin typeface="Cambria Math" panose="02040503050406030204" pitchFamily="18" charset="0"/>
                                </a:rPr>
                              </m:ctrlPr>
                            </m:sSupPr>
                            <m:e>
                              <m:r>
                                <a:rPr lang="en-US" sz="2000" b="0" i="1" smtClean="0">
                                  <a:solidFill>
                                    <a:srgbClr val="92D050"/>
                                  </a:solidFill>
                                  <a:latin typeface="Cambria Math" panose="02040503050406030204" pitchFamily="18" charset="0"/>
                                </a:rPr>
                                <m:t>𝜎</m:t>
                              </m:r>
                            </m:e>
                            <m:sup>
                              <m:r>
                                <a:rPr lang="en-US" sz="2000" b="0" i="1" smtClean="0">
                                  <a:solidFill>
                                    <a:srgbClr val="92D050"/>
                                  </a:solidFill>
                                  <a:latin typeface="Cambria Math" panose="02040503050406030204" pitchFamily="18" charset="0"/>
                                </a:rPr>
                                <m:t>2</m:t>
                              </m:r>
                            </m:sup>
                          </m:sSup>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HalfCauchy</m:t>
                      </m:r>
                      <m:r>
                        <a:rPr lang="en-US" sz="2000" b="0" i="0" smtClean="0">
                          <a:latin typeface="Cambria Math" panose="02040503050406030204" pitchFamily="18" charset="0"/>
                        </a:rPr>
                        <m:t>(</m:t>
                      </m:r>
                      <m:sSup>
                        <m:sSupPr>
                          <m:ctrlPr>
                            <a:rPr lang="en-US" sz="2000" i="1">
                              <a:solidFill>
                                <a:srgbClr val="92D050"/>
                              </a:solidFill>
                              <a:latin typeface="Cambria Math" panose="02040503050406030204" pitchFamily="18" charset="0"/>
                            </a:rPr>
                          </m:ctrlPr>
                        </m:sSupPr>
                        <m:e>
                          <m:r>
                            <a:rPr lang="en-US" sz="2000" i="1">
                              <a:solidFill>
                                <a:srgbClr val="92D050"/>
                              </a:solidFill>
                              <a:latin typeface="Cambria Math" panose="02040503050406030204" pitchFamily="18" charset="0"/>
                            </a:rPr>
                            <m:t>𝜎</m:t>
                          </m:r>
                        </m:e>
                        <m:sup>
                          <m:r>
                            <a:rPr lang="en-US" sz="2000" i="1">
                              <a:solidFill>
                                <a:srgbClr val="92D050"/>
                              </a:solidFill>
                              <a:latin typeface="Cambria Math" panose="02040503050406030204" pitchFamily="18" charset="0"/>
                            </a:rPr>
                            <m:t>2</m:t>
                          </m:r>
                        </m:sup>
                      </m:sSup>
                      <m:r>
                        <a:rPr lang="en-US" sz="2000" i="1">
                          <a:latin typeface="Cambria Math" panose="02040503050406030204" pitchFamily="18" charset="0"/>
                        </a:rPr>
                        <m:t>|</m:t>
                      </m:r>
                      <m:r>
                        <a:rPr lang="en-US" sz="2000" b="0" i="0" smtClean="0">
                          <a:latin typeface="Cambria Math" panose="02040503050406030204" pitchFamily="18" charset="0"/>
                        </a:rPr>
                        <m:t>0,1)</m:t>
                      </m:r>
                    </m:oMath>
                  </m:oMathPara>
                </a14:m>
                <a:endParaRPr lang="en-US" sz="2000" dirty="0"/>
              </a:p>
            </p:txBody>
          </p:sp>
        </mc:Choice>
        <mc:Fallback xmlns="">
          <p:sp>
            <p:nvSpPr>
              <p:cNvPr id="17" name="TextBox 16">
                <a:extLst>
                  <a:ext uri="{FF2B5EF4-FFF2-40B4-BE49-F238E27FC236}">
                    <a16:creationId xmlns:a16="http://schemas.microsoft.com/office/drawing/2014/main" id="{B4206F67-71F0-C511-6A63-067A7EC6BAE8}"/>
                  </a:ext>
                </a:extLst>
              </p:cNvPr>
              <p:cNvSpPr txBox="1">
                <a:spLocks noRot="1" noChangeAspect="1" noMove="1" noResize="1" noEditPoints="1" noAdjustHandles="1" noChangeArrowheads="1" noChangeShapeType="1" noTextEdit="1"/>
              </p:cNvSpPr>
              <p:nvPr/>
            </p:nvSpPr>
            <p:spPr>
              <a:xfrm>
                <a:off x="5487956" y="1717206"/>
                <a:ext cx="3951514" cy="400110"/>
              </a:xfrm>
              <a:prstGeom prst="rect">
                <a:avLst/>
              </a:prstGeom>
              <a:blipFill>
                <a:blip r:embed="rId6"/>
                <a:stretch>
                  <a:fillRect b="-9375"/>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62CA0FB-A43A-A76B-1FCD-EF2A9AC64B3D}"/>
              </a:ext>
            </a:extLst>
          </p:cNvPr>
          <p:cNvSpPr txBox="1"/>
          <p:nvPr/>
        </p:nvSpPr>
        <p:spPr>
          <a:xfrm>
            <a:off x="4094591" y="1423197"/>
            <a:ext cx="1475514" cy="646331"/>
          </a:xfrm>
          <a:prstGeom prst="rect">
            <a:avLst/>
          </a:prstGeom>
          <a:noFill/>
        </p:spPr>
        <p:txBody>
          <a:bodyPr wrap="square">
            <a:spAutoFit/>
          </a:bodyPr>
          <a:lstStyle/>
          <a:p>
            <a:pPr algn="ctr"/>
            <a:r>
              <a:rPr lang="en-US" sz="1800" dirty="0">
                <a:latin typeface="+mn-lt"/>
              </a:rPr>
              <a:t>Horseshoe prior </a:t>
            </a:r>
            <a:endParaRPr lang="en-US" sz="1800" dirty="0"/>
          </a:p>
        </p:txBody>
      </p:sp>
      <p:cxnSp>
        <p:nvCxnSpPr>
          <p:cNvPr id="22" name="Straight Connector 21">
            <a:extLst>
              <a:ext uri="{FF2B5EF4-FFF2-40B4-BE49-F238E27FC236}">
                <a16:creationId xmlns:a16="http://schemas.microsoft.com/office/drawing/2014/main" id="{F4545B47-421A-94CC-2D08-F3F0A665C22E}"/>
              </a:ext>
            </a:extLst>
          </p:cNvPr>
          <p:cNvCxnSpPr/>
          <p:nvPr/>
        </p:nvCxnSpPr>
        <p:spPr bwMode="auto">
          <a:xfrm>
            <a:off x="3715847" y="1407638"/>
            <a:ext cx="0" cy="4742789"/>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Freeform 3">
            <a:extLst>
              <a:ext uri="{FF2B5EF4-FFF2-40B4-BE49-F238E27FC236}">
                <a16:creationId xmlns:a16="http://schemas.microsoft.com/office/drawing/2014/main" id="{8F9C57B3-40D1-1429-C35E-D32C46A36647}"/>
              </a:ext>
            </a:extLst>
          </p:cNvPr>
          <p:cNvSpPr/>
          <p:nvPr/>
        </p:nvSpPr>
        <p:spPr bwMode="auto">
          <a:xfrm>
            <a:off x="3965846" y="1981200"/>
            <a:ext cx="780325" cy="1948543"/>
          </a:xfrm>
          <a:custGeom>
            <a:avLst/>
            <a:gdLst>
              <a:gd name="connsiteX0" fmla="*/ 225154 w 780325"/>
              <a:gd name="connsiteY0" fmla="*/ 0 h 1948543"/>
              <a:gd name="connsiteX1" fmla="*/ 29211 w 780325"/>
              <a:gd name="connsiteY1" fmla="*/ 1306286 h 1948543"/>
              <a:gd name="connsiteX2" fmla="*/ 780325 w 780325"/>
              <a:gd name="connsiteY2" fmla="*/ 1948543 h 1948543"/>
            </a:gdLst>
            <a:ahLst/>
            <a:cxnLst>
              <a:cxn ang="0">
                <a:pos x="connsiteX0" y="connsiteY0"/>
              </a:cxn>
              <a:cxn ang="0">
                <a:pos x="connsiteX1" y="connsiteY1"/>
              </a:cxn>
              <a:cxn ang="0">
                <a:pos x="connsiteX2" y="connsiteY2"/>
              </a:cxn>
            </a:cxnLst>
            <a:rect l="l" t="t" r="r" b="b"/>
            <a:pathLst>
              <a:path w="780325" h="1948543">
                <a:moveTo>
                  <a:pt x="225154" y="0"/>
                </a:moveTo>
                <a:cubicBezTo>
                  <a:pt x="80918" y="490764"/>
                  <a:pt x="-63317" y="981529"/>
                  <a:pt x="29211" y="1306286"/>
                </a:cubicBezTo>
                <a:cubicBezTo>
                  <a:pt x="121739" y="1631043"/>
                  <a:pt x="451032" y="1789793"/>
                  <a:pt x="780325" y="1948543"/>
                </a:cubicBezTo>
              </a:path>
            </a:pathLst>
          </a:custGeom>
          <a:noFill/>
          <a:ln w="9525" cap="flat" cmpd="sng" algn="ctr">
            <a:solidFill>
              <a:srgbClr val="24459D"/>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8" name="Freeform 7">
            <a:extLst>
              <a:ext uri="{FF2B5EF4-FFF2-40B4-BE49-F238E27FC236}">
                <a16:creationId xmlns:a16="http://schemas.microsoft.com/office/drawing/2014/main" id="{AC392684-BA98-E3C5-2406-5D1CD779EBA2}"/>
              </a:ext>
            </a:extLst>
          </p:cNvPr>
          <p:cNvSpPr/>
          <p:nvPr/>
        </p:nvSpPr>
        <p:spPr bwMode="auto">
          <a:xfrm>
            <a:off x="5540829" y="3178629"/>
            <a:ext cx="805542" cy="794657"/>
          </a:xfrm>
          <a:custGeom>
            <a:avLst/>
            <a:gdLst>
              <a:gd name="connsiteX0" fmla="*/ 0 w 805542"/>
              <a:gd name="connsiteY0" fmla="*/ 794657 h 794657"/>
              <a:gd name="connsiteX1" fmla="*/ 478971 w 805542"/>
              <a:gd name="connsiteY1" fmla="*/ 511628 h 794657"/>
              <a:gd name="connsiteX2" fmla="*/ 805542 w 805542"/>
              <a:gd name="connsiteY2" fmla="*/ 0 h 794657"/>
            </a:gdLst>
            <a:ahLst/>
            <a:cxnLst>
              <a:cxn ang="0">
                <a:pos x="connsiteX0" y="connsiteY0"/>
              </a:cxn>
              <a:cxn ang="0">
                <a:pos x="connsiteX1" y="connsiteY1"/>
              </a:cxn>
              <a:cxn ang="0">
                <a:pos x="connsiteX2" y="connsiteY2"/>
              </a:cxn>
            </a:cxnLst>
            <a:rect l="l" t="t" r="r" b="b"/>
            <a:pathLst>
              <a:path w="805542" h="794657">
                <a:moveTo>
                  <a:pt x="0" y="794657"/>
                </a:moveTo>
                <a:cubicBezTo>
                  <a:pt x="172357" y="719364"/>
                  <a:pt x="344714" y="644071"/>
                  <a:pt x="478971" y="511628"/>
                </a:cubicBezTo>
                <a:cubicBezTo>
                  <a:pt x="613228" y="379185"/>
                  <a:pt x="709385" y="189592"/>
                  <a:pt x="805542" y="0"/>
                </a:cubicBezTo>
              </a:path>
            </a:pathLst>
          </a:custGeom>
          <a:noFill/>
          <a:ln w="9525" cap="flat" cmpd="sng" algn="ctr">
            <a:solidFill>
              <a:srgbClr val="24459D"/>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 name="TextBox 9">
            <a:extLst>
              <a:ext uri="{FF2B5EF4-FFF2-40B4-BE49-F238E27FC236}">
                <a16:creationId xmlns:a16="http://schemas.microsoft.com/office/drawing/2014/main" id="{39F157FB-4CE4-3B4F-56D4-F83CEA19C7FD}"/>
              </a:ext>
            </a:extLst>
          </p:cNvPr>
          <p:cNvSpPr txBox="1"/>
          <p:nvPr/>
        </p:nvSpPr>
        <p:spPr>
          <a:xfrm>
            <a:off x="4662823" y="3614389"/>
            <a:ext cx="1276876" cy="830997"/>
          </a:xfrm>
          <a:prstGeom prst="rect">
            <a:avLst/>
          </a:prstGeom>
          <a:solidFill>
            <a:schemeClr val="bg1"/>
          </a:solidFill>
        </p:spPr>
        <p:txBody>
          <a:bodyPr wrap="square">
            <a:spAutoFit/>
          </a:bodyPr>
          <a:lstStyle/>
          <a:p>
            <a:r>
              <a:rPr lang="en-US" sz="1600" b="1" dirty="0">
                <a:solidFill>
                  <a:srgbClr val="24459D"/>
                </a:solidFill>
                <a:latin typeface="+mn-lt"/>
              </a:rPr>
              <a:t>Non-zero probability mass at 0!</a:t>
            </a:r>
            <a:endParaRPr lang="en-US" sz="1600" b="1" dirty="0">
              <a:solidFill>
                <a:srgbClr val="24459D"/>
              </a:solidFill>
            </a:endParaRPr>
          </a:p>
        </p:txBody>
      </p:sp>
      <p:sp>
        <p:nvSpPr>
          <p:cNvPr id="11" name="TextBox 10">
            <a:extLst>
              <a:ext uri="{FF2B5EF4-FFF2-40B4-BE49-F238E27FC236}">
                <a16:creationId xmlns:a16="http://schemas.microsoft.com/office/drawing/2014/main" id="{4A1F779E-EE76-602E-B58F-79607947907E}"/>
              </a:ext>
            </a:extLst>
          </p:cNvPr>
          <p:cNvSpPr txBox="1"/>
          <p:nvPr/>
        </p:nvSpPr>
        <p:spPr>
          <a:xfrm>
            <a:off x="7004158" y="3680898"/>
            <a:ext cx="1606010" cy="584775"/>
          </a:xfrm>
          <a:prstGeom prst="rect">
            <a:avLst/>
          </a:prstGeom>
          <a:solidFill>
            <a:schemeClr val="bg1"/>
          </a:solidFill>
        </p:spPr>
        <p:txBody>
          <a:bodyPr wrap="square">
            <a:spAutoFit/>
          </a:bodyPr>
          <a:lstStyle/>
          <a:p>
            <a:r>
              <a:rPr lang="en-US" sz="1600" b="1" dirty="0">
                <a:solidFill>
                  <a:srgbClr val="24459D"/>
                </a:solidFill>
                <a:latin typeface="+mn-lt"/>
              </a:rPr>
              <a:t>Fat tails (Cauchy-like)!</a:t>
            </a:r>
            <a:endParaRPr lang="en-US" sz="1600" b="1" dirty="0">
              <a:solidFill>
                <a:srgbClr val="24459D"/>
              </a:solidFill>
            </a:endParaRPr>
          </a:p>
        </p:txBody>
      </p:sp>
      <p:sp>
        <p:nvSpPr>
          <p:cNvPr id="15" name="Freeform 14">
            <a:extLst>
              <a:ext uri="{FF2B5EF4-FFF2-40B4-BE49-F238E27FC236}">
                <a16:creationId xmlns:a16="http://schemas.microsoft.com/office/drawing/2014/main" id="{6CDA078E-80E2-ED32-9B7D-0CEEBE89F2EE}"/>
              </a:ext>
            </a:extLst>
          </p:cNvPr>
          <p:cNvSpPr/>
          <p:nvPr/>
        </p:nvSpPr>
        <p:spPr bwMode="auto">
          <a:xfrm>
            <a:off x="5497286" y="2024743"/>
            <a:ext cx="1534885" cy="1995315"/>
          </a:xfrm>
          <a:custGeom>
            <a:avLst/>
            <a:gdLst>
              <a:gd name="connsiteX0" fmla="*/ 0 w 1534885"/>
              <a:gd name="connsiteY0" fmla="*/ 0 h 1995315"/>
              <a:gd name="connsiteX1" fmla="*/ 642257 w 1534885"/>
              <a:gd name="connsiteY1" fmla="*/ 816428 h 1995315"/>
              <a:gd name="connsiteX2" fmla="*/ 1153885 w 1534885"/>
              <a:gd name="connsiteY2" fmla="*/ 1012371 h 1995315"/>
              <a:gd name="connsiteX3" fmla="*/ 1349828 w 1534885"/>
              <a:gd name="connsiteY3" fmla="*/ 1861457 h 1995315"/>
              <a:gd name="connsiteX4" fmla="*/ 1534885 w 1534885"/>
              <a:gd name="connsiteY4" fmla="*/ 1981200 h 1995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885" h="1995315">
                <a:moveTo>
                  <a:pt x="0" y="0"/>
                </a:moveTo>
                <a:cubicBezTo>
                  <a:pt x="224971" y="323850"/>
                  <a:pt x="449943" y="647700"/>
                  <a:pt x="642257" y="816428"/>
                </a:cubicBezTo>
                <a:cubicBezTo>
                  <a:pt x="834571" y="985156"/>
                  <a:pt x="1035957" y="838200"/>
                  <a:pt x="1153885" y="1012371"/>
                </a:cubicBezTo>
                <a:cubicBezTo>
                  <a:pt x="1271813" y="1186542"/>
                  <a:pt x="1286328" y="1699986"/>
                  <a:pt x="1349828" y="1861457"/>
                </a:cubicBezTo>
                <a:cubicBezTo>
                  <a:pt x="1413328" y="2022928"/>
                  <a:pt x="1474106" y="2002064"/>
                  <a:pt x="1534885" y="1981200"/>
                </a:cubicBezTo>
              </a:path>
            </a:pathLst>
          </a:custGeom>
          <a:noFill/>
          <a:ln w="9525" cap="flat" cmpd="sng" algn="ctr">
            <a:solidFill>
              <a:srgbClr val="24459D"/>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8" name="Freeform 17">
            <a:extLst>
              <a:ext uri="{FF2B5EF4-FFF2-40B4-BE49-F238E27FC236}">
                <a16:creationId xmlns:a16="http://schemas.microsoft.com/office/drawing/2014/main" id="{E0F64EDB-C7EF-CD35-F95E-96746EE37893}"/>
              </a:ext>
            </a:extLst>
          </p:cNvPr>
          <p:cNvSpPr/>
          <p:nvPr/>
        </p:nvSpPr>
        <p:spPr bwMode="auto">
          <a:xfrm>
            <a:off x="7707086" y="4278086"/>
            <a:ext cx="751114" cy="1121228"/>
          </a:xfrm>
          <a:custGeom>
            <a:avLst/>
            <a:gdLst>
              <a:gd name="connsiteX0" fmla="*/ 0 w 751114"/>
              <a:gd name="connsiteY0" fmla="*/ 0 h 1121228"/>
              <a:gd name="connsiteX1" fmla="*/ 293914 w 751114"/>
              <a:gd name="connsiteY1" fmla="*/ 740228 h 1121228"/>
              <a:gd name="connsiteX2" fmla="*/ 751114 w 751114"/>
              <a:gd name="connsiteY2" fmla="*/ 1121228 h 1121228"/>
            </a:gdLst>
            <a:ahLst/>
            <a:cxnLst>
              <a:cxn ang="0">
                <a:pos x="connsiteX0" y="connsiteY0"/>
              </a:cxn>
              <a:cxn ang="0">
                <a:pos x="connsiteX1" y="connsiteY1"/>
              </a:cxn>
              <a:cxn ang="0">
                <a:pos x="connsiteX2" y="connsiteY2"/>
              </a:cxn>
            </a:cxnLst>
            <a:rect l="l" t="t" r="r" b="b"/>
            <a:pathLst>
              <a:path w="751114" h="1121228">
                <a:moveTo>
                  <a:pt x="0" y="0"/>
                </a:moveTo>
                <a:cubicBezTo>
                  <a:pt x="84364" y="276678"/>
                  <a:pt x="168728" y="553357"/>
                  <a:pt x="293914" y="740228"/>
                </a:cubicBezTo>
                <a:cubicBezTo>
                  <a:pt x="419100" y="927099"/>
                  <a:pt x="585107" y="1024163"/>
                  <a:pt x="751114" y="1121228"/>
                </a:cubicBezTo>
              </a:path>
            </a:pathLst>
          </a:custGeom>
          <a:noFill/>
          <a:ln w="9525" cap="flat" cmpd="sng" algn="ctr">
            <a:solidFill>
              <a:srgbClr val="24459D"/>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 name="TextBox 2">
            <a:extLst>
              <a:ext uri="{FF2B5EF4-FFF2-40B4-BE49-F238E27FC236}">
                <a16:creationId xmlns:a16="http://schemas.microsoft.com/office/drawing/2014/main" id="{8B464F8A-1545-A4F0-0073-E263920C9651}"/>
              </a:ext>
            </a:extLst>
          </p:cNvPr>
          <p:cNvSpPr txBox="1"/>
          <p:nvPr/>
        </p:nvSpPr>
        <p:spPr>
          <a:xfrm>
            <a:off x="5324677" y="6128068"/>
            <a:ext cx="4718956" cy="276999"/>
          </a:xfrm>
          <a:prstGeom prst="rect">
            <a:avLst/>
          </a:prstGeom>
          <a:noFill/>
        </p:spPr>
        <p:txBody>
          <a:bodyPr wrap="square">
            <a:spAutoFit/>
          </a:bodyPr>
          <a:lstStyle/>
          <a:p>
            <a:r>
              <a:rPr lang="en-US" sz="1200" dirty="0"/>
              <a:t>Carvalho, et al. </a:t>
            </a:r>
            <a:r>
              <a:rPr lang="en-US" sz="1200" i="1" dirty="0"/>
              <a:t>Handling Sparsity via the Horseshoe</a:t>
            </a:r>
          </a:p>
        </p:txBody>
      </p:sp>
      <p:sp>
        <p:nvSpPr>
          <p:cNvPr id="5" name="TextBox 4">
            <a:extLst>
              <a:ext uri="{FF2B5EF4-FFF2-40B4-BE49-F238E27FC236}">
                <a16:creationId xmlns:a16="http://schemas.microsoft.com/office/drawing/2014/main" id="{CC9395E0-8790-345C-A6CF-39E67916431B}"/>
              </a:ext>
            </a:extLst>
          </p:cNvPr>
          <p:cNvSpPr txBox="1"/>
          <p:nvPr/>
        </p:nvSpPr>
        <p:spPr>
          <a:xfrm>
            <a:off x="201386" y="1797948"/>
            <a:ext cx="3532409" cy="3970318"/>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Out-of-distribution uncertainty</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lvl="1"/>
            <a:endParaRPr lang="en-US" sz="1800" dirty="0">
              <a:latin typeface="+mn-lt"/>
            </a:endParaRPr>
          </a:p>
          <a:p>
            <a:pPr lvl="1"/>
            <a:endParaRPr lang="en-US" sz="1800" dirty="0">
              <a:latin typeface="+mn-lt"/>
            </a:endParaRPr>
          </a:p>
          <a:p>
            <a:pPr marL="285750" indent="-285750">
              <a:buFont typeface="Arial" panose="020B0604020202020204" pitchFamily="34" charset="0"/>
              <a:buChar char="•"/>
            </a:pPr>
            <a:r>
              <a:rPr lang="en-US" sz="1800" dirty="0">
                <a:latin typeface="+mn-lt"/>
              </a:rPr>
              <a:t>Global characterization</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dirty="0">
                <a:latin typeface="+mn-lt"/>
              </a:rPr>
              <a:t>Advanced regularization</a:t>
            </a:r>
          </a:p>
          <a:p>
            <a:pPr marL="285750" indent="-285750">
              <a:buFont typeface="Arial" panose="020B0604020202020204" pitchFamily="34" charset="0"/>
              <a:buChar char="•"/>
            </a:pPr>
            <a:endParaRPr lang="en-US" sz="1800" dirty="0">
              <a:latin typeface="+mn-lt"/>
            </a:endParaRPr>
          </a:p>
          <a:p>
            <a:pPr lvl="1"/>
            <a:r>
              <a:rPr lang="en-US" sz="1800" dirty="0">
                <a:solidFill>
                  <a:srgbClr val="FFB300"/>
                </a:solidFill>
                <a:latin typeface="+mn-lt"/>
                <a:sym typeface="Wingdings" pitchFamily="2" charset="2"/>
              </a:rPr>
              <a:t>              </a:t>
            </a:r>
            <a:endParaRPr lang="en-US" sz="1800" dirty="0">
              <a:solidFill>
                <a:srgbClr val="FFB300"/>
              </a:solidFill>
              <a:latin typeface="+mn-lt"/>
            </a:endParaRPr>
          </a:p>
          <a:p>
            <a:pPr marL="742950" lvl="1" indent="-285750">
              <a:buFont typeface="Arial" panose="020B0604020202020204" pitchFamily="34" charset="0"/>
              <a:buChar char="•"/>
            </a:pPr>
            <a:endParaRPr lang="en-US" sz="1800" dirty="0">
              <a:latin typeface="+mn-lt"/>
            </a:endParaRPr>
          </a:p>
        </p:txBody>
      </p:sp>
      <p:pic>
        <p:nvPicPr>
          <p:cNvPr id="7" name="Picture 6" descr="A black dots on a white background&#10;&#10;Description automatically generated">
            <a:extLst>
              <a:ext uri="{FF2B5EF4-FFF2-40B4-BE49-F238E27FC236}">
                <a16:creationId xmlns:a16="http://schemas.microsoft.com/office/drawing/2014/main" id="{912153A3-DC1F-41DD-41AF-EDF3BB2B9DC9}"/>
              </a:ext>
            </a:extLst>
          </p:cNvPr>
          <p:cNvPicPr>
            <a:picLocks noChangeAspect="1"/>
          </p:cNvPicPr>
          <p:nvPr/>
        </p:nvPicPr>
        <p:blipFill>
          <a:blip r:embed="rId7"/>
          <a:stretch>
            <a:fillRect/>
          </a:stretch>
        </p:blipFill>
        <p:spPr>
          <a:xfrm>
            <a:off x="1837058" y="3588888"/>
            <a:ext cx="902782" cy="913403"/>
          </a:xfrm>
          <a:prstGeom prst="rect">
            <a:avLst/>
          </a:prstGeom>
          <a:ln w="19050">
            <a:solidFill>
              <a:srgbClr val="24459D"/>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181FA0-1125-F676-E542-417BC4D2684E}"/>
                  </a:ext>
                </a:extLst>
              </p:cNvPr>
              <p:cNvSpPr txBox="1"/>
              <p:nvPr/>
            </p:nvSpPr>
            <p:spPr>
              <a:xfrm>
                <a:off x="732951" y="3822574"/>
                <a:ext cx="112667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24459D"/>
                          </a:solidFill>
                          <a:latin typeface="Cambria Math" panose="02040503050406030204" pitchFamily="18" charset="0"/>
                        </a:rPr>
                        <m:t>𝒑</m:t>
                      </m:r>
                      <m:d>
                        <m:dPr>
                          <m:ctrlPr>
                            <a:rPr lang="en-US" sz="2000" i="1" smtClean="0">
                              <a:solidFill>
                                <a:srgbClr val="24459D"/>
                              </a:solidFill>
                              <a:latin typeface="Cambria Math" panose="02040503050406030204" pitchFamily="18" charset="0"/>
                            </a:rPr>
                          </m:ctrlPr>
                        </m:dPr>
                        <m:e>
                          <m:r>
                            <a:rPr lang="en-US" sz="2000" i="1">
                              <a:solidFill>
                                <a:srgbClr val="24459D"/>
                              </a:solidFill>
                              <a:latin typeface="Cambria Math" panose="02040503050406030204" pitchFamily="18" charset="0"/>
                            </a:rPr>
                            <m:t>𝜃</m:t>
                          </m:r>
                          <m:r>
                            <a:rPr lang="en-US" sz="2000" i="1">
                              <a:solidFill>
                                <a:srgbClr val="24459D"/>
                              </a:solidFill>
                              <a:latin typeface="Cambria Math" panose="02040503050406030204" pitchFamily="18" charset="0"/>
                            </a:rPr>
                            <m:t>|</m:t>
                          </m:r>
                          <m:r>
                            <a:rPr lang="en-US" sz="2000" i="1">
                              <a:solidFill>
                                <a:srgbClr val="24459D"/>
                              </a:solidFill>
                              <a:latin typeface="Cambria Math" panose="02040503050406030204" pitchFamily="18" charset="0"/>
                              <a:ea typeface="Cambria Math" panose="02040503050406030204" pitchFamily="18" charset="0"/>
                            </a:rPr>
                            <m:t>𝔇</m:t>
                          </m:r>
                        </m:e>
                      </m:d>
                    </m:oMath>
                  </m:oMathPara>
                </a14:m>
                <a:endParaRPr lang="en-US" sz="2000" b="1" dirty="0">
                  <a:solidFill>
                    <a:srgbClr val="24459D"/>
                  </a:solidFill>
                  <a:latin typeface="+mn-lt"/>
                </a:endParaRPr>
              </a:p>
            </p:txBody>
          </p:sp>
        </mc:Choice>
        <mc:Fallback xmlns="">
          <p:sp>
            <p:nvSpPr>
              <p:cNvPr id="9" name="TextBox 8">
                <a:extLst>
                  <a:ext uri="{FF2B5EF4-FFF2-40B4-BE49-F238E27FC236}">
                    <a16:creationId xmlns:a16="http://schemas.microsoft.com/office/drawing/2014/main" id="{74181FA0-1125-F676-E542-417BC4D2684E}"/>
                  </a:ext>
                </a:extLst>
              </p:cNvPr>
              <p:cNvSpPr txBox="1">
                <a:spLocks noRot="1" noChangeAspect="1" noMove="1" noResize="1" noEditPoints="1" noAdjustHandles="1" noChangeArrowheads="1" noChangeShapeType="1" noTextEdit="1"/>
              </p:cNvSpPr>
              <p:nvPr/>
            </p:nvSpPr>
            <p:spPr>
              <a:xfrm>
                <a:off x="732951" y="3822574"/>
                <a:ext cx="1126671" cy="400110"/>
              </a:xfrm>
              <a:prstGeom prst="rect">
                <a:avLst/>
              </a:prstGeom>
              <a:blipFill>
                <a:blip r:embed="rId8"/>
                <a:stretch>
                  <a:fillRect b="-12121"/>
                </a:stretch>
              </a:blipFill>
            </p:spPr>
            <p:txBody>
              <a:bodyPr/>
              <a:lstStyle/>
              <a:p>
                <a:r>
                  <a:rPr lang="en-US">
                    <a:noFill/>
                  </a:rPr>
                  <a:t> </a:t>
                </a:r>
              </a:p>
            </p:txBody>
          </p:sp>
        </mc:Fallback>
      </mc:AlternateContent>
      <p:pic>
        <p:nvPicPr>
          <p:cNvPr id="12" name="Picture 11" descr="A graph with lines and dots&#10;&#10;Description automatically generated">
            <a:extLst>
              <a:ext uri="{FF2B5EF4-FFF2-40B4-BE49-F238E27FC236}">
                <a16:creationId xmlns:a16="http://schemas.microsoft.com/office/drawing/2014/main" id="{5FCDCF89-13E9-0882-2FAB-92A6819B626F}"/>
              </a:ext>
            </a:extLst>
          </p:cNvPr>
          <p:cNvPicPr>
            <a:picLocks noChangeAspect="1"/>
          </p:cNvPicPr>
          <p:nvPr/>
        </p:nvPicPr>
        <p:blipFill>
          <a:blip r:embed="rId9"/>
          <a:stretch>
            <a:fillRect/>
          </a:stretch>
        </p:blipFill>
        <p:spPr>
          <a:xfrm>
            <a:off x="954655" y="2098639"/>
            <a:ext cx="1613986" cy="1137678"/>
          </a:xfrm>
          <a:prstGeom prst="rect">
            <a:avLst/>
          </a:prstGeom>
        </p:spPr>
      </p:pic>
    </p:spTree>
    <p:extLst>
      <p:ext uri="{BB962C8B-B14F-4D97-AF65-F5344CB8AC3E}">
        <p14:creationId xmlns:p14="http://schemas.microsoft.com/office/powerpoint/2010/main" val="3532802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6" name="Picture 10265" descr="A close-up of a rock&#10;&#10;Description automatically generated">
            <a:extLst>
              <a:ext uri="{FF2B5EF4-FFF2-40B4-BE49-F238E27FC236}">
                <a16:creationId xmlns:a16="http://schemas.microsoft.com/office/drawing/2014/main" id="{31EB2DB3-C681-66B8-867E-CA4AA4977F98}"/>
              </a:ext>
            </a:extLst>
          </p:cNvPr>
          <p:cNvPicPr>
            <a:picLocks noChangeAspect="1"/>
          </p:cNvPicPr>
          <p:nvPr/>
        </p:nvPicPr>
        <p:blipFill rotWithShape="1">
          <a:blip r:embed="rId3">
            <a:alphaModFix amt="35000"/>
          </a:blip>
          <a:srcRect r="26221"/>
          <a:stretch/>
        </p:blipFill>
        <p:spPr>
          <a:xfrm>
            <a:off x="2963090" y="1763743"/>
            <a:ext cx="1343901" cy="1236008"/>
          </a:xfrm>
          <a:prstGeom prst="triangle">
            <a:avLst/>
          </a:prstGeom>
          <a:ln w="12700">
            <a:noFill/>
          </a:ln>
          <a:effectLst/>
        </p:spPr>
      </p:pic>
      <p:pic>
        <p:nvPicPr>
          <p:cNvPr id="60" name="Picture 59">
            <a:extLst>
              <a:ext uri="{FF2B5EF4-FFF2-40B4-BE49-F238E27FC236}">
                <a16:creationId xmlns:a16="http://schemas.microsoft.com/office/drawing/2014/main" id="{EB64A139-F2CF-ACD4-B26F-B3832ED72DE0}"/>
              </a:ext>
            </a:extLst>
          </p:cNvPr>
          <p:cNvPicPr>
            <a:picLocks noChangeAspect="1"/>
          </p:cNvPicPr>
          <p:nvPr/>
        </p:nvPicPr>
        <p:blipFill rotWithShape="1">
          <a:blip r:embed="rId4"/>
          <a:srcRect l="1" r="68517"/>
          <a:stretch/>
        </p:blipFill>
        <p:spPr>
          <a:xfrm>
            <a:off x="-62434" y="3996558"/>
            <a:ext cx="2446867" cy="935905"/>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Problem Statement: </a:t>
            </a:r>
            <a:r>
              <a:rPr lang="en-US" altLang="en-US" dirty="0"/>
              <a:t>Composition with UQ</a:t>
            </a:r>
          </a:p>
        </p:txBody>
      </p:sp>
      <p:sp>
        <p:nvSpPr>
          <p:cNvPr id="5" name="Rectangle 4">
            <a:extLst>
              <a:ext uri="{FF2B5EF4-FFF2-40B4-BE49-F238E27FC236}">
                <a16:creationId xmlns:a16="http://schemas.microsoft.com/office/drawing/2014/main" id="{68864A02-971F-5F62-184E-0DAD8950F98D}"/>
              </a:ext>
            </a:extLst>
          </p:cNvPr>
          <p:cNvSpPr/>
          <p:nvPr/>
        </p:nvSpPr>
        <p:spPr bwMode="auto">
          <a:xfrm rot="17934235">
            <a:off x="4394875" y="3277690"/>
            <a:ext cx="3330721" cy="16442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6" name="Rectangle 5">
            <a:extLst>
              <a:ext uri="{FF2B5EF4-FFF2-40B4-BE49-F238E27FC236}">
                <a16:creationId xmlns:a16="http://schemas.microsoft.com/office/drawing/2014/main" id="{843A9C28-16BA-6606-D3FB-E6880EA603C7}"/>
              </a:ext>
            </a:extLst>
          </p:cNvPr>
          <p:cNvSpPr/>
          <p:nvPr/>
        </p:nvSpPr>
        <p:spPr bwMode="auto">
          <a:xfrm rot="3688458">
            <a:off x="7386491" y="2898148"/>
            <a:ext cx="3285851" cy="18688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8" name="Rectangle 7">
            <a:extLst>
              <a:ext uri="{FF2B5EF4-FFF2-40B4-BE49-F238E27FC236}">
                <a16:creationId xmlns:a16="http://schemas.microsoft.com/office/drawing/2014/main" id="{4E95D426-98B8-9D4D-6B2B-698DA70FCA00}"/>
              </a:ext>
            </a:extLst>
          </p:cNvPr>
          <p:cNvSpPr/>
          <p:nvPr/>
        </p:nvSpPr>
        <p:spPr bwMode="auto">
          <a:xfrm>
            <a:off x="5886470" y="5686363"/>
            <a:ext cx="3598985" cy="3921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147C875-0218-908C-FE0C-F89EBE58615D}"/>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𝑆𝑖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2" name="TextBox 11">
                <a:extLst>
                  <a:ext uri="{FF2B5EF4-FFF2-40B4-BE49-F238E27FC236}">
                    <a16:creationId xmlns:a16="http://schemas.microsoft.com/office/drawing/2014/main" id="{2147C875-0218-908C-FE0C-F89EBE58615D}"/>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5"/>
                <a:stretch>
                  <a:fillRect l="-8696" r="-4348"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8EA9E18-2649-1FBF-ED29-BDFBC0299E09}"/>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𝐴</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𝑙</m:t>
                          </m:r>
                        </m:e>
                        <m:sub>
                          <m:r>
                            <a:rPr lang="en-US" sz="2000" b="0" i="1" smtClean="0">
                              <a:solidFill>
                                <a:schemeClr val="bg1"/>
                              </a:solidFill>
                              <a:latin typeface="Cambria Math" panose="02040503050406030204" pitchFamily="18" charset="0"/>
                            </a:rPr>
                            <m:t>2</m:t>
                          </m:r>
                        </m:sub>
                      </m:sSub>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4" name="TextBox 13">
                <a:extLst>
                  <a:ext uri="{FF2B5EF4-FFF2-40B4-BE49-F238E27FC236}">
                    <a16:creationId xmlns:a16="http://schemas.microsoft.com/office/drawing/2014/main" id="{68EA9E18-2649-1FBF-ED29-BDFBC0299E09}"/>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6"/>
                <a:stretch>
                  <a:fillRect l="-7018" r="-1754"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9178913-5E56-F045-49F5-A8D63AB93401}"/>
                  </a:ext>
                </a:extLst>
              </p:cNvPr>
              <p:cNvSpPr txBox="1"/>
              <p:nvPr/>
            </p:nvSpPr>
            <p:spPr>
              <a:xfrm>
                <a:off x="7194886" y="5745338"/>
                <a:ext cx="7080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𝑒𝑥</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Δ</m:t>
                          </m:r>
                        </m:e>
                        <m:sup>
                          <m:r>
                            <a:rPr lang="en-US" sz="2000" b="0" i="1" smtClean="0">
                              <a:latin typeface="Cambria Math" panose="02040503050406030204" pitchFamily="18" charset="0"/>
                            </a:rPr>
                            <m:t>3</m:t>
                          </m:r>
                        </m:sup>
                      </m:sSup>
                    </m:oMath>
                  </m:oMathPara>
                </a14:m>
                <a:endParaRPr lang="en-US" sz="2000" dirty="0"/>
              </a:p>
            </p:txBody>
          </p:sp>
        </mc:Choice>
        <mc:Fallback>
          <p:sp>
            <p:nvSpPr>
              <p:cNvPr id="17" name="TextBox 16">
                <a:extLst>
                  <a:ext uri="{FF2B5EF4-FFF2-40B4-BE49-F238E27FC236}">
                    <a16:creationId xmlns:a16="http://schemas.microsoft.com/office/drawing/2014/main" id="{59178913-5E56-F045-49F5-A8D63AB93401}"/>
                  </a:ext>
                </a:extLst>
              </p:cNvPr>
              <p:cNvSpPr txBox="1">
                <a:spLocks noRot="1" noChangeAspect="1" noMove="1" noResize="1" noEditPoints="1" noAdjustHandles="1" noChangeArrowheads="1" noChangeShapeType="1" noTextEdit="1"/>
              </p:cNvSpPr>
              <p:nvPr/>
            </p:nvSpPr>
            <p:spPr>
              <a:xfrm>
                <a:off x="7194886" y="5745338"/>
                <a:ext cx="708014" cy="307777"/>
              </a:xfrm>
              <a:prstGeom prst="rect">
                <a:avLst/>
              </a:prstGeom>
              <a:blipFill>
                <a:blip r:embed="rId7"/>
                <a:stretch>
                  <a:fillRect l="-3509" t="-4000" r="-1754" b="-4000"/>
                </a:stretch>
              </a:blipFill>
            </p:spPr>
            <p:txBody>
              <a:bodyPr/>
              <a:lstStyle/>
              <a:p>
                <a:r>
                  <a:rPr lang="en-US">
                    <a:noFill/>
                  </a:rPr>
                  <a:t> </a:t>
                </a:r>
              </a:p>
            </p:txBody>
          </p:sp>
        </mc:Fallback>
      </mc:AlternateContent>
      <p:pic>
        <p:nvPicPr>
          <p:cNvPr id="19" name="Picture 18" descr="A screen shot of a graph&#10;&#10;Description automatically generated">
            <a:extLst>
              <a:ext uri="{FF2B5EF4-FFF2-40B4-BE49-F238E27FC236}">
                <a16:creationId xmlns:a16="http://schemas.microsoft.com/office/drawing/2014/main" id="{62E51A40-DB1F-22AF-B625-8C6A3B8C7945}"/>
              </a:ext>
            </a:extLst>
          </p:cNvPr>
          <p:cNvPicPr>
            <a:picLocks noChangeAspect="1"/>
          </p:cNvPicPr>
          <p:nvPr/>
        </p:nvPicPr>
        <p:blipFill rotWithShape="1">
          <a:blip r:embed="rId8"/>
          <a:srcRect t="24880"/>
          <a:stretch/>
        </p:blipFill>
        <p:spPr>
          <a:xfrm>
            <a:off x="1509574" y="2989372"/>
            <a:ext cx="921219" cy="3005672"/>
          </a:xfrm>
          <a:prstGeom prst="rect">
            <a:avLst/>
          </a:prstGeom>
        </p:spPr>
      </p:pic>
      <p:cxnSp>
        <p:nvCxnSpPr>
          <p:cNvPr id="23" name="Straight Connector 22">
            <a:extLst>
              <a:ext uri="{FF2B5EF4-FFF2-40B4-BE49-F238E27FC236}">
                <a16:creationId xmlns:a16="http://schemas.microsoft.com/office/drawing/2014/main" id="{50937FDB-A551-CD54-7609-4FD312CCE101}"/>
              </a:ext>
            </a:extLst>
          </p:cNvPr>
          <p:cNvCxnSpPr/>
          <p:nvPr/>
        </p:nvCxnSpPr>
        <p:spPr bwMode="auto">
          <a:xfrm flipH="1" flipV="1">
            <a:off x="2430793" y="2958543"/>
            <a:ext cx="1" cy="30056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E690B98A-52D7-54D6-CD24-9C889294F986}"/>
              </a:ext>
            </a:extLst>
          </p:cNvPr>
          <p:cNvCxnSpPr/>
          <p:nvPr/>
        </p:nvCxnSpPr>
        <p:spPr bwMode="auto">
          <a:xfrm flipV="1">
            <a:off x="1509574" y="2958543"/>
            <a:ext cx="0" cy="30412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9296F19-C275-3877-B635-433479431744}"/>
                  </a:ext>
                </a:extLst>
              </p:cNvPr>
              <p:cNvSpPr txBox="1"/>
              <p:nvPr/>
            </p:nvSpPr>
            <p:spPr>
              <a:xfrm>
                <a:off x="1465138" y="2309344"/>
                <a:ext cx="12477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𝑚</m:t>
                          </m:r>
                        </m:sup>
                      </m:sSup>
                    </m:oMath>
                  </m:oMathPara>
                </a14:m>
                <a:endParaRPr lang="en-US" sz="2800" dirty="0"/>
              </a:p>
            </p:txBody>
          </p:sp>
        </mc:Choice>
        <mc:Fallback>
          <p:sp>
            <p:nvSpPr>
              <p:cNvPr id="10" name="TextBox 9">
                <a:extLst>
                  <a:ext uri="{FF2B5EF4-FFF2-40B4-BE49-F238E27FC236}">
                    <a16:creationId xmlns:a16="http://schemas.microsoft.com/office/drawing/2014/main" id="{19296F19-C275-3877-B635-433479431744}"/>
                  </a:ext>
                </a:extLst>
              </p:cNvPr>
              <p:cNvSpPr txBox="1">
                <a:spLocks noRot="1" noChangeAspect="1" noMove="1" noResize="1" noEditPoints="1" noAdjustHandles="1" noChangeArrowheads="1" noChangeShapeType="1" noTextEdit="1"/>
              </p:cNvSpPr>
              <p:nvPr/>
            </p:nvSpPr>
            <p:spPr>
              <a:xfrm>
                <a:off x="1465138" y="2309344"/>
                <a:ext cx="1247714" cy="430887"/>
              </a:xfrm>
              <a:prstGeom prst="rect">
                <a:avLst/>
              </a:prstGeom>
              <a:blipFill>
                <a:blip r:embed="rId9"/>
                <a:stretch>
                  <a:fillRect l="-3030"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6D8357D-4995-EA99-2689-392576B62E10}"/>
                  </a:ext>
                </a:extLst>
              </p:cNvPr>
              <p:cNvSpPr txBox="1"/>
              <p:nvPr/>
            </p:nvSpPr>
            <p:spPr>
              <a:xfrm>
                <a:off x="8821157" y="5205225"/>
                <a:ext cx="3077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1" name="TextBox 10">
                <a:extLst>
                  <a:ext uri="{FF2B5EF4-FFF2-40B4-BE49-F238E27FC236}">
                    <a16:creationId xmlns:a16="http://schemas.microsoft.com/office/drawing/2014/main" id="{16D8357D-4995-EA99-2689-392576B62E10}"/>
                  </a:ext>
                </a:extLst>
              </p:cNvPr>
              <p:cNvSpPr txBox="1">
                <a:spLocks noRot="1" noChangeAspect="1" noMove="1" noResize="1" noEditPoints="1" noAdjustHandles="1" noChangeArrowheads="1" noChangeShapeType="1" noTextEdit="1"/>
              </p:cNvSpPr>
              <p:nvPr/>
            </p:nvSpPr>
            <p:spPr>
              <a:xfrm>
                <a:off x="8821157" y="5205225"/>
                <a:ext cx="307777" cy="369332"/>
              </a:xfrm>
              <a:prstGeom prst="rect">
                <a:avLst/>
              </a:prstGeom>
              <a:blipFill>
                <a:blip r:embed="rId10"/>
                <a:stretch>
                  <a:fillRect/>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3D81D68-9BB3-DCC7-AA81-EA715926D023}"/>
              </a:ext>
            </a:extLst>
          </p:cNvPr>
          <p:cNvSpPr/>
          <p:nvPr/>
        </p:nvSpPr>
        <p:spPr bwMode="auto">
          <a:xfrm>
            <a:off x="2469140" y="2999751"/>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4" name="Oval 33">
            <a:extLst>
              <a:ext uri="{FF2B5EF4-FFF2-40B4-BE49-F238E27FC236}">
                <a16:creationId xmlns:a16="http://schemas.microsoft.com/office/drawing/2014/main" id="{37700128-D885-156D-5C00-53FD380728F0}"/>
              </a:ext>
            </a:extLst>
          </p:cNvPr>
          <p:cNvSpPr/>
          <p:nvPr/>
        </p:nvSpPr>
        <p:spPr bwMode="auto">
          <a:xfrm>
            <a:off x="2467831" y="3162093"/>
            <a:ext cx="121962" cy="121962"/>
          </a:xfrm>
          <a:prstGeom prst="ellipse">
            <a:avLst/>
          </a:prstGeom>
          <a:solidFill>
            <a:srgbClr val="CF964A"/>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5" name="Oval 34">
            <a:extLst>
              <a:ext uri="{FF2B5EF4-FFF2-40B4-BE49-F238E27FC236}">
                <a16:creationId xmlns:a16="http://schemas.microsoft.com/office/drawing/2014/main" id="{2D2D69AE-9244-1FD8-06E0-55BBA7C0F3C6}"/>
              </a:ext>
            </a:extLst>
          </p:cNvPr>
          <p:cNvSpPr/>
          <p:nvPr/>
        </p:nvSpPr>
        <p:spPr bwMode="auto">
          <a:xfrm>
            <a:off x="2471006" y="3326999"/>
            <a:ext cx="121962" cy="121962"/>
          </a:xfrm>
          <a:prstGeom prst="ellipse">
            <a:avLst/>
          </a:prstGeom>
          <a:solidFill>
            <a:srgbClr val="00AB8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EFE27B59-14F4-D980-3DCF-E19DDA4444CB}"/>
                  </a:ext>
                </a:extLst>
              </p:cNvPr>
              <p:cNvSpPr txBox="1"/>
              <p:nvPr/>
            </p:nvSpPr>
            <p:spPr>
              <a:xfrm>
                <a:off x="3138306" y="2271861"/>
                <a:ext cx="1442639" cy="450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m:rPr>
                              <m:sty m:val="p"/>
                            </m:rPr>
                            <a:rPr lang="en-US" sz="2800">
                              <a:latin typeface="Cambria Math" panose="02040503050406030204" pitchFamily="18" charset="0"/>
                            </a:rPr>
                            <m:t>Δ</m:t>
                          </m:r>
                        </m:e>
                        <m:sup>
                          <m:r>
                            <m:rPr>
                              <m:sty m:val="p"/>
                            </m:rPr>
                            <a:rPr lang="en-US" sz="2800" b="0" i="0" smtClean="0">
                              <a:latin typeface="Cambria Math" panose="02040503050406030204" pitchFamily="18" charset="0"/>
                            </a:rPr>
                            <m:t>d</m:t>
                          </m:r>
                          <m:r>
                            <a:rPr lang="en-US" sz="2800" b="0" i="0" smtClean="0">
                              <a:latin typeface="Cambria Math" panose="02040503050406030204" pitchFamily="18" charset="0"/>
                            </a:rPr>
                            <m:t>−1</m:t>
                          </m:r>
                        </m:sup>
                      </m:sSup>
                    </m:oMath>
                  </m:oMathPara>
                </a14:m>
                <a:endParaRPr lang="en-US" sz="2800" dirty="0"/>
              </a:p>
            </p:txBody>
          </p:sp>
        </mc:Choice>
        <mc:Fallback>
          <p:sp>
            <p:nvSpPr>
              <p:cNvPr id="52" name="TextBox 51">
                <a:extLst>
                  <a:ext uri="{FF2B5EF4-FFF2-40B4-BE49-F238E27FC236}">
                    <a16:creationId xmlns:a16="http://schemas.microsoft.com/office/drawing/2014/main" id="{EFE27B59-14F4-D980-3DCF-E19DDA4444CB}"/>
                  </a:ext>
                </a:extLst>
              </p:cNvPr>
              <p:cNvSpPr txBox="1">
                <a:spLocks noRot="1" noChangeAspect="1" noMove="1" noResize="1" noEditPoints="1" noAdjustHandles="1" noChangeArrowheads="1" noChangeShapeType="1" noTextEdit="1"/>
              </p:cNvSpPr>
              <p:nvPr/>
            </p:nvSpPr>
            <p:spPr>
              <a:xfrm>
                <a:off x="3138306" y="2271861"/>
                <a:ext cx="1442639" cy="450060"/>
              </a:xfrm>
              <a:prstGeom prst="rect">
                <a:avLst/>
              </a:prstGeom>
              <a:blipFill>
                <a:blip r:embed="rId11"/>
                <a:stretch>
                  <a:fillRect l="-5263" t="-2778" r="-1754" b="-19444"/>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A154D46-1E6A-B0EF-E2F4-1AD47FD5348B}"/>
              </a:ext>
            </a:extLst>
          </p:cNvPr>
          <p:cNvCxnSpPr/>
          <p:nvPr/>
        </p:nvCxnSpPr>
        <p:spPr bwMode="auto">
          <a:xfrm flipV="1">
            <a:off x="755553" y="3078272"/>
            <a:ext cx="652142" cy="95348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58002112-51CE-E037-CD35-2A16BF64A7A5}"/>
              </a:ext>
            </a:extLst>
          </p:cNvPr>
          <p:cNvCxnSpPr/>
          <p:nvPr/>
        </p:nvCxnSpPr>
        <p:spPr bwMode="auto">
          <a:xfrm>
            <a:off x="804599" y="4797438"/>
            <a:ext cx="609154" cy="11422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557926A4-5FCB-009A-D8F0-A8FFA817588D}"/>
              </a:ext>
            </a:extLst>
          </p:cNvPr>
          <p:cNvSpPr txBox="1"/>
          <p:nvPr/>
        </p:nvSpPr>
        <p:spPr>
          <a:xfrm rot="18194737">
            <a:off x="664321" y="3279683"/>
            <a:ext cx="604653" cy="338554"/>
          </a:xfrm>
          <a:prstGeom prst="rect">
            <a:avLst/>
          </a:prstGeom>
          <a:noFill/>
        </p:spPr>
        <p:txBody>
          <a:bodyPr wrap="none" rtlCol="0">
            <a:spAutoFit/>
          </a:bodyPr>
          <a:lstStyle/>
          <a:p>
            <a:r>
              <a:rPr lang="en-US" sz="1600" dirty="0">
                <a:latin typeface="+mn-lt"/>
              </a:rPr>
              <a:t>PCA</a:t>
            </a: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269A2C6-22FF-BB6A-CC98-AEDC3DB8F2A5}"/>
                  </a:ext>
                </a:extLst>
              </p:cNvPr>
              <p:cNvSpPr txBox="1"/>
              <p:nvPr/>
            </p:nvSpPr>
            <p:spPr>
              <a:xfrm>
                <a:off x="505326" y="3723521"/>
                <a:ext cx="238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𝜉</m:t>
                      </m:r>
                    </m:oMath>
                  </m:oMathPara>
                </a14:m>
                <a:endParaRPr lang="en-US" dirty="0">
                  <a:solidFill>
                    <a:srgbClr val="FF0000"/>
                  </a:solidFill>
                </a:endParaRPr>
              </a:p>
            </p:txBody>
          </p:sp>
        </mc:Choice>
        <mc:Fallback>
          <p:sp>
            <p:nvSpPr>
              <p:cNvPr id="55" name="TextBox 54">
                <a:extLst>
                  <a:ext uri="{FF2B5EF4-FFF2-40B4-BE49-F238E27FC236}">
                    <a16:creationId xmlns:a16="http://schemas.microsoft.com/office/drawing/2014/main" id="{F269A2C6-22FF-BB6A-CC98-AEDC3DB8F2A5}"/>
                  </a:ext>
                </a:extLst>
              </p:cNvPr>
              <p:cNvSpPr txBox="1">
                <a:spLocks noRot="1" noChangeAspect="1" noMove="1" noResize="1" noEditPoints="1" noAdjustHandles="1" noChangeArrowheads="1" noChangeShapeType="1" noTextEdit="1"/>
              </p:cNvSpPr>
              <p:nvPr/>
            </p:nvSpPr>
            <p:spPr>
              <a:xfrm>
                <a:off x="505326" y="3723521"/>
                <a:ext cx="238079" cy="369332"/>
              </a:xfrm>
              <a:prstGeom prst="rect">
                <a:avLst/>
              </a:prstGeom>
              <a:blipFill>
                <a:blip r:embed="rId12"/>
                <a:stretch>
                  <a:fillRect l="-40000" t="-3333" r="-35000" b="-30000"/>
                </a:stretch>
              </a:blipFill>
            </p:spPr>
            <p:txBody>
              <a:bodyPr/>
              <a:lstStyle/>
              <a:p>
                <a:r>
                  <a:rPr lang="en-US">
                    <a:noFill/>
                  </a:rPr>
                  <a:t> </a:t>
                </a:r>
              </a:p>
            </p:txBody>
          </p:sp>
        </mc:Fallback>
      </mc:AlternateContent>
      <p:sp>
        <p:nvSpPr>
          <p:cNvPr id="58" name="Rectangle 57">
            <a:extLst>
              <a:ext uri="{FF2B5EF4-FFF2-40B4-BE49-F238E27FC236}">
                <a16:creationId xmlns:a16="http://schemas.microsoft.com/office/drawing/2014/main" id="{8EF22F22-4B4B-8A30-9A22-3087D3D4516A}"/>
              </a:ext>
            </a:extLst>
          </p:cNvPr>
          <p:cNvSpPr/>
          <p:nvPr/>
        </p:nvSpPr>
        <p:spPr bwMode="auto">
          <a:xfrm>
            <a:off x="5886470" y="5686363"/>
            <a:ext cx="3598985" cy="3921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CF50B21-9B83-C763-E38A-F207B539D260}"/>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𝑆𝑖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59" name="TextBox 58">
                <a:extLst>
                  <a:ext uri="{FF2B5EF4-FFF2-40B4-BE49-F238E27FC236}">
                    <a16:creationId xmlns:a16="http://schemas.microsoft.com/office/drawing/2014/main" id="{9CF50B21-9B83-C763-E38A-F207B539D260}"/>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5"/>
                <a:stretch>
                  <a:fillRect l="-8696" r="-4348"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B17CA78F-77E8-EBB3-D2E3-C101DE5D7B81}"/>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𝐴</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𝑙</m:t>
                          </m:r>
                        </m:e>
                        <m:sub>
                          <m:r>
                            <a:rPr lang="en-US" sz="2000" b="0" i="1" smtClean="0">
                              <a:solidFill>
                                <a:schemeClr val="bg1"/>
                              </a:solidFill>
                              <a:latin typeface="Cambria Math" panose="02040503050406030204" pitchFamily="18" charset="0"/>
                            </a:rPr>
                            <m:t>2</m:t>
                          </m:r>
                        </m:sub>
                      </m:sSub>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62" name="TextBox 61">
                <a:extLst>
                  <a:ext uri="{FF2B5EF4-FFF2-40B4-BE49-F238E27FC236}">
                    <a16:creationId xmlns:a16="http://schemas.microsoft.com/office/drawing/2014/main" id="{B17CA78F-77E8-EBB3-D2E3-C101DE5D7B81}"/>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6"/>
                <a:stretch>
                  <a:fillRect l="-7018" r="-1754" b="-7692"/>
                </a:stretch>
              </a:blipFill>
            </p:spPr>
            <p:txBody>
              <a:bodyPr/>
              <a:lstStyle/>
              <a:p>
                <a:r>
                  <a:rPr lang="en-US">
                    <a:noFill/>
                  </a:rPr>
                  <a:t> </a:t>
                </a:r>
              </a:p>
            </p:txBody>
          </p:sp>
        </mc:Fallback>
      </mc:AlternateContent>
      <p:pic>
        <p:nvPicPr>
          <p:cNvPr id="63" name="Picture 62" descr="A close-up of a rock&#10;&#10;Description automatically generated">
            <a:extLst>
              <a:ext uri="{FF2B5EF4-FFF2-40B4-BE49-F238E27FC236}">
                <a16:creationId xmlns:a16="http://schemas.microsoft.com/office/drawing/2014/main" id="{B7E6B734-6997-209E-FAB1-010079060CF1}"/>
              </a:ext>
            </a:extLst>
          </p:cNvPr>
          <p:cNvPicPr>
            <a:picLocks noChangeAspect="1"/>
          </p:cNvPicPr>
          <p:nvPr/>
        </p:nvPicPr>
        <p:blipFill rotWithShape="1">
          <a:blip r:embed="rId3"/>
          <a:srcRect r="26221"/>
          <a:stretch/>
        </p:blipFill>
        <p:spPr>
          <a:xfrm>
            <a:off x="6157527" y="3081294"/>
            <a:ext cx="2804856" cy="2579672"/>
          </a:xfrm>
          <a:prstGeom prst="triangle">
            <a:avLst/>
          </a:prstGeom>
          <a:ln w="12700">
            <a:solidFill>
              <a:schemeClr val="tx1"/>
            </a:solidFill>
          </a:ln>
          <a:effectLst/>
        </p:spPr>
      </p:pic>
      <mc:AlternateContent xmlns:mc="http://schemas.openxmlformats.org/markup-compatibility/2006">
        <mc:Choice xmlns:a14="http://schemas.microsoft.com/office/drawing/2010/main" Requires="a14">
          <p:sp>
            <p:nvSpPr>
              <p:cNvPr id="10240" name="TextBox 10239">
                <a:extLst>
                  <a:ext uri="{FF2B5EF4-FFF2-40B4-BE49-F238E27FC236}">
                    <a16:creationId xmlns:a16="http://schemas.microsoft.com/office/drawing/2014/main" id="{F6C6FA58-4D73-3C28-8504-F9A96976DE25}"/>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𝑆𝑖</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oMath>
                  </m:oMathPara>
                </a14:m>
                <a:endParaRPr lang="en-US" sz="2000" dirty="0">
                  <a:solidFill>
                    <a:schemeClr val="tx1"/>
                  </a:solidFill>
                  <a:effectLst>
                    <a:glow rad="63500">
                      <a:srgbClr val="1DB41C">
                        <a:alpha val="40000"/>
                      </a:srgbClr>
                    </a:glow>
                  </a:effectLst>
                </a:endParaRPr>
              </a:p>
            </p:txBody>
          </p:sp>
        </mc:Choice>
        <mc:Fallback>
          <p:sp>
            <p:nvSpPr>
              <p:cNvPr id="10240" name="TextBox 10239">
                <a:extLst>
                  <a:ext uri="{FF2B5EF4-FFF2-40B4-BE49-F238E27FC236}">
                    <a16:creationId xmlns:a16="http://schemas.microsoft.com/office/drawing/2014/main" id="{F6C6FA58-4D73-3C28-8504-F9A96976DE25}"/>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13"/>
                <a:stretch>
                  <a:fillRect l="-13043" t="-4000" r="-8696"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3" name="TextBox 10242">
                <a:extLst>
                  <a:ext uri="{FF2B5EF4-FFF2-40B4-BE49-F238E27FC236}">
                    <a16:creationId xmlns:a16="http://schemas.microsoft.com/office/drawing/2014/main" id="{1E6C393E-F88B-DCE2-7046-B11A56142F87}"/>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𝐴</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𝑙</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3</m:t>
                          </m:r>
                        </m:sub>
                      </m:sSub>
                    </m:oMath>
                  </m:oMathPara>
                </a14:m>
                <a:endParaRPr lang="en-US" sz="2000" dirty="0">
                  <a:solidFill>
                    <a:schemeClr val="tx1"/>
                  </a:solidFill>
                  <a:effectLst>
                    <a:glow rad="63500">
                      <a:srgbClr val="1DB41C">
                        <a:alpha val="40000"/>
                      </a:srgbClr>
                    </a:glow>
                  </a:effectLst>
                </a:endParaRPr>
              </a:p>
            </p:txBody>
          </p:sp>
        </mc:Choice>
        <mc:Fallback>
          <p:sp>
            <p:nvSpPr>
              <p:cNvPr id="10243" name="TextBox 10242">
                <a:extLst>
                  <a:ext uri="{FF2B5EF4-FFF2-40B4-BE49-F238E27FC236}">
                    <a16:creationId xmlns:a16="http://schemas.microsoft.com/office/drawing/2014/main" id="{1E6C393E-F88B-DCE2-7046-B11A56142F87}"/>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14"/>
                <a:stretch>
                  <a:fillRect l="-10526" t="-7692" r="-7018"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4" name="TextBox 10243">
                <a:extLst>
                  <a:ext uri="{FF2B5EF4-FFF2-40B4-BE49-F238E27FC236}">
                    <a16:creationId xmlns:a16="http://schemas.microsoft.com/office/drawing/2014/main" id="{8357A26B-CB3A-4C0D-AA71-B5E5691D884D}"/>
                  </a:ext>
                </a:extLst>
              </p:cNvPr>
              <p:cNvSpPr txBox="1"/>
              <p:nvPr/>
            </p:nvSpPr>
            <p:spPr>
              <a:xfrm>
                <a:off x="7369999" y="4372003"/>
                <a:ext cx="466474"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effectLst>
                            <a:glow rad="63500">
                              <a:srgbClr val="1DB41C">
                                <a:alpha val="40000"/>
                              </a:srgbClr>
                            </a:glow>
                          </a:effectLst>
                          <a:latin typeface="Cambria Math" panose="02040503050406030204" pitchFamily="18" charset="0"/>
                        </a:rPr>
                        <m:t>𝑦</m:t>
                      </m:r>
                    </m:oMath>
                  </m:oMathPara>
                </a14:m>
                <a:endParaRPr lang="en-US" sz="4400" dirty="0">
                  <a:solidFill>
                    <a:schemeClr val="tx1"/>
                  </a:solidFill>
                  <a:effectLst>
                    <a:glow rad="63500">
                      <a:srgbClr val="1DB41C">
                        <a:alpha val="40000"/>
                      </a:srgbClr>
                    </a:glow>
                  </a:effectLst>
                </a:endParaRPr>
              </a:p>
            </p:txBody>
          </p:sp>
        </mc:Choice>
        <mc:Fallback>
          <p:sp>
            <p:nvSpPr>
              <p:cNvPr id="10244" name="TextBox 10243">
                <a:extLst>
                  <a:ext uri="{FF2B5EF4-FFF2-40B4-BE49-F238E27FC236}">
                    <a16:creationId xmlns:a16="http://schemas.microsoft.com/office/drawing/2014/main" id="{8357A26B-CB3A-4C0D-AA71-B5E5691D884D}"/>
                  </a:ext>
                </a:extLst>
              </p:cNvPr>
              <p:cNvSpPr txBox="1">
                <a:spLocks noRot="1" noChangeAspect="1" noMove="1" noResize="1" noEditPoints="1" noAdjustHandles="1" noChangeArrowheads="1" noChangeShapeType="1" noTextEdit="1"/>
              </p:cNvSpPr>
              <p:nvPr/>
            </p:nvSpPr>
            <p:spPr>
              <a:xfrm>
                <a:off x="7369999" y="4372003"/>
                <a:ext cx="466474" cy="677108"/>
              </a:xfrm>
              <a:prstGeom prst="rect">
                <a:avLst/>
              </a:prstGeom>
              <a:blipFill>
                <a:blip r:embed="rId15"/>
                <a:stretch>
                  <a:fillRect l="-36842" r="-31579" b="-2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5" name="TextBox 10244">
                <a:extLst>
                  <a:ext uri="{FF2B5EF4-FFF2-40B4-BE49-F238E27FC236}">
                    <a16:creationId xmlns:a16="http://schemas.microsoft.com/office/drawing/2014/main" id="{7B2030C6-9FB9-41E6-4F92-777B7B80F0E8}"/>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0245" name="TextBox 10244">
                <a:extLst>
                  <a:ext uri="{FF2B5EF4-FFF2-40B4-BE49-F238E27FC236}">
                    <a16:creationId xmlns:a16="http://schemas.microsoft.com/office/drawing/2014/main" id="{7B2030C6-9FB9-41E6-4F92-777B7B80F0E8}"/>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16"/>
                <a:stretch>
                  <a:fillRect l="-8333" r="-2083" b="-7692"/>
                </a:stretch>
              </a:blipFill>
            </p:spPr>
            <p:txBody>
              <a:bodyPr/>
              <a:lstStyle/>
              <a:p>
                <a:r>
                  <a:rPr lang="en-US">
                    <a:noFill/>
                  </a:rPr>
                  <a:t> </a:t>
                </a:r>
              </a:p>
            </p:txBody>
          </p:sp>
        </mc:Fallback>
      </mc:AlternateContent>
      <p:sp>
        <p:nvSpPr>
          <p:cNvPr id="10246" name="Right Arrow 10245">
            <a:extLst>
              <a:ext uri="{FF2B5EF4-FFF2-40B4-BE49-F238E27FC236}">
                <a16:creationId xmlns:a16="http://schemas.microsoft.com/office/drawing/2014/main" id="{3C5542D0-B68D-83C5-1B12-9C127AA41D5E}"/>
              </a:ext>
            </a:extLst>
          </p:cNvPr>
          <p:cNvSpPr/>
          <p:nvPr/>
        </p:nvSpPr>
        <p:spPr bwMode="auto">
          <a:xfrm>
            <a:off x="2980697" y="4372003"/>
            <a:ext cx="3354661" cy="359378"/>
          </a:xfrm>
          <a:prstGeom prst="rightArrow">
            <a:avLst>
              <a:gd name="adj1" fmla="val 35494"/>
              <a:gd name="adj2" fmla="val 80682"/>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0247" name="TextBox 10246">
                <a:extLst>
                  <a:ext uri="{FF2B5EF4-FFF2-40B4-BE49-F238E27FC236}">
                    <a16:creationId xmlns:a16="http://schemas.microsoft.com/office/drawing/2014/main" id="{7B51A588-281C-C3CC-AC06-4DF36D34D948}"/>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effectLst>
                            <a:glow rad="63500">
                              <a:srgbClr val="1DB41C">
                                <a:alpha val="40000"/>
                              </a:srgbClr>
                            </a:glow>
                          </a:effectLst>
                          <a:latin typeface="Cambria Math" panose="02040503050406030204" pitchFamily="18" charset="0"/>
                        </a:rPr>
                        <m:t>𝑇𝑖</m:t>
                      </m:r>
                      <m:sSub>
                        <m:sSubPr>
                          <m:ctrlPr>
                            <a:rPr lang="en-US" sz="2000" b="0" i="1" smtClean="0">
                              <a:solidFill>
                                <a:schemeClr val="tx1"/>
                              </a:solidFill>
                              <a:effectLst>
                                <a:glow rad="63500">
                                  <a:srgbClr val="1DB41C">
                                    <a:alpha val="40000"/>
                                  </a:srgbClr>
                                </a:glow>
                              </a:effectLst>
                              <a:latin typeface="Cambria Math" panose="02040503050406030204" pitchFamily="18" charset="0"/>
                            </a:rPr>
                          </m:ctrlPr>
                        </m:sSubPr>
                        <m:e>
                          <m:r>
                            <a:rPr lang="en-US" sz="2000" b="0" i="1" smtClean="0">
                              <a:solidFill>
                                <a:schemeClr val="tx1"/>
                              </a:solidFill>
                              <a:effectLst>
                                <a:glow rad="63500">
                                  <a:srgbClr val="1DB41C">
                                    <a:alpha val="40000"/>
                                  </a:srgbClr>
                                </a:glow>
                              </a:effectLst>
                              <a:latin typeface="Cambria Math" panose="02040503050406030204" pitchFamily="18" charset="0"/>
                            </a:rPr>
                            <m:t>𝑂</m:t>
                          </m:r>
                        </m:e>
                        <m:sub>
                          <m:r>
                            <a:rPr lang="en-US" sz="2000" b="0" i="1" smtClean="0">
                              <a:solidFill>
                                <a:schemeClr val="tx1"/>
                              </a:solidFill>
                              <a:effectLst>
                                <a:glow rad="63500">
                                  <a:srgbClr val="1DB41C">
                                    <a:alpha val="40000"/>
                                  </a:srgbClr>
                                </a:glow>
                              </a:effectLst>
                              <a:latin typeface="Cambria Math" panose="02040503050406030204" pitchFamily="18" charset="0"/>
                            </a:rPr>
                            <m:t>2</m:t>
                          </m:r>
                        </m:sub>
                      </m:sSub>
                    </m:oMath>
                  </m:oMathPara>
                </a14:m>
                <a:endParaRPr lang="en-US" sz="2000" dirty="0">
                  <a:solidFill>
                    <a:schemeClr val="tx1"/>
                  </a:solidFill>
                  <a:effectLst>
                    <a:glow rad="63500">
                      <a:srgbClr val="1DB41C">
                        <a:alpha val="40000"/>
                      </a:srgbClr>
                    </a:glow>
                  </a:effectLst>
                </a:endParaRPr>
              </a:p>
            </p:txBody>
          </p:sp>
        </mc:Choice>
        <mc:Fallback>
          <p:sp>
            <p:nvSpPr>
              <p:cNvPr id="10247" name="TextBox 10246">
                <a:extLst>
                  <a:ext uri="{FF2B5EF4-FFF2-40B4-BE49-F238E27FC236}">
                    <a16:creationId xmlns:a16="http://schemas.microsoft.com/office/drawing/2014/main" id="{7B51A588-281C-C3CC-AC06-4DF36D34D948}"/>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17"/>
                <a:stretch>
                  <a:fillRect l="-12500" t="-3846" r="-6250" b="-1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248" name="TextBox 10247">
                <a:extLst>
                  <a:ext uri="{FF2B5EF4-FFF2-40B4-BE49-F238E27FC236}">
                    <a16:creationId xmlns:a16="http://schemas.microsoft.com/office/drawing/2014/main" id="{84563CFD-CC87-C2C1-397C-5D253EF2A212}"/>
                  </a:ext>
                </a:extLst>
              </p:cNvPr>
              <p:cNvSpPr txBox="1"/>
              <p:nvPr/>
            </p:nvSpPr>
            <p:spPr>
              <a:xfrm>
                <a:off x="4412669" y="4213138"/>
                <a:ext cx="379912"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effectLst>
                            <a:glow rad="63500">
                              <a:srgbClr val="1DB41C">
                                <a:alpha val="40000"/>
                              </a:srgbClr>
                            </a:glow>
                          </a:effectLst>
                          <a:latin typeface="Cambria Math" panose="02040503050406030204" pitchFamily="18" charset="0"/>
                        </a:rPr>
                        <m:t>?</m:t>
                      </m:r>
                    </m:oMath>
                  </m:oMathPara>
                </a14:m>
                <a:endParaRPr lang="en-US" sz="4400" dirty="0">
                  <a:solidFill>
                    <a:schemeClr val="tx1"/>
                  </a:solidFill>
                  <a:effectLst>
                    <a:glow rad="63500">
                      <a:srgbClr val="1DB41C">
                        <a:alpha val="40000"/>
                      </a:srgbClr>
                    </a:glow>
                  </a:effectLst>
                </a:endParaRPr>
              </a:p>
            </p:txBody>
          </p:sp>
        </mc:Choice>
        <mc:Fallback>
          <p:sp>
            <p:nvSpPr>
              <p:cNvPr id="10248" name="TextBox 10247">
                <a:extLst>
                  <a:ext uri="{FF2B5EF4-FFF2-40B4-BE49-F238E27FC236}">
                    <a16:creationId xmlns:a16="http://schemas.microsoft.com/office/drawing/2014/main" id="{84563CFD-CC87-C2C1-397C-5D253EF2A212}"/>
                  </a:ext>
                </a:extLst>
              </p:cNvPr>
              <p:cNvSpPr txBox="1">
                <a:spLocks noRot="1" noChangeAspect="1" noMove="1" noResize="1" noEditPoints="1" noAdjustHandles="1" noChangeArrowheads="1" noChangeShapeType="1" noTextEdit="1"/>
              </p:cNvSpPr>
              <p:nvPr/>
            </p:nvSpPr>
            <p:spPr>
              <a:xfrm>
                <a:off x="4412669" y="4213138"/>
                <a:ext cx="379912" cy="677108"/>
              </a:xfrm>
              <a:prstGeom prst="rect">
                <a:avLst/>
              </a:prstGeom>
              <a:blipFill>
                <a:blip r:embed="rId18"/>
                <a:stretch>
                  <a:fillRect l="-41935" t="-1852" r="-41935" b="-11111"/>
                </a:stretch>
              </a:blipFill>
            </p:spPr>
            <p:txBody>
              <a:bodyPr/>
              <a:lstStyle/>
              <a:p>
                <a:r>
                  <a:rPr lang="en-US">
                    <a:noFill/>
                  </a:rPr>
                  <a:t> </a:t>
                </a:r>
              </a:p>
            </p:txBody>
          </p:sp>
        </mc:Fallback>
      </mc:AlternateContent>
      <p:sp>
        <p:nvSpPr>
          <p:cNvPr id="10250" name="Oval 10249">
            <a:extLst>
              <a:ext uri="{FF2B5EF4-FFF2-40B4-BE49-F238E27FC236}">
                <a16:creationId xmlns:a16="http://schemas.microsoft.com/office/drawing/2014/main" id="{66890F7F-8E8D-FA00-97E0-4BF160AB7553}"/>
              </a:ext>
            </a:extLst>
          </p:cNvPr>
          <p:cNvSpPr/>
          <p:nvPr/>
        </p:nvSpPr>
        <p:spPr bwMode="auto">
          <a:xfrm>
            <a:off x="2474058" y="3491905"/>
            <a:ext cx="121962" cy="121962"/>
          </a:xfrm>
          <a:prstGeom prst="ellipse">
            <a:avLst/>
          </a:prstGeom>
          <a:solidFill>
            <a:srgbClr val="8F982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51" name="Oval 10250">
            <a:extLst>
              <a:ext uri="{FF2B5EF4-FFF2-40B4-BE49-F238E27FC236}">
                <a16:creationId xmlns:a16="http://schemas.microsoft.com/office/drawing/2014/main" id="{942FEC3A-E88C-65BE-6319-005B05FCBACF}"/>
              </a:ext>
            </a:extLst>
          </p:cNvPr>
          <p:cNvSpPr/>
          <p:nvPr/>
        </p:nvSpPr>
        <p:spPr bwMode="auto">
          <a:xfrm>
            <a:off x="2472687" y="3643529"/>
            <a:ext cx="121962" cy="121962"/>
          </a:xfrm>
          <a:prstGeom prst="ellipse">
            <a:avLst/>
          </a:prstGeom>
          <a:solidFill>
            <a:srgbClr val="05AAC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52" name="Oval 10251">
            <a:extLst>
              <a:ext uri="{FF2B5EF4-FFF2-40B4-BE49-F238E27FC236}">
                <a16:creationId xmlns:a16="http://schemas.microsoft.com/office/drawing/2014/main" id="{C0EED8D4-48CE-04F0-2FC9-D62AF1AD0E11}"/>
              </a:ext>
            </a:extLst>
          </p:cNvPr>
          <p:cNvSpPr/>
          <p:nvPr/>
        </p:nvSpPr>
        <p:spPr bwMode="auto">
          <a:xfrm>
            <a:off x="2471378" y="3805871"/>
            <a:ext cx="121962" cy="121962"/>
          </a:xfrm>
          <a:prstGeom prst="ellipse">
            <a:avLst/>
          </a:prstGeom>
          <a:solidFill>
            <a:srgbClr val="A187EA"/>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53" name="Oval 10252">
            <a:extLst>
              <a:ext uri="{FF2B5EF4-FFF2-40B4-BE49-F238E27FC236}">
                <a16:creationId xmlns:a16="http://schemas.microsoft.com/office/drawing/2014/main" id="{E805A3B1-9639-ABDC-C960-22977A8EB038}"/>
              </a:ext>
            </a:extLst>
          </p:cNvPr>
          <p:cNvSpPr/>
          <p:nvPr/>
        </p:nvSpPr>
        <p:spPr bwMode="auto">
          <a:xfrm>
            <a:off x="2474553" y="3970777"/>
            <a:ext cx="121962" cy="121962"/>
          </a:xfrm>
          <a:prstGeom prst="ellipse">
            <a:avLst/>
          </a:prstGeom>
          <a:solidFill>
            <a:srgbClr val="6892F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54" name="Oval 10253">
            <a:extLst>
              <a:ext uri="{FF2B5EF4-FFF2-40B4-BE49-F238E27FC236}">
                <a16:creationId xmlns:a16="http://schemas.microsoft.com/office/drawing/2014/main" id="{7D835485-2B92-6888-9320-3DA68DDFE1E2}"/>
              </a:ext>
            </a:extLst>
          </p:cNvPr>
          <p:cNvSpPr/>
          <p:nvPr/>
        </p:nvSpPr>
        <p:spPr bwMode="auto">
          <a:xfrm>
            <a:off x="2477605" y="4125635"/>
            <a:ext cx="121962" cy="121962"/>
          </a:xfrm>
          <a:prstGeom prst="ellipse">
            <a:avLst/>
          </a:prstGeom>
          <a:solidFill>
            <a:srgbClr val="F25F74"/>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55" name="Oval 10254">
            <a:extLst>
              <a:ext uri="{FF2B5EF4-FFF2-40B4-BE49-F238E27FC236}">
                <a16:creationId xmlns:a16="http://schemas.microsoft.com/office/drawing/2014/main" id="{FDE9ABB1-2E03-F04E-1E59-D32B6643C140}"/>
              </a:ext>
            </a:extLst>
          </p:cNvPr>
          <p:cNvSpPr/>
          <p:nvPr/>
        </p:nvSpPr>
        <p:spPr bwMode="auto">
          <a:xfrm>
            <a:off x="2478696" y="4274447"/>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56" name="Oval 10255">
            <a:extLst>
              <a:ext uri="{FF2B5EF4-FFF2-40B4-BE49-F238E27FC236}">
                <a16:creationId xmlns:a16="http://schemas.microsoft.com/office/drawing/2014/main" id="{1586938C-0469-E37B-EA27-DF3A4A21B774}"/>
              </a:ext>
            </a:extLst>
          </p:cNvPr>
          <p:cNvSpPr/>
          <p:nvPr/>
        </p:nvSpPr>
        <p:spPr bwMode="auto">
          <a:xfrm>
            <a:off x="2477387" y="4431765"/>
            <a:ext cx="121962" cy="121962"/>
          </a:xfrm>
          <a:prstGeom prst="ellipse">
            <a:avLst/>
          </a:prstGeom>
          <a:solidFill>
            <a:srgbClr val="72A33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57" name="Oval 10256">
            <a:extLst>
              <a:ext uri="{FF2B5EF4-FFF2-40B4-BE49-F238E27FC236}">
                <a16:creationId xmlns:a16="http://schemas.microsoft.com/office/drawing/2014/main" id="{DDB15041-D217-C216-1BBB-8C4DBCF2F216}"/>
              </a:ext>
            </a:extLst>
          </p:cNvPr>
          <p:cNvSpPr/>
          <p:nvPr/>
        </p:nvSpPr>
        <p:spPr bwMode="auto">
          <a:xfrm>
            <a:off x="2480562" y="4591647"/>
            <a:ext cx="121962" cy="121962"/>
          </a:xfrm>
          <a:prstGeom prst="ellipse">
            <a:avLst/>
          </a:prstGeom>
          <a:solidFill>
            <a:srgbClr val="009CF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58" name="Oval 10257">
            <a:extLst>
              <a:ext uri="{FF2B5EF4-FFF2-40B4-BE49-F238E27FC236}">
                <a16:creationId xmlns:a16="http://schemas.microsoft.com/office/drawing/2014/main" id="{2D7CF14E-4FF9-B270-CC7F-08C754E94AC7}"/>
              </a:ext>
            </a:extLst>
          </p:cNvPr>
          <p:cNvSpPr/>
          <p:nvPr/>
        </p:nvSpPr>
        <p:spPr bwMode="auto">
          <a:xfrm>
            <a:off x="2483614" y="4736457"/>
            <a:ext cx="121962" cy="121962"/>
          </a:xfrm>
          <a:prstGeom prst="ellipse">
            <a:avLst/>
          </a:prstGeom>
          <a:solidFill>
            <a:srgbClr val="E47C5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59" name="Oval 10258">
            <a:extLst>
              <a:ext uri="{FF2B5EF4-FFF2-40B4-BE49-F238E27FC236}">
                <a16:creationId xmlns:a16="http://schemas.microsoft.com/office/drawing/2014/main" id="{FC8127B2-DBAC-6775-2722-26DCAD47C637}"/>
              </a:ext>
            </a:extLst>
          </p:cNvPr>
          <p:cNvSpPr/>
          <p:nvPr/>
        </p:nvSpPr>
        <p:spPr bwMode="auto">
          <a:xfrm>
            <a:off x="2482243" y="4903153"/>
            <a:ext cx="121962" cy="121962"/>
          </a:xfrm>
          <a:prstGeom prst="ellipse">
            <a:avLst/>
          </a:prstGeom>
          <a:solidFill>
            <a:srgbClr val="4BAB5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60" name="Oval 10259">
            <a:extLst>
              <a:ext uri="{FF2B5EF4-FFF2-40B4-BE49-F238E27FC236}">
                <a16:creationId xmlns:a16="http://schemas.microsoft.com/office/drawing/2014/main" id="{08E05A85-BDD8-6075-F214-B6086B087186}"/>
              </a:ext>
            </a:extLst>
          </p:cNvPr>
          <p:cNvSpPr/>
          <p:nvPr/>
        </p:nvSpPr>
        <p:spPr bwMode="auto">
          <a:xfrm>
            <a:off x="2480934" y="5195913"/>
            <a:ext cx="121962" cy="121962"/>
          </a:xfrm>
          <a:prstGeom prst="ellipse">
            <a:avLst/>
          </a:prstGeom>
          <a:solidFill>
            <a:srgbClr val="AD8F1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61" name="Oval 10260">
            <a:extLst>
              <a:ext uri="{FF2B5EF4-FFF2-40B4-BE49-F238E27FC236}">
                <a16:creationId xmlns:a16="http://schemas.microsoft.com/office/drawing/2014/main" id="{0648E830-DDD7-E80D-B6A3-BD5E2EBA1A79}"/>
              </a:ext>
            </a:extLst>
          </p:cNvPr>
          <p:cNvSpPr/>
          <p:nvPr/>
        </p:nvSpPr>
        <p:spPr bwMode="auto">
          <a:xfrm>
            <a:off x="2484109" y="5341769"/>
            <a:ext cx="121962" cy="121962"/>
          </a:xfrm>
          <a:prstGeom prst="ellipse">
            <a:avLst/>
          </a:prstGeom>
          <a:solidFill>
            <a:srgbClr val="05ACB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62" name="Oval 10261">
            <a:extLst>
              <a:ext uri="{FF2B5EF4-FFF2-40B4-BE49-F238E27FC236}">
                <a16:creationId xmlns:a16="http://schemas.microsoft.com/office/drawing/2014/main" id="{78C74A01-F370-068F-A14D-C8784585F7C9}"/>
              </a:ext>
            </a:extLst>
          </p:cNvPr>
          <p:cNvSpPr/>
          <p:nvPr/>
        </p:nvSpPr>
        <p:spPr bwMode="auto">
          <a:xfrm>
            <a:off x="2487161" y="5500325"/>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63" name="Oval 10262">
            <a:extLst>
              <a:ext uri="{FF2B5EF4-FFF2-40B4-BE49-F238E27FC236}">
                <a16:creationId xmlns:a16="http://schemas.microsoft.com/office/drawing/2014/main" id="{DB9FA445-D49F-1337-4AC7-8F8C70F15B4B}"/>
              </a:ext>
            </a:extLst>
          </p:cNvPr>
          <p:cNvSpPr/>
          <p:nvPr/>
        </p:nvSpPr>
        <p:spPr bwMode="auto">
          <a:xfrm>
            <a:off x="2487161" y="5667677"/>
            <a:ext cx="121962" cy="121962"/>
          </a:xfrm>
          <a:prstGeom prst="ellipse">
            <a:avLst/>
          </a:prstGeom>
          <a:solidFill>
            <a:srgbClr val="C47D1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64" name="Oval 10263">
            <a:extLst>
              <a:ext uri="{FF2B5EF4-FFF2-40B4-BE49-F238E27FC236}">
                <a16:creationId xmlns:a16="http://schemas.microsoft.com/office/drawing/2014/main" id="{B01F2585-6798-4BAC-A312-606428E0590C}"/>
              </a:ext>
            </a:extLst>
          </p:cNvPr>
          <p:cNvSpPr/>
          <p:nvPr/>
        </p:nvSpPr>
        <p:spPr bwMode="auto">
          <a:xfrm>
            <a:off x="2490213" y="5826233"/>
            <a:ext cx="121962" cy="121962"/>
          </a:xfrm>
          <a:prstGeom prst="ellipse">
            <a:avLst/>
          </a:prstGeom>
          <a:solidFill>
            <a:srgbClr val="09AD9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10265" name="Oval 10264">
            <a:extLst>
              <a:ext uri="{FF2B5EF4-FFF2-40B4-BE49-F238E27FC236}">
                <a16:creationId xmlns:a16="http://schemas.microsoft.com/office/drawing/2014/main" id="{1C285A85-3482-896E-E6A4-90FC4CCA4D21}"/>
              </a:ext>
            </a:extLst>
          </p:cNvPr>
          <p:cNvSpPr/>
          <p:nvPr/>
        </p:nvSpPr>
        <p:spPr bwMode="auto">
          <a:xfrm>
            <a:off x="2482549" y="5049009"/>
            <a:ext cx="121962" cy="121962"/>
          </a:xfrm>
          <a:prstGeom prst="ellipse">
            <a:avLst/>
          </a:prstGeom>
          <a:solidFill>
            <a:srgbClr val="C16CD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Tree>
    <p:extLst>
      <p:ext uri="{BB962C8B-B14F-4D97-AF65-F5344CB8AC3E}">
        <p14:creationId xmlns:p14="http://schemas.microsoft.com/office/powerpoint/2010/main" val="1132957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B64A139-F2CF-ACD4-B26F-B3832ED72DE0}"/>
              </a:ext>
            </a:extLst>
          </p:cNvPr>
          <p:cNvPicPr>
            <a:picLocks noChangeAspect="1"/>
          </p:cNvPicPr>
          <p:nvPr/>
        </p:nvPicPr>
        <p:blipFill rotWithShape="1">
          <a:blip r:embed="rId5"/>
          <a:srcRect l="1" r="68517"/>
          <a:stretch/>
        </p:blipFill>
        <p:spPr>
          <a:xfrm>
            <a:off x="-62434" y="3996558"/>
            <a:ext cx="2446867" cy="935905"/>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Problem Statement: </a:t>
            </a:r>
            <a:r>
              <a:rPr lang="en-US" altLang="en-US" dirty="0"/>
              <a:t>Composition with UQ</a:t>
            </a:r>
          </a:p>
        </p:txBody>
      </p:sp>
      <p:pic>
        <p:nvPicPr>
          <p:cNvPr id="2" name="dirichletp.mp4">
            <a:hlinkClick r:id="" action="ppaction://media"/>
            <a:extLst>
              <a:ext uri="{FF2B5EF4-FFF2-40B4-BE49-F238E27FC236}">
                <a16:creationId xmlns:a16="http://schemas.microsoft.com/office/drawing/2014/main" id="{3374CF89-26CA-F86B-B52A-EAB0353C5420}"/>
              </a:ext>
            </a:extLst>
          </p:cNvPr>
          <p:cNvPicPr>
            <a:picLocks noChangeAspect="1"/>
          </p:cNvPicPr>
          <p:nvPr>
            <a:videoFile r:link="rId2"/>
            <p:extLst>
              <p:ext uri="{DAA4B4D4-6D71-4841-9C94-3DE7FCFB9230}">
                <p14:media xmlns:p14="http://schemas.microsoft.com/office/powerpoint/2010/main" r:embed="rId1"/>
              </p:ext>
            </p:extLst>
          </p:nvPr>
        </p:nvPicPr>
        <p:blipFill>
          <a:blip r:embed="rId6">
            <a:lum bright="11000" contrast="52000"/>
          </a:blip>
          <a:stretch>
            <a:fillRect/>
          </a:stretch>
        </p:blipFill>
        <p:spPr>
          <a:xfrm>
            <a:off x="5561262" y="2690839"/>
            <a:ext cx="3695868" cy="3387674"/>
          </a:xfrm>
          <a:prstGeom prst="rect">
            <a:avLst/>
          </a:prstGeom>
        </p:spPr>
      </p:pic>
      <p:sp>
        <p:nvSpPr>
          <p:cNvPr id="5" name="Rectangle 4">
            <a:extLst>
              <a:ext uri="{FF2B5EF4-FFF2-40B4-BE49-F238E27FC236}">
                <a16:creationId xmlns:a16="http://schemas.microsoft.com/office/drawing/2014/main" id="{68864A02-971F-5F62-184E-0DAD8950F98D}"/>
              </a:ext>
            </a:extLst>
          </p:cNvPr>
          <p:cNvSpPr/>
          <p:nvPr/>
        </p:nvSpPr>
        <p:spPr bwMode="auto">
          <a:xfrm rot="17934235">
            <a:off x="4394875" y="3277690"/>
            <a:ext cx="3330721" cy="16442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6" name="Rectangle 5">
            <a:extLst>
              <a:ext uri="{FF2B5EF4-FFF2-40B4-BE49-F238E27FC236}">
                <a16:creationId xmlns:a16="http://schemas.microsoft.com/office/drawing/2014/main" id="{843A9C28-16BA-6606-D3FB-E6880EA603C7}"/>
              </a:ext>
            </a:extLst>
          </p:cNvPr>
          <p:cNvSpPr/>
          <p:nvPr/>
        </p:nvSpPr>
        <p:spPr bwMode="auto">
          <a:xfrm rot="3688458">
            <a:off x="7386491" y="2898148"/>
            <a:ext cx="3285851" cy="18688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7" name="Rectangle 6">
            <a:extLst>
              <a:ext uri="{FF2B5EF4-FFF2-40B4-BE49-F238E27FC236}">
                <a16:creationId xmlns:a16="http://schemas.microsoft.com/office/drawing/2014/main" id="{0CFBB6A7-4EF8-065A-E489-77AC78E8ABBD}"/>
              </a:ext>
            </a:extLst>
          </p:cNvPr>
          <p:cNvSpPr/>
          <p:nvPr/>
        </p:nvSpPr>
        <p:spPr bwMode="auto">
          <a:xfrm>
            <a:off x="6114796" y="2321576"/>
            <a:ext cx="3598985" cy="756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p:sp>
        <p:nvSpPr>
          <p:cNvPr id="8" name="Rectangle 7">
            <a:extLst>
              <a:ext uri="{FF2B5EF4-FFF2-40B4-BE49-F238E27FC236}">
                <a16:creationId xmlns:a16="http://schemas.microsoft.com/office/drawing/2014/main" id="{4E95D426-98B8-9D4D-6B2B-698DA70FCA00}"/>
              </a:ext>
            </a:extLst>
          </p:cNvPr>
          <p:cNvSpPr/>
          <p:nvPr/>
        </p:nvSpPr>
        <p:spPr bwMode="auto">
          <a:xfrm>
            <a:off x="5886470" y="5686363"/>
            <a:ext cx="3598985" cy="3921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147C875-0218-908C-FE0C-F89EBE58615D}"/>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𝑆𝑖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2" name="TextBox 11">
                <a:extLst>
                  <a:ext uri="{FF2B5EF4-FFF2-40B4-BE49-F238E27FC236}">
                    <a16:creationId xmlns:a16="http://schemas.microsoft.com/office/drawing/2014/main" id="{2147C875-0218-908C-FE0C-F89EBE58615D}"/>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7"/>
                <a:stretch>
                  <a:fillRect l="-8696" r="-4348"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0DBAFCE-CE96-C0F3-B249-433FB8A514EA}"/>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3" name="TextBox 12">
                <a:extLst>
                  <a:ext uri="{FF2B5EF4-FFF2-40B4-BE49-F238E27FC236}">
                    <a16:creationId xmlns:a16="http://schemas.microsoft.com/office/drawing/2014/main" id="{40DBAFCE-CE96-C0F3-B249-433FB8A514EA}"/>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8"/>
                <a:stretch>
                  <a:fillRect l="-8333" r="-2083"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8EA9E18-2649-1FBF-ED29-BDFBC0299E09}"/>
                  </a:ext>
                </a:extLst>
              </p:cNvPr>
              <p:cNvSpPr txBox="1"/>
              <p:nvPr/>
            </p:nvSpPr>
            <p:spPr>
              <a:xfrm>
                <a:off x="8160545" y="5292810"/>
                <a:ext cx="47141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𝑒𝑡𝑐</m:t>
                      </m:r>
                      <m:r>
                        <a:rPr lang="en-US" sz="2000" b="0"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p:sp>
            <p:nvSpPr>
              <p:cNvPr id="14" name="TextBox 13">
                <a:extLst>
                  <a:ext uri="{FF2B5EF4-FFF2-40B4-BE49-F238E27FC236}">
                    <a16:creationId xmlns:a16="http://schemas.microsoft.com/office/drawing/2014/main" id="{68EA9E18-2649-1FBF-ED29-BDFBC0299E09}"/>
                  </a:ext>
                </a:extLst>
              </p:cNvPr>
              <p:cNvSpPr txBox="1">
                <a:spLocks noRot="1" noChangeAspect="1" noMove="1" noResize="1" noEditPoints="1" noAdjustHandles="1" noChangeArrowheads="1" noChangeShapeType="1" noTextEdit="1"/>
              </p:cNvSpPr>
              <p:nvPr/>
            </p:nvSpPr>
            <p:spPr>
              <a:xfrm>
                <a:off x="8160545" y="5292810"/>
                <a:ext cx="471411" cy="307777"/>
              </a:xfrm>
              <a:prstGeom prst="rect">
                <a:avLst/>
              </a:prstGeom>
              <a:blipFill>
                <a:blip r:embed="rId9"/>
                <a:stretch>
                  <a:fillRect l="-105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9178913-5E56-F045-49F5-A8D63AB93401}"/>
                  </a:ext>
                </a:extLst>
              </p:cNvPr>
              <p:cNvSpPr txBox="1"/>
              <p:nvPr/>
            </p:nvSpPr>
            <p:spPr>
              <a:xfrm>
                <a:off x="7194886" y="5745338"/>
                <a:ext cx="7080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𝑒𝑥</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Δ</m:t>
                          </m:r>
                        </m:e>
                        <m:sup>
                          <m:r>
                            <a:rPr lang="en-US" sz="2000" b="0" i="1" smtClean="0">
                              <a:latin typeface="Cambria Math" panose="02040503050406030204" pitchFamily="18" charset="0"/>
                            </a:rPr>
                            <m:t>2</m:t>
                          </m:r>
                        </m:sup>
                      </m:sSup>
                    </m:oMath>
                  </m:oMathPara>
                </a14:m>
                <a:endParaRPr lang="en-US" sz="2000" dirty="0"/>
              </a:p>
            </p:txBody>
          </p:sp>
        </mc:Choice>
        <mc:Fallback>
          <p:sp>
            <p:nvSpPr>
              <p:cNvPr id="17" name="TextBox 16">
                <a:extLst>
                  <a:ext uri="{FF2B5EF4-FFF2-40B4-BE49-F238E27FC236}">
                    <a16:creationId xmlns:a16="http://schemas.microsoft.com/office/drawing/2014/main" id="{59178913-5E56-F045-49F5-A8D63AB93401}"/>
                  </a:ext>
                </a:extLst>
              </p:cNvPr>
              <p:cNvSpPr txBox="1">
                <a:spLocks noRot="1" noChangeAspect="1" noMove="1" noResize="1" noEditPoints="1" noAdjustHandles="1" noChangeArrowheads="1" noChangeShapeType="1" noTextEdit="1"/>
              </p:cNvSpPr>
              <p:nvPr/>
            </p:nvSpPr>
            <p:spPr>
              <a:xfrm>
                <a:off x="7194886" y="5745338"/>
                <a:ext cx="708014" cy="307777"/>
              </a:xfrm>
              <a:prstGeom prst="rect">
                <a:avLst/>
              </a:prstGeom>
              <a:blipFill>
                <a:blip r:embed="rId10"/>
                <a:stretch>
                  <a:fillRect l="-3509" t="-4000" r="-1754" b="-4000"/>
                </a:stretch>
              </a:blipFill>
            </p:spPr>
            <p:txBody>
              <a:bodyPr/>
              <a:lstStyle/>
              <a:p>
                <a:r>
                  <a:rPr lang="en-US">
                    <a:noFill/>
                  </a:rPr>
                  <a:t> </a:t>
                </a:r>
              </a:p>
            </p:txBody>
          </p:sp>
        </mc:Fallback>
      </mc:AlternateContent>
      <p:pic>
        <p:nvPicPr>
          <p:cNvPr id="19" name="Picture 18" descr="A screen shot of a graph&#10;&#10;Description automatically generated">
            <a:extLst>
              <a:ext uri="{FF2B5EF4-FFF2-40B4-BE49-F238E27FC236}">
                <a16:creationId xmlns:a16="http://schemas.microsoft.com/office/drawing/2014/main" id="{62E51A40-DB1F-22AF-B625-8C6A3B8C7945}"/>
              </a:ext>
            </a:extLst>
          </p:cNvPr>
          <p:cNvPicPr>
            <a:picLocks noChangeAspect="1"/>
          </p:cNvPicPr>
          <p:nvPr/>
        </p:nvPicPr>
        <p:blipFill rotWithShape="1">
          <a:blip r:embed="rId11"/>
          <a:srcRect t="24880"/>
          <a:stretch/>
        </p:blipFill>
        <p:spPr>
          <a:xfrm>
            <a:off x="1509574" y="2989372"/>
            <a:ext cx="921219" cy="3005672"/>
          </a:xfrm>
          <a:prstGeom prst="rect">
            <a:avLst/>
          </a:prstGeom>
        </p:spPr>
      </p:pic>
      <p:cxnSp>
        <p:nvCxnSpPr>
          <p:cNvPr id="23" name="Straight Connector 22">
            <a:extLst>
              <a:ext uri="{FF2B5EF4-FFF2-40B4-BE49-F238E27FC236}">
                <a16:creationId xmlns:a16="http://schemas.microsoft.com/office/drawing/2014/main" id="{50937FDB-A551-CD54-7609-4FD312CCE101}"/>
              </a:ext>
            </a:extLst>
          </p:cNvPr>
          <p:cNvCxnSpPr/>
          <p:nvPr/>
        </p:nvCxnSpPr>
        <p:spPr bwMode="auto">
          <a:xfrm flipH="1" flipV="1">
            <a:off x="2430793" y="2958543"/>
            <a:ext cx="1" cy="30056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E690B98A-52D7-54D6-CD24-9C889294F986}"/>
              </a:ext>
            </a:extLst>
          </p:cNvPr>
          <p:cNvCxnSpPr/>
          <p:nvPr/>
        </p:nvCxnSpPr>
        <p:spPr bwMode="auto">
          <a:xfrm flipV="1">
            <a:off x="1509574" y="2958543"/>
            <a:ext cx="0" cy="30412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6D8357D-4995-EA99-2689-392576B62E10}"/>
                  </a:ext>
                </a:extLst>
              </p:cNvPr>
              <p:cNvSpPr txBox="1"/>
              <p:nvPr/>
            </p:nvSpPr>
            <p:spPr>
              <a:xfrm>
                <a:off x="8821157" y="5205225"/>
                <a:ext cx="3077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1" name="TextBox 10">
                <a:extLst>
                  <a:ext uri="{FF2B5EF4-FFF2-40B4-BE49-F238E27FC236}">
                    <a16:creationId xmlns:a16="http://schemas.microsoft.com/office/drawing/2014/main" id="{16D8357D-4995-EA99-2689-392576B62E10}"/>
                  </a:ext>
                </a:extLst>
              </p:cNvPr>
              <p:cNvSpPr txBox="1">
                <a:spLocks noRot="1" noChangeAspect="1" noMove="1" noResize="1" noEditPoints="1" noAdjustHandles="1" noChangeArrowheads="1" noChangeShapeType="1" noTextEdit="1"/>
              </p:cNvSpPr>
              <p:nvPr/>
            </p:nvSpPr>
            <p:spPr>
              <a:xfrm>
                <a:off x="8821157" y="5205225"/>
                <a:ext cx="30777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CF6BC29-66CD-50F5-6A2C-CDB242304E69}"/>
                  </a:ext>
                </a:extLst>
              </p:cNvPr>
              <p:cNvSpPr txBox="1"/>
              <p:nvPr/>
            </p:nvSpPr>
            <p:spPr>
              <a:xfrm>
                <a:off x="6917749" y="2310693"/>
                <a:ext cx="1461467" cy="53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𝛼</m:t>
                      </m:r>
                      <m:r>
                        <a:rPr lang="en-US" sz="2800" i="1" smtClean="0">
                          <a:latin typeface="Cambria Math" panose="02040503050406030204" pitchFamily="18" charset="0"/>
                        </a:rPr>
                        <m:t>∈</m:t>
                      </m:r>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ℝ</m:t>
                          </m:r>
                        </m:e>
                        <m:sub>
                          <m:r>
                            <a:rPr lang="en-US" sz="2800" i="1">
                              <a:latin typeface="Cambria Math" panose="02040503050406030204" pitchFamily="18" charset="0"/>
                              <a:ea typeface="Cambria Math" panose="02040503050406030204" pitchFamily="18" charset="0"/>
                            </a:rPr>
                            <m:t>+</m:t>
                          </m:r>
                        </m:sub>
                        <m:sup>
                          <m:r>
                            <a:rPr lang="en-US" sz="2800" i="1">
                              <a:latin typeface="Cambria Math" panose="02040503050406030204" pitchFamily="18" charset="0"/>
                              <a:ea typeface="Cambria Math" panose="02040503050406030204" pitchFamily="18" charset="0"/>
                            </a:rPr>
                            <m:t>𝑑</m:t>
                          </m:r>
                        </m:sup>
                      </m:sSubSup>
                    </m:oMath>
                  </m:oMathPara>
                </a14:m>
                <a:endParaRPr lang="en-US" sz="2800" dirty="0"/>
              </a:p>
            </p:txBody>
          </p:sp>
        </mc:Choice>
        <mc:Fallback>
          <p:sp>
            <p:nvSpPr>
              <p:cNvPr id="18" name="TextBox 17">
                <a:extLst>
                  <a:ext uri="{FF2B5EF4-FFF2-40B4-BE49-F238E27FC236}">
                    <a16:creationId xmlns:a16="http://schemas.microsoft.com/office/drawing/2014/main" id="{BCF6BC29-66CD-50F5-6A2C-CDB242304E69}"/>
                  </a:ext>
                </a:extLst>
              </p:cNvPr>
              <p:cNvSpPr txBox="1">
                <a:spLocks noRot="1" noChangeAspect="1" noMove="1" noResize="1" noEditPoints="1" noAdjustHandles="1" noChangeArrowheads="1" noChangeShapeType="1" noTextEdit="1"/>
              </p:cNvSpPr>
              <p:nvPr/>
            </p:nvSpPr>
            <p:spPr>
              <a:xfrm>
                <a:off x="6917749" y="2310693"/>
                <a:ext cx="1461467" cy="535852"/>
              </a:xfrm>
              <a:prstGeom prst="rect">
                <a:avLst/>
              </a:prstGeom>
              <a:blipFill>
                <a:blip r:embed="rId13"/>
                <a:stretch>
                  <a:fillRect/>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B3D81D68-9BB3-DCC7-AA81-EA715926D023}"/>
              </a:ext>
            </a:extLst>
          </p:cNvPr>
          <p:cNvSpPr/>
          <p:nvPr/>
        </p:nvSpPr>
        <p:spPr bwMode="auto">
          <a:xfrm>
            <a:off x="2469140" y="2999751"/>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4" name="Oval 33">
            <a:extLst>
              <a:ext uri="{FF2B5EF4-FFF2-40B4-BE49-F238E27FC236}">
                <a16:creationId xmlns:a16="http://schemas.microsoft.com/office/drawing/2014/main" id="{37700128-D885-156D-5C00-53FD380728F0}"/>
              </a:ext>
            </a:extLst>
          </p:cNvPr>
          <p:cNvSpPr/>
          <p:nvPr/>
        </p:nvSpPr>
        <p:spPr bwMode="auto">
          <a:xfrm>
            <a:off x="2467831" y="3162093"/>
            <a:ext cx="121962" cy="121962"/>
          </a:xfrm>
          <a:prstGeom prst="ellipse">
            <a:avLst/>
          </a:prstGeom>
          <a:solidFill>
            <a:srgbClr val="CF964A"/>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5" name="Oval 34">
            <a:extLst>
              <a:ext uri="{FF2B5EF4-FFF2-40B4-BE49-F238E27FC236}">
                <a16:creationId xmlns:a16="http://schemas.microsoft.com/office/drawing/2014/main" id="{2D2D69AE-9244-1FD8-06E0-55BBA7C0F3C6}"/>
              </a:ext>
            </a:extLst>
          </p:cNvPr>
          <p:cNvSpPr/>
          <p:nvPr/>
        </p:nvSpPr>
        <p:spPr bwMode="auto">
          <a:xfrm>
            <a:off x="2471006" y="3326999"/>
            <a:ext cx="121962" cy="121962"/>
          </a:xfrm>
          <a:prstGeom prst="ellipse">
            <a:avLst/>
          </a:prstGeom>
          <a:solidFill>
            <a:srgbClr val="00AB8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6" name="Oval 35">
            <a:extLst>
              <a:ext uri="{FF2B5EF4-FFF2-40B4-BE49-F238E27FC236}">
                <a16:creationId xmlns:a16="http://schemas.microsoft.com/office/drawing/2014/main" id="{92DA8494-A728-0EFA-0FBF-D4D3D8386BDE}"/>
              </a:ext>
            </a:extLst>
          </p:cNvPr>
          <p:cNvSpPr/>
          <p:nvPr/>
        </p:nvSpPr>
        <p:spPr bwMode="auto">
          <a:xfrm>
            <a:off x="2474058" y="3491905"/>
            <a:ext cx="121962" cy="121962"/>
          </a:xfrm>
          <a:prstGeom prst="ellipse">
            <a:avLst/>
          </a:prstGeom>
          <a:solidFill>
            <a:srgbClr val="8F982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7" name="Oval 36">
            <a:extLst>
              <a:ext uri="{FF2B5EF4-FFF2-40B4-BE49-F238E27FC236}">
                <a16:creationId xmlns:a16="http://schemas.microsoft.com/office/drawing/2014/main" id="{115323DE-ACE0-3F9B-8607-E3A2EFFBBFB5}"/>
              </a:ext>
            </a:extLst>
          </p:cNvPr>
          <p:cNvSpPr/>
          <p:nvPr/>
        </p:nvSpPr>
        <p:spPr bwMode="auto">
          <a:xfrm>
            <a:off x="2472687" y="3643529"/>
            <a:ext cx="121962" cy="121962"/>
          </a:xfrm>
          <a:prstGeom prst="ellipse">
            <a:avLst/>
          </a:prstGeom>
          <a:solidFill>
            <a:srgbClr val="05AAC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8" name="Oval 37">
            <a:extLst>
              <a:ext uri="{FF2B5EF4-FFF2-40B4-BE49-F238E27FC236}">
                <a16:creationId xmlns:a16="http://schemas.microsoft.com/office/drawing/2014/main" id="{1D1A2E25-30F2-5F78-192E-1C58420F6BE8}"/>
              </a:ext>
            </a:extLst>
          </p:cNvPr>
          <p:cNvSpPr/>
          <p:nvPr/>
        </p:nvSpPr>
        <p:spPr bwMode="auto">
          <a:xfrm>
            <a:off x="2471378" y="3805871"/>
            <a:ext cx="121962" cy="121962"/>
          </a:xfrm>
          <a:prstGeom prst="ellipse">
            <a:avLst/>
          </a:prstGeom>
          <a:solidFill>
            <a:srgbClr val="A187EA"/>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9" name="Oval 38">
            <a:extLst>
              <a:ext uri="{FF2B5EF4-FFF2-40B4-BE49-F238E27FC236}">
                <a16:creationId xmlns:a16="http://schemas.microsoft.com/office/drawing/2014/main" id="{F1622C0E-65F9-ADED-70A9-63A8A0060E6F}"/>
              </a:ext>
            </a:extLst>
          </p:cNvPr>
          <p:cNvSpPr/>
          <p:nvPr/>
        </p:nvSpPr>
        <p:spPr bwMode="auto">
          <a:xfrm>
            <a:off x="2474553" y="3970777"/>
            <a:ext cx="121962" cy="121962"/>
          </a:xfrm>
          <a:prstGeom prst="ellipse">
            <a:avLst/>
          </a:prstGeom>
          <a:solidFill>
            <a:srgbClr val="6892F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0" name="Oval 39">
            <a:extLst>
              <a:ext uri="{FF2B5EF4-FFF2-40B4-BE49-F238E27FC236}">
                <a16:creationId xmlns:a16="http://schemas.microsoft.com/office/drawing/2014/main" id="{8F23169F-EC65-0F1C-211F-A5D354F9AE4A}"/>
              </a:ext>
            </a:extLst>
          </p:cNvPr>
          <p:cNvSpPr/>
          <p:nvPr/>
        </p:nvSpPr>
        <p:spPr bwMode="auto">
          <a:xfrm>
            <a:off x="2477605" y="4125635"/>
            <a:ext cx="121962" cy="121962"/>
          </a:xfrm>
          <a:prstGeom prst="ellipse">
            <a:avLst/>
          </a:prstGeom>
          <a:solidFill>
            <a:srgbClr val="F25F74"/>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1" name="Oval 40">
            <a:extLst>
              <a:ext uri="{FF2B5EF4-FFF2-40B4-BE49-F238E27FC236}">
                <a16:creationId xmlns:a16="http://schemas.microsoft.com/office/drawing/2014/main" id="{4EA75523-E3E3-044E-EB0D-726003F20133}"/>
              </a:ext>
            </a:extLst>
          </p:cNvPr>
          <p:cNvSpPr/>
          <p:nvPr/>
        </p:nvSpPr>
        <p:spPr bwMode="auto">
          <a:xfrm>
            <a:off x="2478696" y="4274447"/>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2" name="Oval 41">
            <a:extLst>
              <a:ext uri="{FF2B5EF4-FFF2-40B4-BE49-F238E27FC236}">
                <a16:creationId xmlns:a16="http://schemas.microsoft.com/office/drawing/2014/main" id="{36CF86DB-CD5A-90E6-F55E-3A23DC432E68}"/>
              </a:ext>
            </a:extLst>
          </p:cNvPr>
          <p:cNvSpPr/>
          <p:nvPr/>
        </p:nvSpPr>
        <p:spPr bwMode="auto">
          <a:xfrm>
            <a:off x="2477387" y="4431765"/>
            <a:ext cx="121962" cy="121962"/>
          </a:xfrm>
          <a:prstGeom prst="ellipse">
            <a:avLst/>
          </a:prstGeom>
          <a:solidFill>
            <a:srgbClr val="72A33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3" name="Oval 42">
            <a:extLst>
              <a:ext uri="{FF2B5EF4-FFF2-40B4-BE49-F238E27FC236}">
                <a16:creationId xmlns:a16="http://schemas.microsoft.com/office/drawing/2014/main" id="{7F149258-2B96-2F8D-19A6-55A19E7240C0}"/>
              </a:ext>
            </a:extLst>
          </p:cNvPr>
          <p:cNvSpPr/>
          <p:nvPr/>
        </p:nvSpPr>
        <p:spPr bwMode="auto">
          <a:xfrm>
            <a:off x="2480562" y="4591647"/>
            <a:ext cx="121962" cy="121962"/>
          </a:xfrm>
          <a:prstGeom prst="ellipse">
            <a:avLst/>
          </a:prstGeom>
          <a:solidFill>
            <a:srgbClr val="009CF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4" name="Oval 43">
            <a:extLst>
              <a:ext uri="{FF2B5EF4-FFF2-40B4-BE49-F238E27FC236}">
                <a16:creationId xmlns:a16="http://schemas.microsoft.com/office/drawing/2014/main" id="{35ECBB87-F545-5AAF-DAE6-DFA4419D20CD}"/>
              </a:ext>
            </a:extLst>
          </p:cNvPr>
          <p:cNvSpPr/>
          <p:nvPr/>
        </p:nvSpPr>
        <p:spPr bwMode="auto">
          <a:xfrm>
            <a:off x="2483614" y="4736457"/>
            <a:ext cx="121962" cy="121962"/>
          </a:xfrm>
          <a:prstGeom prst="ellipse">
            <a:avLst/>
          </a:prstGeom>
          <a:solidFill>
            <a:srgbClr val="E47C5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5" name="Oval 44">
            <a:extLst>
              <a:ext uri="{FF2B5EF4-FFF2-40B4-BE49-F238E27FC236}">
                <a16:creationId xmlns:a16="http://schemas.microsoft.com/office/drawing/2014/main" id="{39F1F08A-4A18-78A1-838F-A9D6C57DB842}"/>
              </a:ext>
            </a:extLst>
          </p:cNvPr>
          <p:cNvSpPr/>
          <p:nvPr/>
        </p:nvSpPr>
        <p:spPr bwMode="auto">
          <a:xfrm>
            <a:off x="2482243" y="4903153"/>
            <a:ext cx="121962" cy="121962"/>
          </a:xfrm>
          <a:prstGeom prst="ellipse">
            <a:avLst/>
          </a:prstGeom>
          <a:solidFill>
            <a:srgbClr val="4BAB5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6" name="Oval 45">
            <a:extLst>
              <a:ext uri="{FF2B5EF4-FFF2-40B4-BE49-F238E27FC236}">
                <a16:creationId xmlns:a16="http://schemas.microsoft.com/office/drawing/2014/main" id="{02A97A83-B905-869D-E83F-7FD4A86F5DB8}"/>
              </a:ext>
            </a:extLst>
          </p:cNvPr>
          <p:cNvSpPr/>
          <p:nvPr/>
        </p:nvSpPr>
        <p:spPr bwMode="auto">
          <a:xfrm>
            <a:off x="2480934" y="5195913"/>
            <a:ext cx="121962" cy="121962"/>
          </a:xfrm>
          <a:prstGeom prst="ellipse">
            <a:avLst/>
          </a:prstGeom>
          <a:solidFill>
            <a:srgbClr val="AD8F1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7" name="Oval 46">
            <a:extLst>
              <a:ext uri="{FF2B5EF4-FFF2-40B4-BE49-F238E27FC236}">
                <a16:creationId xmlns:a16="http://schemas.microsoft.com/office/drawing/2014/main" id="{B3DC2671-9953-3EEA-9AC9-E1907217141B}"/>
              </a:ext>
            </a:extLst>
          </p:cNvPr>
          <p:cNvSpPr/>
          <p:nvPr/>
        </p:nvSpPr>
        <p:spPr bwMode="auto">
          <a:xfrm>
            <a:off x="2484109" y="5341769"/>
            <a:ext cx="121962" cy="121962"/>
          </a:xfrm>
          <a:prstGeom prst="ellipse">
            <a:avLst/>
          </a:prstGeom>
          <a:solidFill>
            <a:srgbClr val="05ACB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8" name="Oval 47">
            <a:extLst>
              <a:ext uri="{FF2B5EF4-FFF2-40B4-BE49-F238E27FC236}">
                <a16:creationId xmlns:a16="http://schemas.microsoft.com/office/drawing/2014/main" id="{2081978D-9C72-2B12-C7F8-719AD9D783E5}"/>
              </a:ext>
            </a:extLst>
          </p:cNvPr>
          <p:cNvSpPr/>
          <p:nvPr/>
        </p:nvSpPr>
        <p:spPr bwMode="auto">
          <a:xfrm>
            <a:off x="2487161" y="5500325"/>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9" name="Oval 48">
            <a:extLst>
              <a:ext uri="{FF2B5EF4-FFF2-40B4-BE49-F238E27FC236}">
                <a16:creationId xmlns:a16="http://schemas.microsoft.com/office/drawing/2014/main" id="{C286CBAE-AC8F-3612-548A-C111169382AB}"/>
              </a:ext>
            </a:extLst>
          </p:cNvPr>
          <p:cNvSpPr/>
          <p:nvPr/>
        </p:nvSpPr>
        <p:spPr bwMode="auto">
          <a:xfrm>
            <a:off x="2487161" y="5667677"/>
            <a:ext cx="121962" cy="121962"/>
          </a:xfrm>
          <a:prstGeom prst="ellipse">
            <a:avLst/>
          </a:prstGeom>
          <a:solidFill>
            <a:srgbClr val="C47D1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50" name="Oval 49">
            <a:extLst>
              <a:ext uri="{FF2B5EF4-FFF2-40B4-BE49-F238E27FC236}">
                <a16:creationId xmlns:a16="http://schemas.microsoft.com/office/drawing/2014/main" id="{E70B26FE-D7A7-5AE1-3456-5EAC17383CD9}"/>
              </a:ext>
            </a:extLst>
          </p:cNvPr>
          <p:cNvSpPr/>
          <p:nvPr/>
        </p:nvSpPr>
        <p:spPr bwMode="auto">
          <a:xfrm>
            <a:off x="2490213" y="5826233"/>
            <a:ext cx="121962" cy="121962"/>
          </a:xfrm>
          <a:prstGeom prst="ellipse">
            <a:avLst/>
          </a:prstGeom>
          <a:solidFill>
            <a:srgbClr val="09AD9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51" name="Oval 50">
            <a:extLst>
              <a:ext uri="{FF2B5EF4-FFF2-40B4-BE49-F238E27FC236}">
                <a16:creationId xmlns:a16="http://schemas.microsoft.com/office/drawing/2014/main" id="{CF3D93D0-4C3B-B551-81C4-3B8CB5467528}"/>
              </a:ext>
            </a:extLst>
          </p:cNvPr>
          <p:cNvSpPr/>
          <p:nvPr/>
        </p:nvSpPr>
        <p:spPr bwMode="auto">
          <a:xfrm>
            <a:off x="2482549" y="5049009"/>
            <a:ext cx="121962" cy="121962"/>
          </a:xfrm>
          <a:prstGeom prst="ellipse">
            <a:avLst/>
          </a:prstGeom>
          <a:solidFill>
            <a:srgbClr val="C16CD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cxnSp>
        <p:nvCxnSpPr>
          <p:cNvPr id="27" name="Straight Arrow Connector 26">
            <a:extLst>
              <a:ext uri="{FF2B5EF4-FFF2-40B4-BE49-F238E27FC236}">
                <a16:creationId xmlns:a16="http://schemas.microsoft.com/office/drawing/2014/main" id="{9A154D46-1E6A-B0EF-E2F4-1AD47FD5348B}"/>
              </a:ext>
            </a:extLst>
          </p:cNvPr>
          <p:cNvCxnSpPr/>
          <p:nvPr/>
        </p:nvCxnSpPr>
        <p:spPr bwMode="auto">
          <a:xfrm flipV="1">
            <a:off x="755553" y="3078272"/>
            <a:ext cx="652142" cy="95348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58002112-51CE-E037-CD35-2A16BF64A7A5}"/>
              </a:ext>
            </a:extLst>
          </p:cNvPr>
          <p:cNvCxnSpPr/>
          <p:nvPr/>
        </p:nvCxnSpPr>
        <p:spPr bwMode="auto">
          <a:xfrm>
            <a:off x="804599" y="4797438"/>
            <a:ext cx="609154" cy="11422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557926A4-5FCB-009A-D8F0-A8FFA817588D}"/>
              </a:ext>
            </a:extLst>
          </p:cNvPr>
          <p:cNvSpPr txBox="1"/>
          <p:nvPr/>
        </p:nvSpPr>
        <p:spPr>
          <a:xfrm rot="18194737">
            <a:off x="664321" y="3279683"/>
            <a:ext cx="604653" cy="338554"/>
          </a:xfrm>
          <a:prstGeom prst="rect">
            <a:avLst/>
          </a:prstGeom>
          <a:noFill/>
        </p:spPr>
        <p:txBody>
          <a:bodyPr wrap="none" rtlCol="0">
            <a:spAutoFit/>
          </a:bodyPr>
          <a:lstStyle/>
          <a:p>
            <a:r>
              <a:rPr lang="en-US" sz="1600" dirty="0">
                <a:latin typeface="+mn-lt"/>
              </a:rPr>
              <a:t>PCA</a:t>
            </a: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269A2C6-22FF-BB6A-CC98-AEDC3DB8F2A5}"/>
                  </a:ext>
                </a:extLst>
              </p:cNvPr>
              <p:cNvSpPr txBox="1"/>
              <p:nvPr/>
            </p:nvSpPr>
            <p:spPr>
              <a:xfrm>
                <a:off x="505326" y="3723521"/>
                <a:ext cx="23807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𝜉</m:t>
                      </m:r>
                    </m:oMath>
                  </m:oMathPara>
                </a14:m>
                <a:endParaRPr lang="en-US" dirty="0">
                  <a:solidFill>
                    <a:srgbClr val="FF0000"/>
                  </a:solidFill>
                </a:endParaRPr>
              </a:p>
            </p:txBody>
          </p:sp>
        </mc:Choice>
        <mc:Fallback>
          <p:sp>
            <p:nvSpPr>
              <p:cNvPr id="55" name="TextBox 54">
                <a:extLst>
                  <a:ext uri="{FF2B5EF4-FFF2-40B4-BE49-F238E27FC236}">
                    <a16:creationId xmlns:a16="http://schemas.microsoft.com/office/drawing/2014/main" id="{F269A2C6-22FF-BB6A-CC98-AEDC3DB8F2A5}"/>
                  </a:ext>
                </a:extLst>
              </p:cNvPr>
              <p:cNvSpPr txBox="1">
                <a:spLocks noRot="1" noChangeAspect="1" noMove="1" noResize="1" noEditPoints="1" noAdjustHandles="1" noChangeArrowheads="1" noChangeShapeType="1" noTextEdit="1"/>
              </p:cNvSpPr>
              <p:nvPr/>
            </p:nvSpPr>
            <p:spPr>
              <a:xfrm>
                <a:off x="505326" y="3723521"/>
                <a:ext cx="238079" cy="369332"/>
              </a:xfrm>
              <a:prstGeom prst="rect">
                <a:avLst/>
              </a:prstGeom>
              <a:blipFill>
                <a:blip r:embed="rId14"/>
                <a:stretch>
                  <a:fillRect l="-40000" t="-3333" r="-35000"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97FD073-9B8F-18F4-B2CA-27BAE83D2ADA}"/>
                  </a:ext>
                </a:extLst>
              </p:cNvPr>
              <p:cNvSpPr txBox="1"/>
              <p:nvPr/>
            </p:nvSpPr>
            <p:spPr>
              <a:xfrm>
                <a:off x="1465138" y="2309344"/>
                <a:ext cx="12477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𝑚</m:t>
                          </m:r>
                        </m:sup>
                      </m:sSup>
                    </m:oMath>
                  </m:oMathPara>
                </a14:m>
                <a:endParaRPr lang="en-US" sz="2800" dirty="0"/>
              </a:p>
            </p:txBody>
          </p:sp>
        </mc:Choice>
        <mc:Fallback>
          <p:sp>
            <p:nvSpPr>
              <p:cNvPr id="20" name="TextBox 19">
                <a:extLst>
                  <a:ext uri="{FF2B5EF4-FFF2-40B4-BE49-F238E27FC236}">
                    <a16:creationId xmlns:a16="http://schemas.microsoft.com/office/drawing/2014/main" id="{997FD073-9B8F-18F4-B2CA-27BAE83D2ADA}"/>
                  </a:ext>
                </a:extLst>
              </p:cNvPr>
              <p:cNvSpPr txBox="1">
                <a:spLocks noRot="1" noChangeAspect="1" noMove="1" noResize="1" noEditPoints="1" noAdjustHandles="1" noChangeArrowheads="1" noChangeShapeType="1" noTextEdit="1"/>
              </p:cNvSpPr>
              <p:nvPr/>
            </p:nvSpPr>
            <p:spPr>
              <a:xfrm>
                <a:off x="1465138" y="2309344"/>
                <a:ext cx="1247714" cy="430887"/>
              </a:xfrm>
              <a:prstGeom prst="rect">
                <a:avLst/>
              </a:prstGeom>
              <a:blipFill>
                <a:blip r:embed="rId15"/>
                <a:stretch>
                  <a:fillRect l="-3030" b="-2778"/>
                </a:stretch>
              </a:blipFill>
            </p:spPr>
            <p:txBody>
              <a:bodyPr/>
              <a:lstStyle/>
              <a:p>
                <a:r>
                  <a:rPr lang="en-US">
                    <a:noFill/>
                  </a:rPr>
                  <a:t> </a:t>
                </a:r>
              </a:p>
            </p:txBody>
          </p:sp>
        </mc:Fallback>
      </mc:AlternateContent>
      <p:pic>
        <p:nvPicPr>
          <p:cNvPr id="30" name="Picture 29" descr="A close-up of a rock&#10;&#10;Description automatically generated">
            <a:extLst>
              <a:ext uri="{FF2B5EF4-FFF2-40B4-BE49-F238E27FC236}">
                <a16:creationId xmlns:a16="http://schemas.microsoft.com/office/drawing/2014/main" id="{AABFFC44-D9C1-63B2-7093-A1D2A9E96AF0}"/>
              </a:ext>
            </a:extLst>
          </p:cNvPr>
          <p:cNvPicPr>
            <a:picLocks noChangeAspect="1"/>
          </p:cNvPicPr>
          <p:nvPr/>
        </p:nvPicPr>
        <p:blipFill rotWithShape="1">
          <a:blip r:embed="rId16">
            <a:alphaModFix amt="35000"/>
          </a:blip>
          <a:srcRect r="26221"/>
          <a:stretch/>
        </p:blipFill>
        <p:spPr>
          <a:xfrm>
            <a:off x="2963090" y="1763743"/>
            <a:ext cx="1343901" cy="1236008"/>
          </a:xfrm>
          <a:prstGeom prst="triangle">
            <a:avLst/>
          </a:prstGeom>
          <a:ln w="12700">
            <a:noFill/>
          </a:ln>
          <a:effectLst/>
        </p:spPr>
      </p:pic>
      <p:sp>
        <p:nvSpPr>
          <p:cNvPr id="57" name="Right Arrow 56">
            <a:extLst>
              <a:ext uri="{FF2B5EF4-FFF2-40B4-BE49-F238E27FC236}">
                <a16:creationId xmlns:a16="http://schemas.microsoft.com/office/drawing/2014/main" id="{30F993C4-4364-60C3-409E-5496BBA37F22}"/>
              </a:ext>
            </a:extLst>
          </p:cNvPr>
          <p:cNvSpPr/>
          <p:nvPr/>
        </p:nvSpPr>
        <p:spPr bwMode="auto">
          <a:xfrm>
            <a:off x="2980697" y="4372003"/>
            <a:ext cx="3354661" cy="359378"/>
          </a:xfrm>
          <a:prstGeom prst="rightArrow">
            <a:avLst>
              <a:gd name="adj1" fmla="val 35494"/>
              <a:gd name="adj2" fmla="val 80682"/>
            </a:avLst>
          </a:prstGeom>
          <a:solidFill>
            <a:schemeClr val="bg2">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8433BFDA-9124-5BA0-D786-56401D14863D}"/>
                  </a:ext>
                </a:extLst>
              </p:cNvPr>
              <p:cNvSpPr txBox="1"/>
              <p:nvPr/>
            </p:nvSpPr>
            <p:spPr>
              <a:xfrm>
                <a:off x="4412669" y="4213138"/>
                <a:ext cx="379912"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tx1"/>
                          </a:solidFill>
                          <a:effectLst>
                            <a:glow rad="63500">
                              <a:srgbClr val="1DB41C">
                                <a:alpha val="40000"/>
                              </a:srgbClr>
                            </a:glow>
                          </a:effectLst>
                          <a:latin typeface="Cambria Math" panose="02040503050406030204" pitchFamily="18" charset="0"/>
                        </a:rPr>
                        <m:t>?</m:t>
                      </m:r>
                    </m:oMath>
                  </m:oMathPara>
                </a14:m>
                <a:endParaRPr lang="en-US" sz="4400" dirty="0">
                  <a:solidFill>
                    <a:schemeClr val="tx1"/>
                  </a:solidFill>
                  <a:effectLst>
                    <a:glow rad="63500">
                      <a:srgbClr val="1DB41C">
                        <a:alpha val="40000"/>
                      </a:srgbClr>
                    </a:glow>
                  </a:effectLst>
                </a:endParaRPr>
              </a:p>
            </p:txBody>
          </p:sp>
        </mc:Choice>
        <mc:Fallback>
          <p:sp>
            <p:nvSpPr>
              <p:cNvPr id="58" name="TextBox 57">
                <a:extLst>
                  <a:ext uri="{FF2B5EF4-FFF2-40B4-BE49-F238E27FC236}">
                    <a16:creationId xmlns:a16="http://schemas.microsoft.com/office/drawing/2014/main" id="{8433BFDA-9124-5BA0-D786-56401D14863D}"/>
                  </a:ext>
                </a:extLst>
              </p:cNvPr>
              <p:cNvSpPr txBox="1">
                <a:spLocks noRot="1" noChangeAspect="1" noMove="1" noResize="1" noEditPoints="1" noAdjustHandles="1" noChangeArrowheads="1" noChangeShapeType="1" noTextEdit="1"/>
              </p:cNvSpPr>
              <p:nvPr/>
            </p:nvSpPr>
            <p:spPr>
              <a:xfrm>
                <a:off x="4412669" y="4213138"/>
                <a:ext cx="379912" cy="677108"/>
              </a:xfrm>
              <a:prstGeom prst="rect">
                <a:avLst/>
              </a:prstGeom>
              <a:blipFill>
                <a:blip r:embed="rId17"/>
                <a:stretch>
                  <a:fillRect l="-41935" t="-1852" r="-41935"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AC63477-3AB0-4324-B548-3490C652D7A9}"/>
                  </a:ext>
                </a:extLst>
              </p:cNvPr>
              <p:cNvSpPr txBox="1"/>
              <p:nvPr/>
            </p:nvSpPr>
            <p:spPr>
              <a:xfrm>
                <a:off x="3131257" y="2311906"/>
                <a:ext cx="2836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𝐷𝑖𝑟𝑖𝑐h𝑙𝑒𝑡</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oMath>
                  </m:oMathPara>
                </a14:m>
                <a:endParaRPr lang="en-US" dirty="0"/>
              </a:p>
            </p:txBody>
          </p:sp>
        </mc:Choice>
        <mc:Fallback>
          <p:sp>
            <p:nvSpPr>
              <p:cNvPr id="59" name="TextBox 58">
                <a:extLst>
                  <a:ext uri="{FF2B5EF4-FFF2-40B4-BE49-F238E27FC236}">
                    <a16:creationId xmlns:a16="http://schemas.microsoft.com/office/drawing/2014/main" id="{EAC63477-3AB0-4324-B548-3490C652D7A9}"/>
                  </a:ext>
                </a:extLst>
              </p:cNvPr>
              <p:cNvSpPr txBox="1">
                <a:spLocks noRot="1" noChangeAspect="1" noMove="1" noResize="1" noEditPoints="1" noAdjustHandles="1" noChangeArrowheads="1" noChangeShapeType="1" noTextEdit="1"/>
              </p:cNvSpPr>
              <p:nvPr/>
            </p:nvSpPr>
            <p:spPr>
              <a:xfrm>
                <a:off x="3131257" y="2311906"/>
                <a:ext cx="2836609" cy="369332"/>
              </a:xfrm>
              <a:prstGeom prst="rect">
                <a:avLst/>
              </a:prstGeom>
              <a:blipFill>
                <a:blip r:embed="rId18"/>
                <a:stretch>
                  <a:fillRect l="-893" b="-290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2EE5FDE2-7EDD-6122-3C0D-0265386C1C70}"/>
                  </a:ext>
                </a:extLst>
              </p:cNvPr>
              <p:cNvSpPr txBox="1"/>
              <p:nvPr/>
            </p:nvSpPr>
            <p:spPr>
              <a:xfrm>
                <a:off x="3075738" y="3041761"/>
                <a:ext cx="2872204" cy="1216743"/>
              </a:xfrm>
              <a:prstGeom prst="rect">
                <a:avLst/>
              </a:prstGeom>
              <a:noFill/>
              <a:ln>
                <a:solidFill>
                  <a:schemeClr val="tx1"/>
                </a:solidFill>
              </a:ln>
            </p:spPr>
            <p:txBody>
              <a:bodyPr wrap="square">
                <a:spAutoFit/>
              </a:bodyPr>
              <a:lstStyle/>
              <a:p>
                <a:pPr algn="r"/>
                <a:r>
                  <a:rPr lang="en-US" sz="1800" b="0" dirty="0">
                    <a:latin typeface="+mn-lt"/>
                  </a:rPr>
                  <a:t>Support:          </a:t>
                </a:r>
                <a14:m>
                  <m:oMath xmlns:m="http://schemas.openxmlformats.org/officeDocument/2006/math">
                    <m:sSup>
                      <m:sSupPr>
                        <m:ctrlPr>
                          <a:rPr lang="en-US" sz="2400" b="0" i="1" smtClean="0">
                            <a:latin typeface="Cambria Math" panose="02040503050406030204" pitchFamily="18" charset="0"/>
                          </a:rPr>
                        </m:ctrlPr>
                      </m:sSupPr>
                      <m:e>
                        <m:r>
                          <m:rPr>
                            <m:sty m:val="p"/>
                          </m:rPr>
                          <a:rPr lang="en-US" sz="2400">
                            <a:latin typeface="Cambria Math" panose="02040503050406030204" pitchFamily="18" charset="0"/>
                          </a:rPr>
                          <m:t>Δ</m:t>
                        </m:r>
                      </m:e>
                      <m:sup>
                        <m:r>
                          <m:rPr>
                            <m:sty m:val="p"/>
                          </m:rPr>
                          <a:rPr lang="en-US" sz="2400" b="0" i="0" smtClean="0">
                            <a:latin typeface="Cambria Math" panose="02040503050406030204" pitchFamily="18" charset="0"/>
                          </a:rPr>
                          <m:t>d</m:t>
                        </m:r>
                        <m:r>
                          <a:rPr lang="en-US" sz="2400" b="0" i="0" smtClean="0">
                            <a:latin typeface="Cambria Math" panose="02040503050406030204" pitchFamily="18" charset="0"/>
                          </a:rPr>
                          <m:t>−1</m:t>
                        </m:r>
                      </m:sup>
                    </m:sSup>
                  </m:oMath>
                </a14:m>
                <a:r>
                  <a:rPr lang="en-US" b="0" dirty="0"/>
                  <a:t>   </a:t>
                </a:r>
              </a:p>
              <a:p>
                <a:pPr algn="r"/>
                <a:r>
                  <a:rPr lang="en-US" sz="1800" b="0" dirty="0">
                    <a:latin typeface="+mn-lt"/>
                  </a:rPr>
                  <a:t>Concentration: </a:t>
                </a: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𝛼</m:t>
                            </m:r>
                          </m:e>
                        </m:d>
                      </m:e>
                      <m:sub>
                        <m:r>
                          <a:rPr lang="en-US" b="0" i="1" smtClean="0">
                            <a:latin typeface="Cambria Math" panose="02040503050406030204" pitchFamily="18" charset="0"/>
                          </a:rPr>
                          <m:t>1</m:t>
                        </m:r>
                      </m:sub>
                    </m:sSub>
                  </m:oMath>
                </a14:m>
                <a:endParaRPr lang="en-US" b="0" i="1" dirty="0">
                  <a:latin typeface="Cambria Math" panose="02040503050406030204" pitchFamily="18" charset="0"/>
                </a:endParaRPr>
              </a:p>
              <a:p>
                <a:pPr algn="r"/>
                <a:r>
                  <a:rPr lang="en-US" sz="1800" b="0" dirty="0">
                    <a:latin typeface="+mn-lt"/>
                  </a:rPr>
                  <a:t>Mean: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𝜙</m:t>
                    </m:r>
                  </m:oMath>
                </a14:m>
                <a:endParaRPr lang="en-US" dirty="0"/>
              </a:p>
            </p:txBody>
          </p:sp>
        </mc:Choice>
        <mc:Fallback>
          <p:sp>
            <p:nvSpPr>
              <p:cNvPr id="62" name="TextBox 61">
                <a:extLst>
                  <a:ext uri="{FF2B5EF4-FFF2-40B4-BE49-F238E27FC236}">
                    <a16:creationId xmlns:a16="http://schemas.microsoft.com/office/drawing/2014/main" id="{2EE5FDE2-7EDD-6122-3C0D-0265386C1C70}"/>
                  </a:ext>
                </a:extLst>
              </p:cNvPr>
              <p:cNvSpPr txBox="1">
                <a:spLocks noRot="1" noChangeAspect="1" noMove="1" noResize="1" noEditPoints="1" noAdjustHandles="1" noChangeArrowheads="1" noChangeShapeType="1" noTextEdit="1"/>
              </p:cNvSpPr>
              <p:nvPr/>
            </p:nvSpPr>
            <p:spPr>
              <a:xfrm>
                <a:off x="3075738" y="3041761"/>
                <a:ext cx="2872204" cy="1216743"/>
              </a:xfrm>
              <a:prstGeom prst="rect">
                <a:avLst/>
              </a:prstGeom>
              <a:blipFill>
                <a:blip r:embed="rId19"/>
                <a:stretch>
                  <a:fillRect l="-877" r="-1316" b="-5155"/>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31510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B64A139-F2CF-ACD4-B26F-B3832ED72DE0}"/>
              </a:ext>
            </a:extLst>
          </p:cNvPr>
          <p:cNvPicPr>
            <a:picLocks noChangeAspect="1"/>
          </p:cNvPicPr>
          <p:nvPr/>
        </p:nvPicPr>
        <p:blipFill rotWithShape="1">
          <a:blip r:embed="rId5"/>
          <a:srcRect l="1" r="68517"/>
          <a:stretch/>
        </p:blipFill>
        <p:spPr>
          <a:xfrm>
            <a:off x="-62434" y="3996558"/>
            <a:ext cx="2446867" cy="935905"/>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Problem Statement: </a:t>
            </a:r>
            <a:r>
              <a:rPr lang="en-US" altLang="en-US" dirty="0"/>
              <a:t>Composition with UQ</a:t>
            </a:r>
          </a:p>
        </p:txBody>
      </p:sp>
      <p:pic>
        <p:nvPicPr>
          <p:cNvPr id="2" name="dirichletp.mp4">
            <a:hlinkClick r:id="" action="ppaction://media"/>
            <a:extLst>
              <a:ext uri="{FF2B5EF4-FFF2-40B4-BE49-F238E27FC236}">
                <a16:creationId xmlns:a16="http://schemas.microsoft.com/office/drawing/2014/main" id="{3374CF89-26CA-F86B-B52A-EAB0353C5420}"/>
              </a:ext>
            </a:extLst>
          </p:cNvPr>
          <p:cNvPicPr>
            <a:picLocks noChangeAspect="1"/>
          </p:cNvPicPr>
          <p:nvPr>
            <a:videoFile r:link="rId2"/>
            <p:extLst>
              <p:ext uri="{DAA4B4D4-6D71-4841-9C94-3DE7FCFB9230}">
                <p14:media xmlns:p14="http://schemas.microsoft.com/office/powerpoint/2010/main" r:embed="rId1"/>
              </p:ext>
            </p:extLst>
          </p:nvPr>
        </p:nvPicPr>
        <p:blipFill>
          <a:blip r:embed="rId6">
            <a:lum bright="11000" contrast="52000"/>
          </a:blip>
          <a:stretch>
            <a:fillRect/>
          </a:stretch>
        </p:blipFill>
        <p:spPr>
          <a:xfrm>
            <a:off x="5561262" y="2690839"/>
            <a:ext cx="3695868" cy="3387674"/>
          </a:xfrm>
          <a:prstGeom prst="rect">
            <a:avLst/>
          </a:prstGeom>
        </p:spPr>
      </p:pic>
      <p:sp>
        <p:nvSpPr>
          <p:cNvPr id="5" name="Rectangle 4">
            <a:extLst>
              <a:ext uri="{FF2B5EF4-FFF2-40B4-BE49-F238E27FC236}">
                <a16:creationId xmlns:a16="http://schemas.microsoft.com/office/drawing/2014/main" id="{68864A02-971F-5F62-184E-0DAD8950F98D}"/>
              </a:ext>
            </a:extLst>
          </p:cNvPr>
          <p:cNvSpPr/>
          <p:nvPr/>
        </p:nvSpPr>
        <p:spPr bwMode="auto">
          <a:xfrm rot="17934235">
            <a:off x="4394875" y="3277690"/>
            <a:ext cx="3330721" cy="16442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6" name="Rectangle 5">
            <a:extLst>
              <a:ext uri="{FF2B5EF4-FFF2-40B4-BE49-F238E27FC236}">
                <a16:creationId xmlns:a16="http://schemas.microsoft.com/office/drawing/2014/main" id="{843A9C28-16BA-6606-D3FB-E6880EA603C7}"/>
              </a:ext>
            </a:extLst>
          </p:cNvPr>
          <p:cNvSpPr/>
          <p:nvPr/>
        </p:nvSpPr>
        <p:spPr bwMode="auto">
          <a:xfrm rot="3688458">
            <a:off x="7386491" y="2898148"/>
            <a:ext cx="3285851" cy="18688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7" name="Rectangle 6">
            <a:extLst>
              <a:ext uri="{FF2B5EF4-FFF2-40B4-BE49-F238E27FC236}">
                <a16:creationId xmlns:a16="http://schemas.microsoft.com/office/drawing/2014/main" id="{0CFBB6A7-4EF8-065A-E489-77AC78E8ABBD}"/>
              </a:ext>
            </a:extLst>
          </p:cNvPr>
          <p:cNvSpPr/>
          <p:nvPr/>
        </p:nvSpPr>
        <p:spPr bwMode="auto">
          <a:xfrm>
            <a:off x="6114796" y="2321576"/>
            <a:ext cx="3598985" cy="756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p:sp>
        <p:nvSpPr>
          <p:cNvPr id="8" name="Rectangle 7">
            <a:extLst>
              <a:ext uri="{FF2B5EF4-FFF2-40B4-BE49-F238E27FC236}">
                <a16:creationId xmlns:a16="http://schemas.microsoft.com/office/drawing/2014/main" id="{4E95D426-98B8-9D4D-6B2B-698DA70FCA00}"/>
              </a:ext>
            </a:extLst>
          </p:cNvPr>
          <p:cNvSpPr/>
          <p:nvPr/>
        </p:nvSpPr>
        <p:spPr bwMode="auto">
          <a:xfrm>
            <a:off x="5886470" y="5686363"/>
            <a:ext cx="3598985" cy="3921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147C875-0218-908C-FE0C-F89EBE58615D}"/>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𝑆𝑖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2" name="TextBox 11">
                <a:extLst>
                  <a:ext uri="{FF2B5EF4-FFF2-40B4-BE49-F238E27FC236}">
                    <a16:creationId xmlns:a16="http://schemas.microsoft.com/office/drawing/2014/main" id="{2147C875-0218-908C-FE0C-F89EBE58615D}"/>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7"/>
                <a:stretch>
                  <a:fillRect l="-8696" r="-4348"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0DBAFCE-CE96-C0F3-B249-433FB8A514EA}"/>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3" name="TextBox 12">
                <a:extLst>
                  <a:ext uri="{FF2B5EF4-FFF2-40B4-BE49-F238E27FC236}">
                    <a16:creationId xmlns:a16="http://schemas.microsoft.com/office/drawing/2014/main" id="{40DBAFCE-CE96-C0F3-B249-433FB8A514EA}"/>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8"/>
                <a:stretch>
                  <a:fillRect l="-8333" r="-2083"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8EA9E18-2649-1FBF-ED29-BDFBC0299E09}"/>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𝐴</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𝑙</m:t>
                          </m:r>
                        </m:e>
                        <m:sub>
                          <m:r>
                            <a:rPr lang="en-US" sz="2000" b="0" i="1" smtClean="0">
                              <a:solidFill>
                                <a:schemeClr val="bg1"/>
                              </a:solidFill>
                              <a:latin typeface="Cambria Math" panose="02040503050406030204" pitchFamily="18" charset="0"/>
                            </a:rPr>
                            <m:t>2</m:t>
                          </m:r>
                        </m:sub>
                      </m:sSub>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4" name="TextBox 13">
                <a:extLst>
                  <a:ext uri="{FF2B5EF4-FFF2-40B4-BE49-F238E27FC236}">
                    <a16:creationId xmlns:a16="http://schemas.microsoft.com/office/drawing/2014/main" id="{68EA9E18-2649-1FBF-ED29-BDFBC0299E09}"/>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9"/>
                <a:stretch>
                  <a:fillRect l="-7018" r="-1754" b="-7692"/>
                </a:stretch>
              </a:blipFill>
            </p:spPr>
            <p:txBody>
              <a:bodyPr/>
              <a:lstStyle/>
              <a:p>
                <a:r>
                  <a:rPr lang="en-US">
                    <a:noFill/>
                  </a:rPr>
                  <a:t> </a:t>
                </a:r>
              </a:p>
            </p:txBody>
          </p:sp>
        </mc:Fallback>
      </mc:AlternateContent>
      <p:pic>
        <p:nvPicPr>
          <p:cNvPr id="21" name="Graphic 20">
            <a:extLst>
              <a:ext uri="{FF2B5EF4-FFF2-40B4-BE49-F238E27FC236}">
                <a16:creationId xmlns:a16="http://schemas.microsoft.com/office/drawing/2014/main" id="{168C8EA6-E865-E43A-1779-CA224D723920}"/>
              </a:ext>
            </a:extLst>
          </p:cNvPr>
          <p:cNvPicPr>
            <a:picLocks noChangeAspect="1"/>
          </p:cNvPicPr>
          <p:nvPr/>
        </p:nvPicPr>
        <p:blipFill rotWithShape="1">
          <a:blip r:embed="rId10">
            <a:alphaModFix/>
            <a:extLst>
              <a:ext uri="{96DAC541-7B7A-43D3-8B79-37D633B846F1}">
                <asvg:svgBlip xmlns:asvg="http://schemas.microsoft.com/office/drawing/2016/SVG/main" r:embed="rId11"/>
              </a:ext>
            </a:extLst>
          </a:blip>
          <a:srcRect l="9670" t="5724" r="9641" b="8258"/>
          <a:stretch/>
        </p:blipFill>
        <p:spPr>
          <a:xfrm>
            <a:off x="3064564" y="3584242"/>
            <a:ext cx="3166626" cy="1684678"/>
          </a:xfrm>
          <a:prstGeom prst="rect">
            <a:avLst/>
          </a:prstGeom>
        </p:spPr>
      </p:pic>
      <p:pic>
        <p:nvPicPr>
          <p:cNvPr id="19" name="Picture 18" descr="A screen shot of a graph&#10;&#10;Description automatically generated">
            <a:extLst>
              <a:ext uri="{FF2B5EF4-FFF2-40B4-BE49-F238E27FC236}">
                <a16:creationId xmlns:a16="http://schemas.microsoft.com/office/drawing/2014/main" id="{62E51A40-DB1F-22AF-B625-8C6A3B8C7945}"/>
              </a:ext>
            </a:extLst>
          </p:cNvPr>
          <p:cNvPicPr>
            <a:picLocks noChangeAspect="1"/>
          </p:cNvPicPr>
          <p:nvPr/>
        </p:nvPicPr>
        <p:blipFill rotWithShape="1">
          <a:blip r:embed="rId12"/>
          <a:srcRect t="24880"/>
          <a:stretch/>
        </p:blipFill>
        <p:spPr>
          <a:xfrm>
            <a:off x="1509574" y="2989372"/>
            <a:ext cx="921219" cy="3005672"/>
          </a:xfrm>
          <a:prstGeom prst="rect">
            <a:avLst/>
          </a:prstGeom>
        </p:spPr>
      </p:pic>
      <p:cxnSp>
        <p:nvCxnSpPr>
          <p:cNvPr id="23" name="Straight Connector 22">
            <a:extLst>
              <a:ext uri="{FF2B5EF4-FFF2-40B4-BE49-F238E27FC236}">
                <a16:creationId xmlns:a16="http://schemas.microsoft.com/office/drawing/2014/main" id="{50937FDB-A551-CD54-7609-4FD312CCE101}"/>
              </a:ext>
            </a:extLst>
          </p:cNvPr>
          <p:cNvCxnSpPr/>
          <p:nvPr/>
        </p:nvCxnSpPr>
        <p:spPr bwMode="auto">
          <a:xfrm flipH="1" flipV="1">
            <a:off x="2430793" y="2958543"/>
            <a:ext cx="1" cy="30056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E690B98A-52D7-54D6-CD24-9C889294F986}"/>
              </a:ext>
            </a:extLst>
          </p:cNvPr>
          <p:cNvCxnSpPr/>
          <p:nvPr/>
        </p:nvCxnSpPr>
        <p:spPr bwMode="auto">
          <a:xfrm flipV="1">
            <a:off x="1509574" y="2958543"/>
            <a:ext cx="0" cy="30412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ight Arrow 24">
            <a:extLst>
              <a:ext uri="{FF2B5EF4-FFF2-40B4-BE49-F238E27FC236}">
                <a16:creationId xmlns:a16="http://schemas.microsoft.com/office/drawing/2014/main" id="{90494789-A6BC-D814-93AF-C9A95768E707}"/>
              </a:ext>
            </a:extLst>
          </p:cNvPr>
          <p:cNvSpPr/>
          <p:nvPr/>
        </p:nvSpPr>
        <p:spPr bwMode="auto">
          <a:xfrm>
            <a:off x="6256590" y="4178301"/>
            <a:ext cx="488396" cy="558800"/>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8" name="Right Arrow 27">
            <a:extLst>
              <a:ext uri="{FF2B5EF4-FFF2-40B4-BE49-F238E27FC236}">
                <a16:creationId xmlns:a16="http://schemas.microsoft.com/office/drawing/2014/main" id="{142920BF-9868-9DBF-AC75-5F9EFFB90F12}"/>
              </a:ext>
            </a:extLst>
          </p:cNvPr>
          <p:cNvSpPr/>
          <p:nvPr/>
        </p:nvSpPr>
        <p:spPr bwMode="auto">
          <a:xfrm>
            <a:off x="2640077" y="4172581"/>
            <a:ext cx="488396" cy="558800"/>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9A0B495-0DBD-AA19-B9BC-9E2DCBFC9CB4}"/>
                  </a:ext>
                </a:extLst>
              </p:cNvPr>
              <p:cNvSpPr txBox="1"/>
              <p:nvPr/>
            </p:nvSpPr>
            <p:spPr>
              <a:xfrm>
                <a:off x="6336646" y="4247671"/>
                <a:ext cx="270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p:sp>
            <p:nvSpPr>
              <p:cNvPr id="3" name="TextBox 2">
                <a:extLst>
                  <a:ext uri="{FF2B5EF4-FFF2-40B4-BE49-F238E27FC236}">
                    <a16:creationId xmlns:a16="http://schemas.microsoft.com/office/drawing/2014/main" id="{89A0B495-0DBD-AA19-B9BC-9E2DCBFC9CB4}"/>
                  </a:ext>
                </a:extLst>
              </p:cNvPr>
              <p:cNvSpPr txBox="1">
                <a:spLocks noRot="1" noChangeAspect="1" noMove="1" noResize="1" noEditPoints="1" noAdjustHandles="1" noChangeArrowheads="1" noChangeShapeType="1" noTextEdit="1"/>
              </p:cNvSpPr>
              <p:nvPr/>
            </p:nvSpPr>
            <p:spPr>
              <a:xfrm>
                <a:off x="6336646" y="4247671"/>
                <a:ext cx="270587" cy="369332"/>
              </a:xfrm>
              <a:prstGeom prst="rect">
                <a:avLst/>
              </a:prstGeom>
              <a:blipFill>
                <a:blip r:embed="rId13"/>
                <a:stretch>
                  <a:fillRect l="-8696" r="-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C32E1DB-A2CB-B585-F006-78FE11249201}"/>
                  </a:ext>
                </a:extLst>
              </p:cNvPr>
              <p:cNvSpPr txBox="1"/>
              <p:nvPr/>
            </p:nvSpPr>
            <p:spPr>
              <a:xfrm>
                <a:off x="2716052" y="4238110"/>
                <a:ext cx="249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p:sp>
            <p:nvSpPr>
              <p:cNvPr id="4" name="TextBox 3">
                <a:extLst>
                  <a:ext uri="{FF2B5EF4-FFF2-40B4-BE49-F238E27FC236}">
                    <a16:creationId xmlns:a16="http://schemas.microsoft.com/office/drawing/2014/main" id="{6C32E1DB-A2CB-B585-F006-78FE11249201}"/>
                  </a:ext>
                </a:extLst>
              </p:cNvPr>
              <p:cNvSpPr txBox="1">
                <a:spLocks noRot="1" noChangeAspect="1" noMove="1" noResize="1" noEditPoints="1" noAdjustHandles="1" noChangeArrowheads="1" noChangeShapeType="1" noTextEdit="1"/>
              </p:cNvSpPr>
              <p:nvPr/>
            </p:nvSpPr>
            <p:spPr>
              <a:xfrm>
                <a:off x="2716052" y="4238110"/>
                <a:ext cx="249747" cy="369332"/>
              </a:xfrm>
              <a:prstGeom prst="rect">
                <a:avLst/>
              </a:prstGeom>
              <a:blipFill>
                <a:blip r:embed="rId14"/>
                <a:stretch>
                  <a:fillRect l="-1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6D8357D-4995-EA99-2689-392576B62E10}"/>
                  </a:ext>
                </a:extLst>
              </p:cNvPr>
              <p:cNvSpPr txBox="1"/>
              <p:nvPr/>
            </p:nvSpPr>
            <p:spPr>
              <a:xfrm>
                <a:off x="8821157" y="5205225"/>
                <a:ext cx="3077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1" name="TextBox 10">
                <a:extLst>
                  <a:ext uri="{FF2B5EF4-FFF2-40B4-BE49-F238E27FC236}">
                    <a16:creationId xmlns:a16="http://schemas.microsoft.com/office/drawing/2014/main" id="{16D8357D-4995-EA99-2689-392576B62E10}"/>
                  </a:ext>
                </a:extLst>
              </p:cNvPr>
              <p:cNvSpPr txBox="1">
                <a:spLocks noRot="1" noChangeAspect="1" noMove="1" noResize="1" noEditPoints="1" noAdjustHandles="1" noChangeArrowheads="1" noChangeShapeType="1" noTextEdit="1"/>
              </p:cNvSpPr>
              <p:nvPr/>
            </p:nvSpPr>
            <p:spPr>
              <a:xfrm>
                <a:off x="8821157" y="5205225"/>
                <a:ext cx="30777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CF6BC29-66CD-50F5-6A2C-CDB242304E69}"/>
                  </a:ext>
                </a:extLst>
              </p:cNvPr>
              <p:cNvSpPr txBox="1"/>
              <p:nvPr/>
            </p:nvSpPr>
            <p:spPr>
              <a:xfrm>
                <a:off x="6917749" y="2310693"/>
                <a:ext cx="1461467" cy="53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𝛼</m:t>
                      </m:r>
                      <m:r>
                        <a:rPr lang="en-US" sz="2800" i="1" smtClean="0">
                          <a:latin typeface="Cambria Math" panose="02040503050406030204" pitchFamily="18" charset="0"/>
                        </a:rPr>
                        <m:t>∈</m:t>
                      </m:r>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ℝ</m:t>
                          </m:r>
                        </m:e>
                        <m:sub>
                          <m:r>
                            <a:rPr lang="en-US" sz="2800" i="1">
                              <a:latin typeface="Cambria Math" panose="02040503050406030204" pitchFamily="18" charset="0"/>
                              <a:ea typeface="Cambria Math" panose="02040503050406030204" pitchFamily="18" charset="0"/>
                            </a:rPr>
                            <m:t>+</m:t>
                          </m:r>
                        </m:sub>
                        <m:sup>
                          <m:r>
                            <a:rPr lang="en-US" sz="2800" i="1">
                              <a:latin typeface="Cambria Math" panose="02040503050406030204" pitchFamily="18" charset="0"/>
                              <a:ea typeface="Cambria Math" panose="02040503050406030204" pitchFamily="18" charset="0"/>
                            </a:rPr>
                            <m:t>𝑑</m:t>
                          </m:r>
                        </m:sup>
                      </m:sSubSup>
                    </m:oMath>
                  </m:oMathPara>
                </a14:m>
                <a:endParaRPr lang="en-US" sz="2800" dirty="0"/>
              </a:p>
            </p:txBody>
          </p:sp>
        </mc:Choice>
        <mc:Fallback>
          <p:sp>
            <p:nvSpPr>
              <p:cNvPr id="18" name="TextBox 17">
                <a:extLst>
                  <a:ext uri="{FF2B5EF4-FFF2-40B4-BE49-F238E27FC236}">
                    <a16:creationId xmlns:a16="http://schemas.microsoft.com/office/drawing/2014/main" id="{BCF6BC29-66CD-50F5-6A2C-CDB242304E69}"/>
                  </a:ext>
                </a:extLst>
              </p:cNvPr>
              <p:cNvSpPr txBox="1">
                <a:spLocks noRot="1" noChangeAspect="1" noMove="1" noResize="1" noEditPoints="1" noAdjustHandles="1" noChangeArrowheads="1" noChangeShapeType="1" noTextEdit="1"/>
              </p:cNvSpPr>
              <p:nvPr/>
            </p:nvSpPr>
            <p:spPr>
              <a:xfrm>
                <a:off x="6917749" y="2310693"/>
                <a:ext cx="1461467" cy="53585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D8332D1-348B-597B-F4B2-0B7F9CB954AB}"/>
                  </a:ext>
                </a:extLst>
              </p:cNvPr>
              <p:cNvSpPr txBox="1"/>
              <p:nvPr/>
            </p:nvSpPr>
            <p:spPr>
              <a:xfrm>
                <a:off x="3858111" y="5651604"/>
                <a:ext cx="145895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p:sp>
            <p:nvSpPr>
              <p:cNvPr id="22" name="TextBox 21">
                <a:extLst>
                  <a:ext uri="{FF2B5EF4-FFF2-40B4-BE49-F238E27FC236}">
                    <a16:creationId xmlns:a16="http://schemas.microsoft.com/office/drawing/2014/main" id="{6D8332D1-348B-597B-F4B2-0B7F9CB954AB}"/>
                  </a:ext>
                </a:extLst>
              </p:cNvPr>
              <p:cNvSpPr txBox="1">
                <a:spLocks noRot="1" noChangeAspect="1" noMove="1" noResize="1" noEditPoints="1" noAdjustHandles="1" noChangeArrowheads="1" noChangeShapeType="1" noTextEdit="1"/>
              </p:cNvSpPr>
              <p:nvPr/>
            </p:nvSpPr>
            <p:spPr>
              <a:xfrm>
                <a:off x="3858111" y="5651604"/>
                <a:ext cx="1458953" cy="461665"/>
              </a:xfrm>
              <a:prstGeom prst="rect">
                <a:avLst/>
              </a:prstGeom>
              <a:blipFill>
                <a:blip r:embed="rId17"/>
                <a:stretch>
                  <a:fillRect/>
                </a:stretch>
              </a:blipFill>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C4A3B192-26BB-D67D-B441-676FE000BBA5}"/>
              </a:ext>
            </a:extLst>
          </p:cNvPr>
          <p:cNvSpPr/>
          <p:nvPr/>
        </p:nvSpPr>
        <p:spPr bwMode="auto">
          <a:xfrm rot="16200000">
            <a:off x="4350735" y="3904465"/>
            <a:ext cx="476250" cy="294275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2" name="Oval 31">
            <a:extLst>
              <a:ext uri="{FF2B5EF4-FFF2-40B4-BE49-F238E27FC236}">
                <a16:creationId xmlns:a16="http://schemas.microsoft.com/office/drawing/2014/main" id="{B3D81D68-9BB3-DCC7-AA81-EA715926D023}"/>
              </a:ext>
            </a:extLst>
          </p:cNvPr>
          <p:cNvSpPr/>
          <p:nvPr/>
        </p:nvSpPr>
        <p:spPr bwMode="auto">
          <a:xfrm>
            <a:off x="2469140" y="2999751"/>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4" name="Oval 33">
            <a:extLst>
              <a:ext uri="{FF2B5EF4-FFF2-40B4-BE49-F238E27FC236}">
                <a16:creationId xmlns:a16="http://schemas.microsoft.com/office/drawing/2014/main" id="{37700128-D885-156D-5C00-53FD380728F0}"/>
              </a:ext>
            </a:extLst>
          </p:cNvPr>
          <p:cNvSpPr/>
          <p:nvPr/>
        </p:nvSpPr>
        <p:spPr bwMode="auto">
          <a:xfrm>
            <a:off x="2467831" y="3162093"/>
            <a:ext cx="121962" cy="121962"/>
          </a:xfrm>
          <a:prstGeom prst="ellipse">
            <a:avLst/>
          </a:prstGeom>
          <a:solidFill>
            <a:srgbClr val="CF964A"/>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5" name="Oval 34">
            <a:extLst>
              <a:ext uri="{FF2B5EF4-FFF2-40B4-BE49-F238E27FC236}">
                <a16:creationId xmlns:a16="http://schemas.microsoft.com/office/drawing/2014/main" id="{2D2D69AE-9244-1FD8-06E0-55BBA7C0F3C6}"/>
              </a:ext>
            </a:extLst>
          </p:cNvPr>
          <p:cNvSpPr/>
          <p:nvPr/>
        </p:nvSpPr>
        <p:spPr bwMode="auto">
          <a:xfrm>
            <a:off x="2471006" y="3326999"/>
            <a:ext cx="121962" cy="121962"/>
          </a:xfrm>
          <a:prstGeom prst="ellipse">
            <a:avLst/>
          </a:prstGeom>
          <a:solidFill>
            <a:srgbClr val="00AB8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6" name="Oval 35">
            <a:extLst>
              <a:ext uri="{FF2B5EF4-FFF2-40B4-BE49-F238E27FC236}">
                <a16:creationId xmlns:a16="http://schemas.microsoft.com/office/drawing/2014/main" id="{92DA8494-A728-0EFA-0FBF-D4D3D8386BDE}"/>
              </a:ext>
            </a:extLst>
          </p:cNvPr>
          <p:cNvSpPr/>
          <p:nvPr/>
        </p:nvSpPr>
        <p:spPr bwMode="auto">
          <a:xfrm>
            <a:off x="2474058" y="3491905"/>
            <a:ext cx="121962" cy="121962"/>
          </a:xfrm>
          <a:prstGeom prst="ellipse">
            <a:avLst/>
          </a:prstGeom>
          <a:solidFill>
            <a:srgbClr val="8F982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7" name="Oval 36">
            <a:extLst>
              <a:ext uri="{FF2B5EF4-FFF2-40B4-BE49-F238E27FC236}">
                <a16:creationId xmlns:a16="http://schemas.microsoft.com/office/drawing/2014/main" id="{115323DE-ACE0-3F9B-8607-E3A2EFFBBFB5}"/>
              </a:ext>
            </a:extLst>
          </p:cNvPr>
          <p:cNvSpPr/>
          <p:nvPr/>
        </p:nvSpPr>
        <p:spPr bwMode="auto">
          <a:xfrm>
            <a:off x="2472687" y="3643529"/>
            <a:ext cx="121962" cy="121962"/>
          </a:xfrm>
          <a:prstGeom prst="ellipse">
            <a:avLst/>
          </a:prstGeom>
          <a:solidFill>
            <a:srgbClr val="05AAC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8" name="Oval 37">
            <a:extLst>
              <a:ext uri="{FF2B5EF4-FFF2-40B4-BE49-F238E27FC236}">
                <a16:creationId xmlns:a16="http://schemas.microsoft.com/office/drawing/2014/main" id="{1D1A2E25-30F2-5F78-192E-1C58420F6BE8}"/>
              </a:ext>
            </a:extLst>
          </p:cNvPr>
          <p:cNvSpPr/>
          <p:nvPr/>
        </p:nvSpPr>
        <p:spPr bwMode="auto">
          <a:xfrm>
            <a:off x="2471378" y="3805871"/>
            <a:ext cx="121962" cy="121962"/>
          </a:xfrm>
          <a:prstGeom prst="ellipse">
            <a:avLst/>
          </a:prstGeom>
          <a:solidFill>
            <a:srgbClr val="A187EA"/>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9" name="Oval 38">
            <a:extLst>
              <a:ext uri="{FF2B5EF4-FFF2-40B4-BE49-F238E27FC236}">
                <a16:creationId xmlns:a16="http://schemas.microsoft.com/office/drawing/2014/main" id="{F1622C0E-65F9-ADED-70A9-63A8A0060E6F}"/>
              </a:ext>
            </a:extLst>
          </p:cNvPr>
          <p:cNvSpPr/>
          <p:nvPr/>
        </p:nvSpPr>
        <p:spPr bwMode="auto">
          <a:xfrm>
            <a:off x="2474553" y="3970777"/>
            <a:ext cx="121962" cy="121962"/>
          </a:xfrm>
          <a:prstGeom prst="ellipse">
            <a:avLst/>
          </a:prstGeom>
          <a:solidFill>
            <a:srgbClr val="6892F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0" name="Oval 39">
            <a:extLst>
              <a:ext uri="{FF2B5EF4-FFF2-40B4-BE49-F238E27FC236}">
                <a16:creationId xmlns:a16="http://schemas.microsoft.com/office/drawing/2014/main" id="{8F23169F-EC65-0F1C-211F-A5D354F9AE4A}"/>
              </a:ext>
            </a:extLst>
          </p:cNvPr>
          <p:cNvSpPr/>
          <p:nvPr/>
        </p:nvSpPr>
        <p:spPr bwMode="auto">
          <a:xfrm>
            <a:off x="2477605" y="4125635"/>
            <a:ext cx="121962" cy="121962"/>
          </a:xfrm>
          <a:prstGeom prst="ellipse">
            <a:avLst/>
          </a:prstGeom>
          <a:solidFill>
            <a:srgbClr val="F25F74"/>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1" name="Oval 40">
            <a:extLst>
              <a:ext uri="{FF2B5EF4-FFF2-40B4-BE49-F238E27FC236}">
                <a16:creationId xmlns:a16="http://schemas.microsoft.com/office/drawing/2014/main" id="{4EA75523-E3E3-044E-EB0D-726003F20133}"/>
              </a:ext>
            </a:extLst>
          </p:cNvPr>
          <p:cNvSpPr/>
          <p:nvPr/>
        </p:nvSpPr>
        <p:spPr bwMode="auto">
          <a:xfrm>
            <a:off x="2478696" y="4274447"/>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2" name="Oval 41">
            <a:extLst>
              <a:ext uri="{FF2B5EF4-FFF2-40B4-BE49-F238E27FC236}">
                <a16:creationId xmlns:a16="http://schemas.microsoft.com/office/drawing/2014/main" id="{36CF86DB-CD5A-90E6-F55E-3A23DC432E68}"/>
              </a:ext>
            </a:extLst>
          </p:cNvPr>
          <p:cNvSpPr/>
          <p:nvPr/>
        </p:nvSpPr>
        <p:spPr bwMode="auto">
          <a:xfrm>
            <a:off x="2477387" y="4431765"/>
            <a:ext cx="121962" cy="121962"/>
          </a:xfrm>
          <a:prstGeom prst="ellipse">
            <a:avLst/>
          </a:prstGeom>
          <a:solidFill>
            <a:srgbClr val="72A33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3" name="Oval 42">
            <a:extLst>
              <a:ext uri="{FF2B5EF4-FFF2-40B4-BE49-F238E27FC236}">
                <a16:creationId xmlns:a16="http://schemas.microsoft.com/office/drawing/2014/main" id="{7F149258-2B96-2F8D-19A6-55A19E7240C0}"/>
              </a:ext>
            </a:extLst>
          </p:cNvPr>
          <p:cNvSpPr/>
          <p:nvPr/>
        </p:nvSpPr>
        <p:spPr bwMode="auto">
          <a:xfrm>
            <a:off x="2480562" y="4591647"/>
            <a:ext cx="121962" cy="121962"/>
          </a:xfrm>
          <a:prstGeom prst="ellipse">
            <a:avLst/>
          </a:prstGeom>
          <a:solidFill>
            <a:srgbClr val="009CF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4" name="Oval 43">
            <a:extLst>
              <a:ext uri="{FF2B5EF4-FFF2-40B4-BE49-F238E27FC236}">
                <a16:creationId xmlns:a16="http://schemas.microsoft.com/office/drawing/2014/main" id="{35ECBB87-F545-5AAF-DAE6-DFA4419D20CD}"/>
              </a:ext>
            </a:extLst>
          </p:cNvPr>
          <p:cNvSpPr/>
          <p:nvPr/>
        </p:nvSpPr>
        <p:spPr bwMode="auto">
          <a:xfrm>
            <a:off x="2483614" y="4736457"/>
            <a:ext cx="121962" cy="121962"/>
          </a:xfrm>
          <a:prstGeom prst="ellipse">
            <a:avLst/>
          </a:prstGeom>
          <a:solidFill>
            <a:srgbClr val="E47C5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5" name="Oval 44">
            <a:extLst>
              <a:ext uri="{FF2B5EF4-FFF2-40B4-BE49-F238E27FC236}">
                <a16:creationId xmlns:a16="http://schemas.microsoft.com/office/drawing/2014/main" id="{39F1F08A-4A18-78A1-838F-A9D6C57DB842}"/>
              </a:ext>
            </a:extLst>
          </p:cNvPr>
          <p:cNvSpPr/>
          <p:nvPr/>
        </p:nvSpPr>
        <p:spPr bwMode="auto">
          <a:xfrm>
            <a:off x="2482243" y="4903153"/>
            <a:ext cx="121962" cy="121962"/>
          </a:xfrm>
          <a:prstGeom prst="ellipse">
            <a:avLst/>
          </a:prstGeom>
          <a:solidFill>
            <a:srgbClr val="4BAB5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6" name="Oval 45">
            <a:extLst>
              <a:ext uri="{FF2B5EF4-FFF2-40B4-BE49-F238E27FC236}">
                <a16:creationId xmlns:a16="http://schemas.microsoft.com/office/drawing/2014/main" id="{02A97A83-B905-869D-E83F-7FD4A86F5DB8}"/>
              </a:ext>
            </a:extLst>
          </p:cNvPr>
          <p:cNvSpPr/>
          <p:nvPr/>
        </p:nvSpPr>
        <p:spPr bwMode="auto">
          <a:xfrm>
            <a:off x="2480934" y="5195913"/>
            <a:ext cx="121962" cy="121962"/>
          </a:xfrm>
          <a:prstGeom prst="ellipse">
            <a:avLst/>
          </a:prstGeom>
          <a:solidFill>
            <a:srgbClr val="AD8F1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7" name="Oval 46">
            <a:extLst>
              <a:ext uri="{FF2B5EF4-FFF2-40B4-BE49-F238E27FC236}">
                <a16:creationId xmlns:a16="http://schemas.microsoft.com/office/drawing/2014/main" id="{B3DC2671-9953-3EEA-9AC9-E1907217141B}"/>
              </a:ext>
            </a:extLst>
          </p:cNvPr>
          <p:cNvSpPr/>
          <p:nvPr/>
        </p:nvSpPr>
        <p:spPr bwMode="auto">
          <a:xfrm>
            <a:off x="2484109" y="5341769"/>
            <a:ext cx="121962" cy="121962"/>
          </a:xfrm>
          <a:prstGeom prst="ellipse">
            <a:avLst/>
          </a:prstGeom>
          <a:solidFill>
            <a:srgbClr val="05ACB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8" name="Oval 47">
            <a:extLst>
              <a:ext uri="{FF2B5EF4-FFF2-40B4-BE49-F238E27FC236}">
                <a16:creationId xmlns:a16="http://schemas.microsoft.com/office/drawing/2014/main" id="{2081978D-9C72-2B12-C7F8-719AD9D783E5}"/>
              </a:ext>
            </a:extLst>
          </p:cNvPr>
          <p:cNvSpPr/>
          <p:nvPr/>
        </p:nvSpPr>
        <p:spPr bwMode="auto">
          <a:xfrm>
            <a:off x="2487161" y="5500325"/>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9" name="Oval 48">
            <a:extLst>
              <a:ext uri="{FF2B5EF4-FFF2-40B4-BE49-F238E27FC236}">
                <a16:creationId xmlns:a16="http://schemas.microsoft.com/office/drawing/2014/main" id="{C286CBAE-AC8F-3612-548A-C111169382AB}"/>
              </a:ext>
            </a:extLst>
          </p:cNvPr>
          <p:cNvSpPr/>
          <p:nvPr/>
        </p:nvSpPr>
        <p:spPr bwMode="auto">
          <a:xfrm>
            <a:off x="2487161" y="5667677"/>
            <a:ext cx="121962" cy="121962"/>
          </a:xfrm>
          <a:prstGeom prst="ellipse">
            <a:avLst/>
          </a:prstGeom>
          <a:solidFill>
            <a:srgbClr val="C47D1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50" name="Oval 49">
            <a:extLst>
              <a:ext uri="{FF2B5EF4-FFF2-40B4-BE49-F238E27FC236}">
                <a16:creationId xmlns:a16="http://schemas.microsoft.com/office/drawing/2014/main" id="{E70B26FE-D7A7-5AE1-3456-5EAC17383CD9}"/>
              </a:ext>
            </a:extLst>
          </p:cNvPr>
          <p:cNvSpPr/>
          <p:nvPr/>
        </p:nvSpPr>
        <p:spPr bwMode="auto">
          <a:xfrm>
            <a:off x="2490213" y="5826233"/>
            <a:ext cx="121962" cy="121962"/>
          </a:xfrm>
          <a:prstGeom prst="ellipse">
            <a:avLst/>
          </a:prstGeom>
          <a:solidFill>
            <a:srgbClr val="09AD9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51" name="Oval 50">
            <a:extLst>
              <a:ext uri="{FF2B5EF4-FFF2-40B4-BE49-F238E27FC236}">
                <a16:creationId xmlns:a16="http://schemas.microsoft.com/office/drawing/2014/main" id="{CF3D93D0-4C3B-B551-81C4-3B8CB5467528}"/>
              </a:ext>
            </a:extLst>
          </p:cNvPr>
          <p:cNvSpPr/>
          <p:nvPr/>
        </p:nvSpPr>
        <p:spPr bwMode="auto">
          <a:xfrm>
            <a:off x="2482549" y="5049009"/>
            <a:ext cx="121962" cy="121962"/>
          </a:xfrm>
          <a:prstGeom prst="ellipse">
            <a:avLst/>
          </a:prstGeom>
          <a:solidFill>
            <a:srgbClr val="C16CD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9" name="Left Brace 8">
            <a:extLst>
              <a:ext uri="{FF2B5EF4-FFF2-40B4-BE49-F238E27FC236}">
                <a16:creationId xmlns:a16="http://schemas.microsoft.com/office/drawing/2014/main" id="{BE188A74-4EBF-A368-337C-A6631AA45A36}"/>
              </a:ext>
            </a:extLst>
          </p:cNvPr>
          <p:cNvSpPr/>
          <p:nvPr/>
        </p:nvSpPr>
        <p:spPr bwMode="auto">
          <a:xfrm rot="16200000" flipH="1">
            <a:off x="4527021" y="656179"/>
            <a:ext cx="369332" cy="2942750"/>
          </a:xfrm>
          <a:prstGeom prst="leftBrace">
            <a:avLst>
              <a:gd name="adj1" fmla="val 8333"/>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C5D6DAD-BE96-ED26-A067-804B7DBDEEA0}"/>
                  </a:ext>
                </a:extLst>
              </p:cNvPr>
              <p:cNvSpPr txBox="1"/>
              <p:nvPr/>
            </p:nvSpPr>
            <p:spPr>
              <a:xfrm>
                <a:off x="4187633" y="1567981"/>
                <a:ext cx="10481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oMath>
                  </m:oMathPara>
                </a14:m>
                <a:endParaRPr lang="en-US" dirty="0"/>
              </a:p>
            </p:txBody>
          </p:sp>
        </mc:Choice>
        <mc:Fallback>
          <p:sp>
            <p:nvSpPr>
              <p:cNvPr id="15" name="TextBox 14">
                <a:extLst>
                  <a:ext uri="{FF2B5EF4-FFF2-40B4-BE49-F238E27FC236}">
                    <a16:creationId xmlns:a16="http://schemas.microsoft.com/office/drawing/2014/main" id="{6C5D6DAD-BE96-ED26-A067-804B7DBDEEA0}"/>
                  </a:ext>
                </a:extLst>
              </p:cNvPr>
              <p:cNvSpPr txBox="1">
                <a:spLocks noRot="1" noChangeAspect="1" noMove="1" noResize="1" noEditPoints="1" noAdjustHandles="1" noChangeArrowheads="1" noChangeShapeType="1" noTextEdit="1"/>
              </p:cNvSpPr>
              <p:nvPr/>
            </p:nvSpPr>
            <p:spPr>
              <a:xfrm>
                <a:off x="4187633" y="1567981"/>
                <a:ext cx="1048107" cy="369332"/>
              </a:xfrm>
              <a:prstGeom prst="rect">
                <a:avLst/>
              </a:prstGeom>
              <a:blipFill>
                <a:blip r:embed="rId18"/>
                <a:stretch>
                  <a:fillRect l="-5952" b="-3333"/>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A154D46-1E6A-B0EF-E2F4-1AD47FD5348B}"/>
              </a:ext>
            </a:extLst>
          </p:cNvPr>
          <p:cNvCxnSpPr/>
          <p:nvPr/>
        </p:nvCxnSpPr>
        <p:spPr bwMode="auto">
          <a:xfrm flipV="1">
            <a:off x="755553" y="3078272"/>
            <a:ext cx="652142" cy="95348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58002112-51CE-E037-CD35-2A16BF64A7A5}"/>
              </a:ext>
            </a:extLst>
          </p:cNvPr>
          <p:cNvCxnSpPr/>
          <p:nvPr/>
        </p:nvCxnSpPr>
        <p:spPr bwMode="auto">
          <a:xfrm>
            <a:off x="804599" y="4797438"/>
            <a:ext cx="609154" cy="11422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557926A4-5FCB-009A-D8F0-A8FFA817588D}"/>
              </a:ext>
            </a:extLst>
          </p:cNvPr>
          <p:cNvSpPr txBox="1"/>
          <p:nvPr/>
        </p:nvSpPr>
        <p:spPr>
          <a:xfrm rot="18194737">
            <a:off x="664321" y="3279683"/>
            <a:ext cx="604653" cy="338554"/>
          </a:xfrm>
          <a:prstGeom prst="rect">
            <a:avLst/>
          </a:prstGeom>
          <a:noFill/>
        </p:spPr>
        <p:txBody>
          <a:bodyPr wrap="none" rtlCol="0">
            <a:spAutoFit/>
          </a:bodyPr>
          <a:lstStyle/>
          <a:p>
            <a:r>
              <a:rPr lang="en-US" sz="1600" dirty="0">
                <a:latin typeface="+mn-lt"/>
              </a:rPr>
              <a:t>PCA</a:t>
            </a: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269A2C6-22FF-BB6A-CC98-AEDC3DB8F2A5}"/>
                  </a:ext>
                </a:extLst>
              </p:cNvPr>
              <p:cNvSpPr txBox="1"/>
              <p:nvPr/>
            </p:nvSpPr>
            <p:spPr>
              <a:xfrm>
                <a:off x="505326" y="3723521"/>
                <a:ext cx="23807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𝜉</m:t>
                      </m:r>
                    </m:oMath>
                  </m:oMathPara>
                </a14:m>
                <a:endParaRPr lang="en-US" dirty="0">
                  <a:solidFill>
                    <a:srgbClr val="FF0000"/>
                  </a:solidFill>
                </a:endParaRPr>
              </a:p>
            </p:txBody>
          </p:sp>
        </mc:Choice>
        <mc:Fallback>
          <p:sp>
            <p:nvSpPr>
              <p:cNvPr id="55" name="TextBox 54">
                <a:extLst>
                  <a:ext uri="{FF2B5EF4-FFF2-40B4-BE49-F238E27FC236}">
                    <a16:creationId xmlns:a16="http://schemas.microsoft.com/office/drawing/2014/main" id="{F269A2C6-22FF-BB6A-CC98-AEDC3DB8F2A5}"/>
                  </a:ext>
                </a:extLst>
              </p:cNvPr>
              <p:cNvSpPr txBox="1">
                <a:spLocks noRot="1" noChangeAspect="1" noMove="1" noResize="1" noEditPoints="1" noAdjustHandles="1" noChangeArrowheads="1" noChangeShapeType="1" noTextEdit="1"/>
              </p:cNvSpPr>
              <p:nvPr/>
            </p:nvSpPr>
            <p:spPr>
              <a:xfrm>
                <a:off x="505326" y="3723521"/>
                <a:ext cx="238079" cy="369332"/>
              </a:xfrm>
              <a:prstGeom prst="rect">
                <a:avLst/>
              </a:prstGeom>
              <a:blipFill>
                <a:blip r:embed="rId19"/>
                <a:stretch>
                  <a:fillRect l="-40000" t="-3333" r="-35000"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97FD073-9B8F-18F4-B2CA-27BAE83D2ADA}"/>
                  </a:ext>
                </a:extLst>
              </p:cNvPr>
              <p:cNvSpPr txBox="1"/>
              <p:nvPr/>
            </p:nvSpPr>
            <p:spPr>
              <a:xfrm>
                <a:off x="1465138" y="2309344"/>
                <a:ext cx="12477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𝑚</m:t>
                          </m:r>
                        </m:sup>
                      </m:sSup>
                    </m:oMath>
                  </m:oMathPara>
                </a14:m>
                <a:endParaRPr lang="en-US" sz="2800" dirty="0"/>
              </a:p>
            </p:txBody>
          </p:sp>
        </mc:Choice>
        <mc:Fallback>
          <p:sp>
            <p:nvSpPr>
              <p:cNvPr id="20" name="TextBox 19">
                <a:extLst>
                  <a:ext uri="{FF2B5EF4-FFF2-40B4-BE49-F238E27FC236}">
                    <a16:creationId xmlns:a16="http://schemas.microsoft.com/office/drawing/2014/main" id="{997FD073-9B8F-18F4-B2CA-27BAE83D2ADA}"/>
                  </a:ext>
                </a:extLst>
              </p:cNvPr>
              <p:cNvSpPr txBox="1">
                <a:spLocks noRot="1" noChangeAspect="1" noMove="1" noResize="1" noEditPoints="1" noAdjustHandles="1" noChangeArrowheads="1" noChangeShapeType="1" noTextEdit="1"/>
              </p:cNvSpPr>
              <p:nvPr/>
            </p:nvSpPr>
            <p:spPr>
              <a:xfrm>
                <a:off x="1465138" y="2309344"/>
                <a:ext cx="1247714" cy="430887"/>
              </a:xfrm>
              <a:prstGeom prst="rect">
                <a:avLst/>
              </a:prstGeom>
              <a:blipFill>
                <a:blip r:embed="rId20"/>
                <a:stretch>
                  <a:fillRect l="-3030"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DCBC3C3-5362-1B9E-CC6B-1E5E899AC059}"/>
                  </a:ext>
                </a:extLst>
              </p:cNvPr>
              <p:cNvSpPr txBox="1"/>
              <p:nvPr/>
            </p:nvSpPr>
            <p:spPr>
              <a:xfrm>
                <a:off x="3131257" y="2311906"/>
                <a:ext cx="29220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𝐷𝑖𝑟𝑖𝑐h𝑙𝑒𝑡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oMath>
                  </m:oMathPara>
                </a14:m>
                <a:endParaRPr lang="en-US" dirty="0"/>
              </a:p>
            </p:txBody>
          </p:sp>
        </mc:Choice>
        <mc:Fallback>
          <p:sp>
            <p:nvSpPr>
              <p:cNvPr id="10" name="TextBox 9">
                <a:extLst>
                  <a:ext uri="{FF2B5EF4-FFF2-40B4-BE49-F238E27FC236}">
                    <a16:creationId xmlns:a16="http://schemas.microsoft.com/office/drawing/2014/main" id="{EDCBC3C3-5362-1B9E-CC6B-1E5E899AC059}"/>
                  </a:ext>
                </a:extLst>
              </p:cNvPr>
              <p:cNvSpPr txBox="1">
                <a:spLocks noRot="1" noChangeAspect="1" noMove="1" noResize="1" noEditPoints="1" noAdjustHandles="1" noChangeArrowheads="1" noChangeShapeType="1" noTextEdit="1"/>
              </p:cNvSpPr>
              <p:nvPr/>
            </p:nvSpPr>
            <p:spPr>
              <a:xfrm>
                <a:off x="3131257" y="2311906"/>
                <a:ext cx="2922017" cy="369332"/>
              </a:xfrm>
              <a:prstGeom prst="rect">
                <a:avLst/>
              </a:prstGeom>
              <a:blipFill>
                <a:blip r:embed="rId21"/>
                <a:stretch>
                  <a:fillRect l="-1732" b="-290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AB9EBAD-1062-B033-A238-E34BC368BBDD}"/>
                  </a:ext>
                </a:extLst>
              </p:cNvPr>
              <p:cNvSpPr txBox="1"/>
              <p:nvPr/>
            </p:nvSpPr>
            <p:spPr>
              <a:xfrm>
                <a:off x="7194886" y="5745338"/>
                <a:ext cx="7080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𝑒𝑥</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Δ</m:t>
                          </m:r>
                        </m:e>
                        <m:sup>
                          <m:r>
                            <a:rPr lang="en-US" sz="2000" b="0" i="1" smtClean="0">
                              <a:latin typeface="Cambria Math" panose="02040503050406030204" pitchFamily="18" charset="0"/>
                            </a:rPr>
                            <m:t>2</m:t>
                          </m:r>
                        </m:sup>
                      </m:sSup>
                    </m:oMath>
                  </m:oMathPara>
                </a14:m>
                <a:endParaRPr lang="en-US" sz="2000" dirty="0"/>
              </a:p>
            </p:txBody>
          </p:sp>
        </mc:Choice>
        <mc:Fallback>
          <p:sp>
            <p:nvSpPr>
              <p:cNvPr id="16" name="TextBox 15">
                <a:extLst>
                  <a:ext uri="{FF2B5EF4-FFF2-40B4-BE49-F238E27FC236}">
                    <a16:creationId xmlns:a16="http://schemas.microsoft.com/office/drawing/2014/main" id="{DAB9EBAD-1062-B033-A238-E34BC368BBDD}"/>
                  </a:ext>
                </a:extLst>
              </p:cNvPr>
              <p:cNvSpPr txBox="1">
                <a:spLocks noRot="1" noChangeAspect="1" noMove="1" noResize="1" noEditPoints="1" noAdjustHandles="1" noChangeArrowheads="1" noChangeShapeType="1" noTextEdit="1"/>
              </p:cNvSpPr>
              <p:nvPr/>
            </p:nvSpPr>
            <p:spPr>
              <a:xfrm>
                <a:off x="7194886" y="5745338"/>
                <a:ext cx="708014" cy="307777"/>
              </a:xfrm>
              <a:prstGeom prst="rect">
                <a:avLst/>
              </a:prstGeom>
              <a:blipFill>
                <a:blip r:embed="rId22"/>
                <a:stretch>
                  <a:fillRect l="-3509" t="-4000" r="-1754" b="-4000"/>
                </a:stretch>
              </a:blipFill>
            </p:spPr>
            <p:txBody>
              <a:bodyPr/>
              <a:lstStyle/>
              <a:p>
                <a:r>
                  <a:rPr lang="en-US">
                    <a:noFill/>
                  </a:rPr>
                  <a:t> </a:t>
                </a:r>
              </a:p>
            </p:txBody>
          </p:sp>
        </mc:Fallback>
      </mc:AlternateContent>
    </p:spTree>
    <p:extLst>
      <p:ext uri="{BB962C8B-B14F-4D97-AF65-F5344CB8AC3E}">
        <p14:creationId xmlns:p14="http://schemas.microsoft.com/office/powerpoint/2010/main" val="376178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EB64A139-F2CF-ACD4-B26F-B3832ED72DE0}"/>
              </a:ext>
            </a:extLst>
          </p:cNvPr>
          <p:cNvPicPr>
            <a:picLocks noChangeAspect="1"/>
          </p:cNvPicPr>
          <p:nvPr/>
        </p:nvPicPr>
        <p:blipFill rotWithShape="1">
          <a:blip r:embed="rId5"/>
          <a:srcRect l="1" r="68517"/>
          <a:stretch/>
        </p:blipFill>
        <p:spPr>
          <a:xfrm>
            <a:off x="-62434" y="3996558"/>
            <a:ext cx="2446867" cy="935905"/>
          </a:xfrm>
          <a:prstGeom prst="rect">
            <a:avLst/>
          </a:prstGeom>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a:xfrm>
            <a:off x="171450" y="351105"/>
            <a:ext cx="8801100" cy="838200"/>
          </a:xfrm>
        </p:spPr>
        <p:txBody>
          <a:bodyPr/>
          <a:lstStyle/>
          <a:p>
            <a:r>
              <a:rPr lang="en-US" altLang="en-US" dirty="0">
                <a:solidFill>
                  <a:srgbClr val="FFB300"/>
                </a:solidFill>
              </a:rPr>
              <a:t>Problem Statement: </a:t>
            </a:r>
            <a:r>
              <a:rPr lang="en-US" altLang="en-US" dirty="0"/>
              <a:t>Composition with UQ</a:t>
            </a:r>
          </a:p>
        </p:txBody>
      </p:sp>
      <p:pic>
        <p:nvPicPr>
          <p:cNvPr id="2" name="dirichletp.mp4">
            <a:hlinkClick r:id="" action="ppaction://media"/>
            <a:extLst>
              <a:ext uri="{FF2B5EF4-FFF2-40B4-BE49-F238E27FC236}">
                <a16:creationId xmlns:a16="http://schemas.microsoft.com/office/drawing/2014/main" id="{3374CF89-26CA-F86B-B52A-EAB0353C5420}"/>
              </a:ext>
            </a:extLst>
          </p:cNvPr>
          <p:cNvPicPr>
            <a:picLocks noChangeAspect="1"/>
          </p:cNvPicPr>
          <p:nvPr>
            <a:videoFile r:link="rId2"/>
            <p:extLst>
              <p:ext uri="{DAA4B4D4-6D71-4841-9C94-3DE7FCFB9230}">
                <p14:media xmlns:p14="http://schemas.microsoft.com/office/powerpoint/2010/main" r:embed="rId1"/>
              </p:ext>
            </p:extLst>
          </p:nvPr>
        </p:nvPicPr>
        <p:blipFill>
          <a:blip r:embed="rId6">
            <a:lum bright="11000" contrast="52000"/>
          </a:blip>
          <a:stretch>
            <a:fillRect/>
          </a:stretch>
        </p:blipFill>
        <p:spPr>
          <a:xfrm>
            <a:off x="5561262" y="2690839"/>
            <a:ext cx="3695868" cy="3387674"/>
          </a:xfrm>
          <a:prstGeom prst="rect">
            <a:avLst/>
          </a:prstGeom>
        </p:spPr>
      </p:pic>
      <p:sp>
        <p:nvSpPr>
          <p:cNvPr id="5" name="Rectangle 4">
            <a:extLst>
              <a:ext uri="{FF2B5EF4-FFF2-40B4-BE49-F238E27FC236}">
                <a16:creationId xmlns:a16="http://schemas.microsoft.com/office/drawing/2014/main" id="{68864A02-971F-5F62-184E-0DAD8950F98D}"/>
              </a:ext>
            </a:extLst>
          </p:cNvPr>
          <p:cNvSpPr/>
          <p:nvPr/>
        </p:nvSpPr>
        <p:spPr bwMode="auto">
          <a:xfrm rot="17934235">
            <a:off x="4394875" y="3277690"/>
            <a:ext cx="3330721" cy="16442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6" name="Rectangle 5">
            <a:extLst>
              <a:ext uri="{FF2B5EF4-FFF2-40B4-BE49-F238E27FC236}">
                <a16:creationId xmlns:a16="http://schemas.microsoft.com/office/drawing/2014/main" id="{843A9C28-16BA-6606-D3FB-E6880EA603C7}"/>
              </a:ext>
            </a:extLst>
          </p:cNvPr>
          <p:cNvSpPr/>
          <p:nvPr/>
        </p:nvSpPr>
        <p:spPr bwMode="auto">
          <a:xfrm rot="3688458">
            <a:off x="7386491" y="2898148"/>
            <a:ext cx="3285851" cy="18688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7" name="Rectangle 6">
            <a:extLst>
              <a:ext uri="{FF2B5EF4-FFF2-40B4-BE49-F238E27FC236}">
                <a16:creationId xmlns:a16="http://schemas.microsoft.com/office/drawing/2014/main" id="{0CFBB6A7-4EF8-065A-E489-77AC78E8ABBD}"/>
              </a:ext>
            </a:extLst>
          </p:cNvPr>
          <p:cNvSpPr/>
          <p:nvPr/>
        </p:nvSpPr>
        <p:spPr bwMode="auto">
          <a:xfrm>
            <a:off x="6114796" y="2321576"/>
            <a:ext cx="3598985" cy="756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p:sp>
        <p:nvSpPr>
          <p:cNvPr id="8" name="Rectangle 7">
            <a:extLst>
              <a:ext uri="{FF2B5EF4-FFF2-40B4-BE49-F238E27FC236}">
                <a16:creationId xmlns:a16="http://schemas.microsoft.com/office/drawing/2014/main" id="{4E95D426-98B8-9D4D-6B2B-698DA70FCA00}"/>
              </a:ext>
            </a:extLst>
          </p:cNvPr>
          <p:cNvSpPr/>
          <p:nvPr/>
        </p:nvSpPr>
        <p:spPr bwMode="auto">
          <a:xfrm>
            <a:off x="5886470" y="5686363"/>
            <a:ext cx="3598985" cy="3921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bg1"/>
              </a:solidFill>
              <a:effectLst/>
              <a:latin typeface="Times" pitchFamily="2"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147C875-0218-908C-FE0C-F89EBE58615D}"/>
                  </a:ext>
                </a:extLst>
              </p:cNvPr>
              <p:cNvSpPr txBox="1"/>
              <p:nvPr/>
            </p:nvSpPr>
            <p:spPr>
              <a:xfrm>
                <a:off x="7299019" y="3456986"/>
                <a:ext cx="57175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𝑆𝑖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2" name="TextBox 11">
                <a:extLst>
                  <a:ext uri="{FF2B5EF4-FFF2-40B4-BE49-F238E27FC236}">
                    <a16:creationId xmlns:a16="http://schemas.microsoft.com/office/drawing/2014/main" id="{2147C875-0218-908C-FE0C-F89EBE58615D}"/>
                  </a:ext>
                </a:extLst>
              </p:cNvPr>
              <p:cNvSpPr txBox="1">
                <a:spLocks noRot="1" noChangeAspect="1" noMove="1" noResize="1" noEditPoints="1" noAdjustHandles="1" noChangeArrowheads="1" noChangeShapeType="1" noTextEdit="1"/>
              </p:cNvSpPr>
              <p:nvPr/>
            </p:nvSpPr>
            <p:spPr>
              <a:xfrm>
                <a:off x="7299019" y="3456986"/>
                <a:ext cx="571759" cy="307777"/>
              </a:xfrm>
              <a:prstGeom prst="rect">
                <a:avLst/>
              </a:prstGeom>
              <a:blipFill>
                <a:blip r:embed="rId7"/>
                <a:stretch>
                  <a:fillRect l="-8696" r="-4348"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0DBAFCE-CE96-C0F3-B249-433FB8A514EA}"/>
                  </a:ext>
                </a:extLst>
              </p:cNvPr>
              <p:cNvSpPr txBox="1"/>
              <p:nvPr/>
            </p:nvSpPr>
            <p:spPr>
              <a:xfrm>
                <a:off x="6347647" y="5306188"/>
                <a:ext cx="58779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𝑇𝑖</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2</m:t>
                          </m:r>
                        </m:sub>
                      </m:sSub>
                    </m:oMath>
                  </m:oMathPara>
                </a14:m>
                <a:endParaRPr lang="en-US" sz="2000" dirty="0">
                  <a:solidFill>
                    <a:schemeClr val="bg1"/>
                  </a:solidFill>
                </a:endParaRPr>
              </a:p>
            </p:txBody>
          </p:sp>
        </mc:Choice>
        <mc:Fallback>
          <p:sp>
            <p:nvSpPr>
              <p:cNvPr id="13" name="TextBox 12">
                <a:extLst>
                  <a:ext uri="{FF2B5EF4-FFF2-40B4-BE49-F238E27FC236}">
                    <a16:creationId xmlns:a16="http://schemas.microsoft.com/office/drawing/2014/main" id="{40DBAFCE-CE96-C0F3-B249-433FB8A514EA}"/>
                  </a:ext>
                </a:extLst>
              </p:cNvPr>
              <p:cNvSpPr txBox="1">
                <a:spLocks noRot="1" noChangeAspect="1" noMove="1" noResize="1" noEditPoints="1" noAdjustHandles="1" noChangeArrowheads="1" noChangeShapeType="1" noTextEdit="1"/>
              </p:cNvSpPr>
              <p:nvPr/>
            </p:nvSpPr>
            <p:spPr>
              <a:xfrm>
                <a:off x="6347647" y="5306188"/>
                <a:ext cx="587790" cy="307777"/>
              </a:xfrm>
              <a:prstGeom prst="rect">
                <a:avLst/>
              </a:prstGeom>
              <a:blipFill>
                <a:blip r:embed="rId8"/>
                <a:stretch>
                  <a:fillRect l="-8333" r="-2083"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8EA9E18-2649-1FBF-ED29-BDFBC0299E09}"/>
                  </a:ext>
                </a:extLst>
              </p:cNvPr>
              <p:cNvSpPr txBox="1"/>
              <p:nvPr/>
            </p:nvSpPr>
            <p:spPr>
              <a:xfrm>
                <a:off x="8160545" y="5292810"/>
                <a:ext cx="71141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𝐴</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𝑙</m:t>
                          </m:r>
                        </m:e>
                        <m:sub>
                          <m:r>
                            <a:rPr lang="en-US" sz="2000" b="0" i="1" smtClean="0">
                              <a:solidFill>
                                <a:schemeClr val="bg1"/>
                              </a:solidFill>
                              <a:latin typeface="Cambria Math" panose="02040503050406030204" pitchFamily="18" charset="0"/>
                            </a:rPr>
                            <m:t>2</m:t>
                          </m:r>
                        </m:sub>
                      </m:sSub>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𝑂</m:t>
                          </m:r>
                        </m:e>
                        <m:sub>
                          <m:r>
                            <a:rPr lang="en-US" sz="2000" b="0" i="1" smtClean="0">
                              <a:solidFill>
                                <a:schemeClr val="bg1"/>
                              </a:solidFill>
                              <a:latin typeface="Cambria Math" panose="02040503050406030204" pitchFamily="18" charset="0"/>
                            </a:rPr>
                            <m:t>3</m:t>
                          </m:r>
                        </m:sub>
                      </m:sSub>
                    </m:oMath>
                  </m:oMathPara>
                </a14:m>
                <a:endParaRPr lang="en-US" sz="2000" dirty="0">
                  <a:solidFill>
                    <a:schemeClr val="bg1"/>
                  </a:solidFill>
                </a:endParaRPr>
              </a:p>
            </p:txBody>
          </p:sp>
        </mc:Choice>
        <mc:Fallback>
          <p:sp>
            <p:nvSpPr>
              <p:cNvPr id="14" name="TextBox 13">
                <a:extLst>
                  <a:ext uri="{FF2B5EF4-FFF2-40B4-BE49-F238E27FC236}">
                    <a16:creationId xmlns:a16="http://schemas.microsoft.com/office/drawing/2014/main" id="{68EA9E18-2649-1FBF-ED29-BDFBC0299E09}"/>
                  </a:ext>
                </a:extLst>
              </p:cNvPr>
              <p:cNvSpPr txBox="1">
                <a:spLocks noRot="1" noChangeAspect="1" noMove="1" noResize="1" noEditPoints="1" noAdjustHandles="1" noChangeArrowheads="1" noChangeShapeType="1" noTextEdit="1"/>
              </p:cNvSpPr>
              <p:nvPr/>
            </p:nvSpPr>
            <p:spPr>
              <a:xfrm>
                <a:off x="8160545" y="5292810"/>
                <a:ext cx="711412" cy="307777"/>
              </a:xfrm>
              <a:prstGeom prst="rect">
                <a:avLst/>
              </a:prstGeom>
              <a:blipFill>
                <a:blip r:embed="rId9"/>
                <a:stretch>
                  <a:fillRect l="-7018" r="-1754" b="-7692"/>
                </a:stretch>
              </a:blipFill>
            </p:spPr>
            <p:txBody>
              <a:bodyPr/>
              <a:lstStyle/>
              <a:p>
                <a:r>
                  <a:rPr lang="en-US">
                    <a:noFill/>
                  </a:rPr>
                  <a:t> </a:t>
                </a:r>
              </a:p>
            </p:txBody>
          </p:sp>
        </mc:Fallback>
      </mc:AlternateContent>
      <p:pic>
        <p:nvPicPr>
          <p:cNvPr id="21" name="Graphic 20">
            <a:extLst>
              <a:ext uri="{FF2B5EF4-FFF2-40B4-BE49-F238E27FC236}">
                <a16:creationId xmlns:a16="http://schemas.microsoft.com/office/drawing/2014/main" id="{168C8EA6-E865-E43A-1779-CA224D723920}"/>
              </a:ext>
            </a:extLst>
          </p:cNvPr>
          <p:cNvPicPr>
            <a:picLocks noChangeAspect="1"/>
          </p:cNvPicPr>
          <p:nvPr/>
        </p:nvPicPr>
        <p:blipFill rotWithShape="1">
          <a:blip r:embed="rId10">
            <a:alphaModFix/>
            <a:extLst>
              <a:ext uri="{96DAC541-7B7A-43D3-8B79-37D633B846F1}">
                <asvg:svgBlip xmlns:asvg="http://schemas.microsoft.com/office/drawing/2016/SVG/main" r:embed="rId11"/>
              </a:ext>
            </a:extLst>
          </a:blip>
          <a:srcRect l="9670" t="5724" r="9641" b="8258"/>
          <a:stretch/>
        </p:blipFill>
        <p:spPr>
          <a:xfrm>
            <a:off x="3064564" y="3584242"/>
            <a:ext cx="3166626" cy="1684678"/>
          </a:xfrm>
          <a:prstGeom prst="rect">
            <a:avLst/>
          </a:prstGeom>
        </p:spPr>
      </p:pic>
      <p:pic>
        <p:nvPicPr>
          <p:cNvPr id="19" name="Picture 18" descr="A screen shot of a graph&#10;&#10;Description automatically generated">
            <a:extLst>
              <a:ext uri="{FF2B5EF4-FFF2-40B4-BE49-F238E27FC236}">
                <a16:creationId xmlns:a16="http://schemas.microsoft.com/office/drawing/2014/main" id="{62E51A40-DB1F-22AF-B625-8C6A3B8C7945}"/>
              </a:ext>
            </a:extLst>
          </p:cNvPr>
          <p:cNvPicPr>
            <a:picLocks noChangeAspect="1"/>
          </p:cNvPicPr>
          <p:nvPr/>
        </p:nvPicPr>
        <p:blipFill rotWithShape="1">
          <a:blip r:embed="rId12"/>
          <a:srcRect t="24880"/>
          <a:stretch/>
        </p:blipFill>
        <p:spPr>
          <a:xfrm>
            <a:off x="1509574" y="2989372"/>
            <a:ext cx="921219" cy="3005672"/>
          </a:xfrm>
          <a:prstGeom prst="rect">
            <a:avLst/>
          </a:prstGeom>
        </p:spPr>
      </p:pic>
      <p:cxnSp>
        <p:nvCxnSpPr>
          <p:cNvPr id="23" name="Straight Connector 22">
            <a:extLst>
              <a:ext uri="{FF2B5EF4-FFF2-40B4-BE49-F238E27FC236}">
                <a16:creationId xmlns:a16="http://schemas.microsoft.com/office/drawing/2014/main" id="{50937FDB-A551-CD54-7609-4FD312CCE101}"/>
              </a:ext>
            </a:extLst>
          </p:cNvPr>
          <p:cNvCxnSpPr/>
          <p:nvPr/>
        </p:nvCxnSpPr>
        <p:spPr bwMode="auto">
          <a:xfrm flipH="1" flipV="1">
            <a:off x="2430793" y="2958543"/>
            <a:ext cx="1" cy="300567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E690B98A-52D7-54D6-CD24-9C889294F986}"/>
              </a:ext>
            </a:extLst>
          </p:cNvPr>
          <p:cNvCxnSpPr/>
          <p:nvPr/>
        </p:nvCxnSpPr>
        <p:spPr bwMode="auto">
          <a:xfrm flipV="1">
            <a:off x="1509574" y="2958543"/>
            <a:ext cx="0" cy="30412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ight Arrow 24">
            <a:extLst>
              <a:ext uri="{FF2B5EF4-FFF2-40B4-BE49-F238E27FC236}">
                <a16:creationId xmlns:a16="http://schemas.microsoft.com/office/drawing/2014/main" id="{90494789-A6BC-D814-93AF-C9A95768E707}"/>
              </a:ext>
            </a:extLst>
          </p:cNvPr>
          <p:cNvSpPr/>
          <p:nvPr/>
        </p:nvSpPr>
        <p:spPr bwMode="auto">
          <a:xfrm>
            <a:off x="6256590" y="4178301"/>
            <a:ext cx="488396" cy="558800"/>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8" name="Right Arrow 27">
            <a:extLst>
              <a:ext uri="{FF2B5EF4-FFF2-40B4-BE49-F238E27FC236}">
                <a16:creationId xmlns:a16="http://schemas.microsoft.com/office/drawing/2014/main" id="{142920BF-9868-9DBF-AC75-5F9EFFB90F12}"/>
              </a:ext>
            </a:extLst>
          </p:cNvPr>
          <p:cNvSpPr/>
          <p:nvPr/>
        </p:nvSpPr>
        <p:spPr bwMode="auto">
          <a:xfrm>
            <a:off x="2640077" y="4172581"/>
            <a:ext cx="488396" cy="558800"/>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9A0B495-0DBD-AA19-B9BC-9E2DCBFC9CB4}"/>
                  </a:ext>
                </a:extLst>
              </p:cNvPr>
              <p:cNvSpPr txBox="1"/>
              <p:nvPr/>
            </p:nvSpPr>
            <p:spPr>
              <a:xfrm>
                <a:off x="6336646" y="4247671"/>
                <a:ext cx="270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p:sp>
            <p:nvSpPr>
              <p:cNvPr id="3" name="TextBox 2">
                <a:extLst>
                  <a:ext uri="{FF2B5EF4-FFF2-40B4-BE49-F238E27FC236}">
                    <a16:creationId xmlns:a16="http://schemas.microsoft.com/office/drawing/2014/main" id="{89A0B495-0DBD-AA19-B9BC-9E2DCBFC9CB4}"/>
                  </a:ext>
                </a:extLst>
              </p:cNvPr>
              <p:cNvSpPr txBox="1">
                <a:spLocks noRot="1" noChangeAspect="1" noMove="1" noResize="1" noEditPoints="1" noAdjustHandles="1" noChangeArrowheads="1" noChangeShapeType="1" noTextEdit="1"/>
              </p:cNvSpPr>
              <p:nvPr/>
            </p:nvSpPr>
            <p:spPr>
              <a:xfrm>
                <a:off x="6336646" y="4247671"/>
                <a:ext cx="270587" cy="369332"/>
              </a:xfrm>
              <a:prstGeom prst="rect">
                <a:avLst/>
              </a:prstGeom>
              <a:blipFill>
                <a:blip r:embed="rId13"/>
                <a:stretch>
                  <a:fillRect l="-8696" r="-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C32E1DB-A2CB-B585-F006-78FE11249201}"/>
                  </a:ext>
                </a:extLst>
              </p:cNvPr>
              <p:cNvSpPr txBox="1"/>
              <p:nvPr/>
            </p:nvSpPr>
            <p:spPr>
              <a:xfrm>
                <a:off x="2716052" y="4238110"/>
                <a:ext cx="249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p:sp>
            <p:nvSpPr>
              <p:cNvPr id="4" name="TextBox 3">
                <a:extLst>
                  <a:ext uri="{FF2B5EF4-FFF2-40B4-BE49-F238E27FC236}">
                    <a16:creationId xmlns:a16="http://schemas.microsoft.com/office/drawing/2014/main" id="{6C32E1DB-A2CB-B585-F006-78FE11249201}"/>
                  </a:ext>
                </a:extLst>
              </p:cNvPr>
              <p:cNvSpPr txBox="1">
                <a:spLocks noRot="1" noChangeAspect="1" noMove="1" noResize="1" noEditPoints="1" noAdjustHandles="1" noChangeArrowheads="1" noChangeShapeType="1" noTextEdit="1"/>
              </p:cNvSpPr>
              <p:nvPr/>
            </p:nvSpPr>
            <p:spPr>
              <a:xfrm>
                <a:off x="2716052" y="4238110"/>
                <a:ext cx="249747" cy="369332"/>
              </a:xfrm>
              <a:prstGeom prst="rect">
                <a:avLst/>
              </a:prstGeom>
              <a:blipFill>
                <a:blip r:embed="rId14"/>
                <a:stretch>
                  <a:fillRect l="-15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6D8357D-4995-EA99-2689-392576B62E10}"/>
                  </a:ext>
                </a:extLst>
              </p:cNvPr>
              <p:cNvSpPr txBox="1"/>
              <p:nvPr/>
            </p:nvSpPr>
            <p:spPr>
              <a:xfrm>
                <a:off x="8821157" y="5205225"/>
                <a:ext cx="3077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p:sp>
            <p:nvSpPr>
              <p:cNvPr id="11" name="TextBox 10">
                <a:extLst>
                  <a:ext uri="{FF2B5EF4-FFF2-40B4-BE49-F238E27FC236}">
                    <a16:creationId xmlns:a16="http://schemas.microsoft.com/office/drawing/2014/main" id="{16D8357D-4995-EA99-2689-392576B62E10}"/>
                  </a:ext>
                </a:extLst>
              </p:cNvPr>
              <p:cNvSpPr txBox="1">
                <a:spLocks noRot="1" noChangeAspect="1" noMove="1" noResize="1" noEditPoints="1" noAdjustHandles="1" noChangeArrowheads="1" noChangeShapeType="1" noTextEdit="1"/>
              </p:cNvSpPr>
              <p:nvPr/>
            </p:nvSpPr>
            <p:spPr>
              <a:xfrm>
                <a:off x="8821157" y="5205225"/>
                <a:ext cx="30777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CF6BC29-66CD-50F5-6A2C-CDB242304E69}"/>
                  </a:ext>
                </a:extLst>
              </p:cNvPr>
              <p:cNvSpPr txBox="1"/>
              <p:nvPr/>
            </p:nvSpPr>
            <p:spPr>
              <a:xfrm>
                <a:off x="6917749" y="2310693"/>
                <a:ext cx="1461467" cy="535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𝛼</m:t>
                      </m:r>
                      <m:r>
                        <a:rPr lang="en-US" sz="2800" i="1" smtClean="0">
                          <a:latin typeface="Cambria Math" panose="02040503050406030204" pitchFamily="18" charset="0"/>
                        </a:rPr>
                        <m:t>∈</m:t>
                      </m:r>
                      <m:sSubSup>
                        <m:sSubSupPr>
                          <m:ctrlPr>
                            <a:rPr lang="en-US" sz="2800" i="1">
                              <a:latin typeface="Cambria Math" panose="02040503050406030204" pitchFamily="18" charset="0"/>
                              <a:ea typeface="Cambria Math" panose="02040503050406030204" pitchFamily="18" charset="0"/>
                            </a:rPr>
                          </m:ctrlPr>
                        </m:sSubSupPr>
                        <m:e>
                          <m:r>
                            <a:rPr lang="en-US" sz="2800" i="1">
                              <a:latin typeface="Cambria Math" panose="02040503050406030204" pitchFamily="18" charset="0"/>
                              <a:ea typeface="Cambria Math" panose="02040503050406030204" pitchFamily="18" charset="0"/>
                            </a:rPr>
                            <m:t>ℝ</m:t>
                          </m:r>
                        </m:e>
                        <m:sub>
                          <m:r>
                            <a:rPr lang="en-US" sz="2800" i="1">
                              <a:latin typeface="Cambria Math" panose="02040503050406030204" pitchFamily="18" charset="0"/>
                              <a:ea typeface="Cambria Math" panose="02040503050406030204" pitchFamily="18" charset="0"/>
                            </a:rPr>
                            <m:t>+</m:t>
                          </m:r>
                        </m:sub>
                        <m:sup>
                          <m:r>
                            <a:rPr lang="en-US" sz="2800" i="1">
                              <a:latin typeface="Cambria Math" panose="02040503050406030204" pitchFamily="18" charset="0"/>
                              <a:ea typeface="Cambria Math" panose="02040503050406030204" pitchFamily="18" charset="0"/>
                            </a:rPr>
                            <m:t>𝑑</m:t>
                          </m:r>
                        </m:sup>
                      </m:sSubSup>
                    </m:oMath>
                  </m:oMathPara>
                </a14:m>
                <a:endParaRPr lang="en-US" sz="2800" dirty="0"/>
              </a:p>
            </p:txBody>
          </p:sp>
        </mc:Choice>
        <mc:Fallback>
          <p:sp>
            <p:nvSpPr>
              <p:cNvPr id="18" name="TextBox 17">
                <a:extLst>
                  <a:ext uri="{FF2B5EF4-FFF2-40B4-BE49-F238E27FC236}">
                    <a16:creationId xmlns:a16="http://schemas.microsoft.com/office/drawing/2014/main" id="{BCF6BC29-66CD-50F5-6A2C-CDB242304E69}"/>
                  </a:ext>
                </a:extLst>
              </p:cNvPr>
              <p:cNvSpPr txBox="1">
                <a:spLocks noRot="1" noChangeAspect="1" noMove="1" noResize="1" noEditPoints="1" noAdjustHandles="1" noChangeArrowheads="1" noChangeShapeType="1" noTextEdit="1"/>
              </p:cNvSpPr>
              <p:nvPr/>
            </p:nvSpPr>
            <p:spPr>
              <a:xfrm>
                <a:off x="6917749" y="2310693"/>
                <a:ext cx="1461467" cy="53585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D8332D1-348B-597B-F4B2-0B7F9CB954AB}"/>
                  </a:ext>
                </a:extLst>
              </p:cNvPr>
              <p:cNvSpPr txBox="1"/>
              <p:nvPr/>
            </p:nvSpPr>
            <p:spPr>
              <a:xfrm>
                <a:off x="3858111" y="5651604"/>
                <a:ext cx="1458953"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p:sp>
            <p:nvSpPr>
              <p:cNvPr id="22" name="TextBox 21">
                <a:extLst>
                  <a:ext uri="{FF2B5EF4-FFF2-40B4-BE49-F238E27FC236}">
                    <a16:creationId xmlns:a16="http://schemas.microsoft.com/office/drawing/2014/main" id="{6D8332D1-348B-597B-F4B2-0B7F9CB954AB}"/>
                  </a:ext>
                </a:extLst>
              </p:cNvPr>
              <p:cNvSpPr txBox="1">
                <a:spLocks noRot="1" noChangeAspect="1" noMove="1" noResize="1" noEditPoints="1" noAdjustHandles="1" noChangeArrowheads="1" noChangeShapeType="1" noTextEdit="1"/>
              </p:cNvSpPr>
              <p:nvPr/>
            </p:nvSpPr>
            <p:spPr>
              <a:xfrm>
                <a:off x="3858111" y="5651604"/>
                <a:ext cx="1458953" cy="461665"/>
              </a:xfrm>
              <a:prstGeom prst="rect">
                <a:avLst/>
              </a:prstGeom>
              <a:blipFill>
                <a:blip r:embed="rId17"/>
                <a:stretch>
                  <a:fillRect/>
                </a:stretch>
              </a:blipFill>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C4A3B192-26BB-D67D-B441-676FE000BBA5}"/>
              </a:ext>
            </a:extLst>
          </p:cNvPr>
          <p:cNvSpPr/>
          <p:nvPr/>
        </p:nvSpPr>
        <p:spPr bwMode="auto">
          <a:xfrm rot="16200000">
            <a:off x="4350735" y="3904465"/>
            <a:ext cx="476250" cy="294275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2" name="Oval 31">
            <a:extLst>
              <a:ext uri="{FF2B5EF4-FFF2-40B4-BE49-F238E27FC236}">
                <a16:creationId xmlns:a16="http://schemas.microsoft.com/office/drawing/2014/main" id="{B3D81D68-9BB3-DCC7-AA81-EA715926D023}"/>
              </a:ext>
            </a:extLst>
          </p:cNvPr>
          <p:cNvSpPr/>
          <p:nvPr/>
        </p:nvSpPr>
        <p:spPr bwMode="auto">
          <a:xfrm>
            <a:off x="2469140" y="2999751"/>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4" name="Oval 33">
            <a:extLst>
              <a:ext uri="{FF2B5EF4-FFF2-40B4-BE49-F238E27FC236}">
                <a16:creationId xmlns:a16="http://schemas.microsoft.com/office/drawing/2014/main" id="{37700128-D885-156D-5C00-53FD380728F0}"/>
              </a:ext>
            </a:extLst>
          </p:cNvPr>
          <p:cNvSpPr/>
          <p:nvPr/>
        </p:nvSpPr>
        <p:spPr bwMode="auto">
          <a:xfrm>
            <a:off x="2467831" y="3162093"/>
            <a:ext cx="121962" cy="121962"/>
          </a:xfrm>
          <a:prstGeom prst="ellipse">
            <a:avLst/>
          </a:prstGeom>
          <a:solidFill>
            <a:srgbClr val="CF964A"/>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5" name="Oval 34">
            <a:extLst>
              <a:ext uri="{FF2B5EF4-FFF2-40B4-BE49-F238E27FC236}">
                <a16:creationId xmlns:a16="http://schemas.microsoft.com/office/drawing/2014/main" id="{2D2D69AE-9244-1FD8-06E0-55BBA7C0F3C6}"/>
              </a:ext>
            </a:extLst>
          </p:cNvPr>
          <p:cNvSpPr/>
          <p:nvPr/>
        </p:nvSpPr>
        <p:spPr bwMode="auto">
          <a:xfrm>
            <a:off x="2471006" y="3326999"/>
            <a:ext cx="121962" cy="121962"/>
          </a:xfrm>
          <a:prstGeom prst="ellipse">
            <a:avLst/>
          </a:prstGeom>
          <a:solidFill>
            <a:srgbClr val="00AB8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6" name="Oval 35">
            <a:extLst>
              <a:ext uri="{FF2B5EF4-FFF2-40B4-BE49-F238E27FC236}">
                <a16:creationId xmlns:a16="http://schemas.microsoft.com/office/drawing/2014/main" id="{92DA8494-A728-0EFA-0FBF-D4D3D8386BDE}"/>
              </a:ext>
            </a:extLst>
          </p:cNvPr>
          <p:cNvSpPr/>
          <p:nvPr/>
        </p:nvSpPr>
        <p:spPr bwMode="auto">
          <a:xfrm>
            <a:off x="2474058" y="3491905"/>
            <a:ext cx="121962" cy="121962"/>
          </a:xfrm>
          <a:prstGeom prst="ellipse">
            <a:avLst/>
          </a:prstGeom>
          <a:solidFill>
            <a:srgbClr val="8F982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7" name="Oval 36">
            <a:extLst>
              <a:ext uri="{FF2B5EF4-FFF2-40B4-BE49-F238E27FC236}">
                <a16:creationId xmlns:a16="http://schemas.microsoft.com/office/drawing/2014/main" id="{115323DE-ACE0-3F9B-8607-E3A2EFFBBFB5}"/>
              </a:ext>
            </a:extLst>
          </p:cNvPr>
          <p:cNvSpPr/>
          <p:nvPr/>
        </p:nvSpPr>
        <p:spPr bwMode="auto">
          <a:xfrm>
            <a:off x="2472687" y="3643529"/>
            <a:ext cx="121962" cy="121962"/>
          </a:xfrm>
          <a:prstGeom prst="ellipse">
            <a:avLst/>
          </a:prstGeom>
          <a:solidFill>
            <a:srgbClr val="05AAC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8" name="Oval 37">
            <a:extLst>
              <a:ext uri="{FF2B5EF4-FFF2-40B4-BE49-F238E27FC236}">
                <a16:creationId xmlns:a16="http://schemas.microsoft.com/office/drawing/2014/main" id="{1D1A2E25-30F2-5F78-192E-1C58420F6BE8}"/>
              </a:ext>
            </a:extLst>
          </p:cNvPr>
          <p:cNvSpPr/>
          <p:nvPr/>
        </p:nvSpPr>
        <p:spPr bwMode="auto">
          <a:xfrm>
            <a:off x="2471378" y="3805871"/>
            <a:ext cx="121962" cy="121962"/>
          </a:xfrm>
          <a:prstGeom prst="ellipse">
            <a:avLst/>
          </a:prstGeom>
          <a:solidFill>
            <a:srgbClr val="A187EA"/>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39" name="Oval 38">
            <a:extLst>
              <a:ext uri="{FF2B5EF4-FFF2-40B4-BE49-F238E27FC236}">
                <a16:creationId xmlns:a16="http://schemas.microsoft.com/office/drawing/2014/main" id="{F1622C0E-65F9-ADED-70A9-63A8A0060E6F}"/>
              </a:ext>
            </a:extLst>
          </p:cNvPr>
          <p:cNvSpPr/>
          <p:nvPr/>
        </p:nvSpPr>
        <p:spPr bwMode="auto">
          <a:xfrm>
            <a:off x="2474553" y="3970777"/>
            <a:ext cx="121962" cy="121962"/>
          </a:xfrm>
          <a:prstGeom prst="ellipse">
            <a:avLst/>
          </a:prstGeom>
          <a:solidFill>
            <a:srgbClr val="6892F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0" name="Oval 39">
            <a:extLst>
              <a:ext uri="{FF2B5EF4-FFF2-40B4-BE49-F238E27FC236}">
                <a16:creationId xmlns:a16="http://schemas.microsoft.com/office/drawing/2014/main" id="{8F23169F-EC65-0F1C-211F-A5D354F9AE4A}"/>
              </a:ext>
            </a:extLst>
          </p:cNvPr>
          <p:cNvSpPr/>
          <p:nvPr/>
        </p:nvSpPr>
        <p:spPr bwMode="auto">
          <a:xfrm>
            <a:off x="2477605" y="4125635"/>
            <a:ext cx="121962" cy="121962"/>
          </a:xfrm>
          <a:prstGeom prst="ellipse">
            <a:avLst/>
          </a:prstGeom>
          <a:solidFill>
            <a:srgbClr val="F25F74"/>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1" name="Oval 40">
            <a:extLst>
              <a:ext uri="{FF2B5EF4-FFF2-40B4-BE49-F238E27FC236}">
                <a16:creationId xmlns:a16="http://schemas.microsoft.com/office/drawing/2014/main" id="{4EA75523-E3E3-044E-EB0D-726003F20133}"/>
              </a:ext>
            </a:extLst>
          </p:cNvPr>
          <p:cNvSpPr/>
          <p:nvPr/>
        </p:nvSpPr>
        <p:spPr bwMode="auto">
          <a:xfrm>
            <a:off x="2478696" y="4274447"/>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2" name="Oval 41">
            <a:extLst>
              <a:ext uri="{FF2B5EF4-FFF2-40B4-BE49-F238E27FC236}">
                <a16:creationId xmlns:a16="http://schemas.microsoft.com/office/drawing/2014/main" id="{36CF86DB-CD5A-90E6-F55E-3A23DC432E68}"/>
              </a:ext>
            </a:extLst>
          </p:cNvPr>
          <p:cNvSpPr/>
          <p:nvPr/>
        </p:nvSpPr>
        <p:spPr bwMode="auto">
          <a:xfrm>
            <a:off x="2477387" y="4431765"/>
            <a:ext cx="121962" cy="121962"/>
          </a:xfrm>
          <a:prstGeom prst="ellipse">
            <a:avLst/>
          </a:prstGeom>
          <a:solidFill>
            <a:srgbClr val="72A33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3" name="Oval 42">
            <a:extLst>
              <a:ext uri="{FF2B5EF4-FFF2-40B4-BE49-F238E27FC236}">
                <a16:creationId xmlns:a16="http://schemas.microsoft.com/office/drawing/2014/main" id="{7F149258-2B96-2F8D-19A6-55A19E7240C0}"/>
              </a:ext>
            </a:extLst>
          </p:cNvPr>
          <p:cNvSpPr/>
          <p:nvPr/>
        </p:nvSpPr>
        <p:spPr bwMode="auto">
          <a:xfrm>
            <a:off x="2480562" y="4591647"/>
            <a:ext cx="121962" cy="121962"/>
          </a:xfrm>
          <a:prstGeom prst="ellipse">
            <a:avLst/>
          </a:prstGeom>
          <a:solidFill>
            <a:srgbClr val="009CF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4" name="Oval 43">
            <a:extLst>
              <a:ext uri="{FF2B5EF4-FFF2-40B4-BE49-F238E27FC236}">
                <a16:creationId xmlns:a16="http://schemas.microsoft.com/office/drawing/2014/main" id="{35ECBB87-F545-5AAF-DAE6-DFA4419D20CD}"/>
              </a:ext>
            </a:extLst>
          </p:cNvPr>
          <p:cNvSpPr/>
          <p:nvPr/>
        </p:nvSpPr>
        <p:spPr bwMode="auto">
          <a:xfrm>
            <a:off x="2483614" y="4736457"/>
            <a:ext cx="121962" cy="121962"/>
          </a:xfrm>
          <a:prstGeom prst="ellipse">
            <a:avLst/>
          </a:prstGeom>
          <a:solidFill>
            <a:srgbClr val="E47C58"/>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5" name="Oval 44">
            <a:extLst>
              <a:ext uri="{FF2B5EF4-FFF2-40B4-BE49-F238E27FC236}">
                <a16:creationId xmlns:a16="http://schemas.microsoft.com/office/drawing/2014/main" id="{39F1F08A-4A18-78A1-838F-A9D6C57DB842}"/>
              </a:ext>
            </a:extLst>
          </p:cNvPr>
          <p:cNvSpPr/>
          <p:nvPr/>
        </p:nvSpPr>
        <p:spPr bwMode="auto">
          <a:xfrm>
            <a:off x="2482243" y="4903153"/>
            <a:ext cx="121962" cy="121962"/>
          </a:xfrm>
          <a:prstGeom prst="ellipse">
            <a:avLst/>
          </a:prstGeom>
          <a:solidFill>
            <a:srgbClr val="4BAB5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6" name="Oval 45">
            <a:extLst>
              <a:ext uri="{FF2B5EF4-FFF2-40B4-BE49-F238E27FC236}">
                <a16:creationId xmlns:a16="http://schemas.microsoft.com/office/drawing/2014/main" id="{02A97A83-B905-869D-E83F-7FD4A86F5DB8}"/>
              </a:ext>
            </a:extLst>
          </p:cNvPr>
          <p:cNvSpPr/>
          <p:nvPr/>
        </p:nvSpPr>
        <p:spPr bwMode="auto">
          <a:xfrm>
            <a:off x="2480934" y="5195913"/>
            <a:ext cx="121962" cy="121962"/>
          </a:xfrm>
          <a:prstGeom prst="ellipse">
            <a:avLst/>
          </a:prstGeom>
          <a:solidFill>
            <a:srgbClr val="AD8F1D"/>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7" name="Oval 46">
            <a:extLst>
              <a:ext uri="{FF2B5EF4-FFF2-40B4-BE49-F238E27FC236}">
                <a16:creationId xmlns:a16="http://schemas.microsoft.com/office/drawing/2014/main" id="{B3DC2671-9953-3EEA-9AC9-E1907217141B}"/>
              </a:ext>
            </a:extLst>
          </p:cNvPr>
          <p:cNvSpPr/>
          <p:nvPr/>
        </p:nvSpPr>
        <p:spPr bwMode="auto">
          <a:xfrm>
            <a:off x="2484109" y="5341769"/>
            <a:ext cx="121962" cy="121962"/>
          </a:xfrm>
          <a:prstGeom prst="ellipse">
            <a:avLst/>
          </a:prstGeom>
          <a:solidFill>
            <a:srgbClr val="05ACB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8" name="Oval 47">
            <a:extLst>
              <a:ext uri="{FF2B5EF4-FFF2-40B4-BE49-F238E27FC236}">
                <a16:creationId xmlns:a16="http://schemas.microsoft.com/office/drawing/2014/main" id="{2081978D-9C72-2B12-C7F8-719AD9D783E5}"/>
              </a:ext>
            </a:extLst>
          </p:cNvPr>
          <p:cNvSpPr/>
          <p:nvPr/>
        </p:nvSpPr>
        <p:spPr bwMode="auto">
          <a:xfrm>
            <a:off x="2487161" y="5500325"/>
            <a:ext cx="121962" cy="121962"/>
          </a:xfrm>
          <a:prstGeom prst="ellipse">
            <a:avLst/>
          </a:prstGeom>
          <a:solidFill>
            <a:srgbClr val="EE5D93"/>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49" name="Oval 48">
            <a:extLst>
              <a:ext uri="{FF2B5EF4-FFF2-40B4-BE49-F238E27FC236}">
                <a16:creationId xmlns:a16="http://schemas.microsoft.com/office/drawing/2014/main" id="{C286CBAE-AC8F-3612-548A-C111169382AB}"/>
              </a:ext>
            </a:extLst>
          </p:cNvPr>
          <p:cNvSpPr/>
          <p:nvPr/>
        </p:nvSpPr>
        <p:spPr bwMode="auto">
          <a:xfrm>
            <a:off x="2487161" y="5667677"/>
            <a:ext cx="121962" cy="121962"/>
          </a:xfrm>
          <a:prstGeom prst="ellipse">
            <a:avLst/>
          </a:prstGeom>
          <a:solidFill>
            <a:srgbClr val="C47D1B"/>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50" name="Oval 49">
            <a:extLst>
              <a:ext uri="{FF2B5EF4-FFF2-40B4-BE49-F238E27FC236}">
                <a16:creationId xmlns:a16="http://schemas.microsoft.com/office/drawing/2014/main" id="{E70B26FE-D7A7-5AE1-3456-5EAC17383CD9}"/>
              </a:ext>
            </a:extLst>
          </p:cNvPr>
          <p:cNvSpPr/>
          <p:nvPr/>
        </p:nvSpPr>
        <p:spPr bwMode="auto">
          <a:xfrm>
            <a:off x="2490213" y="5826233"/>
            <a:ext cx="121962" cy="121962"/>
          </a:xfrm>
          <a:prstGeom prst="ellipse">
            <a:avLst/>
          </a:prstGeom>
          <a:solidFill>
            <a:srgbClr val="09AD9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51" name="Oval 50">
            <a:extLst>
              <a:ext uri="{FF2B5EF4-FFF2-40B4-BE49-F238E27FC236}">
                <a16:creationId xmlns:a16="http://schemas.microsoft.com/office/drawing/2014/main" id="{CF3D93D0-4C3B-B551-81C4-3B8CB5467528}"/>
              </a:ext>
            </a:extLst>
          </p:cNvPr>
          <p:cNvSpPr/>
          <p:nvPr/>
        </p:nvSpPr>
        <p:spPr bwMode="auto">
          <a:xfrm>
            <a:off x="2482549" y="5049009"/>
            <a:ext cx="121962" cy="121962"/>
          </a:xfrm>
          <a:prstGeom prst="ellipse">
            <a:avLst/>
          </a:prstGeom>
          <a:solidFill>
            <a:srgbClr val="C16CD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w="19050">
                <a:solidFill>
                  <a:schemeClr val="tx1"/>
                </a:solidFill>
              </a:ln>
              <a:solidFill>
                <a:schemeClr val="tx1"/>
              </a:solidFill>
              <a:effectLst/>
              <a:latin typeface="Times" pitchFamily="2" charset="0"/>
            </a:endParaRPr>
          </a:p>
        </p:txBody>
      </p:sp>
      <p:sp>
        <p:nvSpPr>
          <p:cNvPr id="53" name="Rectangle 52">
            <a:extLst>
              <a:ext uri="{FF2B5EF4-FFF2-40B4-BE49-F238E27FC236}">
                <a16:creationId xmlns:a16="http://schemas.microsoft.com/office/drawing/2014/main" id="{20731FBC-02DB-EC06-DF1C-7407C6058299}"/>
              </a:ext>
            </a:extLst>
          </p:cNvPr>
          <p:cNvSpPr/>
          <p:nvPr/>
        </p:nvSpPr>
        <p:spPr bwMode="auto">
          <a:xfrm>
            <a:off x="2745583" y="2958543"/>
            <a:ext cx="3967626" cy="625699"/>
          </a:xfrm>
          <a:prstGeom prst="rect">
            <a:avLst/>
          </a:prstGeom>
          <a:solidFill>
            <a:srgbClr val="FFB300"/>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97CA9090-02D3-FEEA-8338-917F9BC626BD}"/>
                  </a:ext>
                </a:extLst>
              </p:cNvPr>
              <p:cNvSpPr txBox="1"/>
              <p:nvPr/>
            </p:nvSpPr>
            <p:spPr>
              <a:xfrm>
                <a:off x="2904581" y="3106760"/>
                <a:ext cx="37591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𝐿𝑜𝑠𝑠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m:t>
                          </m:r>
                        </m:e>
                      </m:func>
                    </m:oMath>
                  </m:oMathPara>
                </a14:m>
                <a:endParaRPr lang="en-US" dirty="0"/>
              </a:p>
            </p:txBody>
          </p:sp>
        </mc:Choice>
        <mc:Fallback>
          <p:sp>
            <p:nvSpPr>
              <p:cNvPr id="54" name="TextBox 53">
                <a:extLst>
                  <a:ext uri="{FF2B5EF4-FFF2-40B4-BE49-F238E27FC236}">
                    <a16:creationId xmlns:a16="http://schemas.microsoft.com/office/drawing/2014/main" id="{97CA9090-02D3-FEEA-8338-917F9BC626BD}"/>
                  </a:ext>
                </a:extLst>
              </p:cNvPr>
              <p:cNvSpPr txBox="1">
                <a:spLocks noRot="1" noChangeAspect="1" noMove="1" noResize="1" noEditPoints="1" noAdjustHandles="1" noChangeArrowheads="1" noChangeShapeType="1" noTextEdit="1"/>
              </p:cNvSpPr>
              <p:nvPr/>
            </p:nvSpPr>
            <p:spPr>
              <a:xfrm>
                <a:off x="2904581" y="3106760"/>
                <a:ext cx="3759106" cy="369332"/>
              </a:xfrm>
              <a:prstGeom prst="rect">
                <a:avLst/>
              </a:prstGeom>
              <a:blipFill>
                <a:blip r:embed="rId18"/>
                <a:stretch>
                  <a:fillRect l="-1347" t="-3333" r="-2357" b="-30000"/>
                </a:stretch>
              </a:blipFill>
            </p:spPr>
            <p:txBody>
              <a:bodyPr/>
              <a:lstStyle/>
              <a:p>
                <a:r>
                  <a:rPr lang="en-US">
                    <a:noFill/>
                  </a:rPr>
                  <a:t> </a:t>
                </a:r>
              </a:p>
            </p:txBody>
          </p:sp>
        </mc:Fallback>
      </mc:AlternateContent>
      <p:sp>
        <p:nvSpPr>
          <p:cNvPr id="9" name="Left Brace 8">
            <a:extLst>
              <a:ext uri="{FF2B5EF4-FFF2-40B4-BE49-F238E27FC236}">
                <a16:creationId xmlns:a16="http://schemas.microsoft.com/office/drawing/2014/main" id="{BE188A74-4EBF-A368-337C-A6631AA45A36}"/>
              </a:ext>
            </a:extLst>
          </p:cNvPr>
          <p:cNvSpPr/>
          <p:nvPr/>
        </p:nvSpPr>
        <p:spPr bwMode="auto">
          <a:xfrm rot="16200000" flipH="1">
            <a:off x="4527021" y="656179"/>
            <a:ext cx="369332" cy="2942750"/>
          </a:xfrm>
          <a:prstGeom prst="leftBrace">
            <a:avLst>
              <a:gd name="adj1" fmla="val 8333"/>
              <a:gd name="adj2" fmla="val 500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C5D6DAD-BE96-ED26-A067-804B7DBDEEA0}"/>
                  </a:ext>
                </a:extLst>
              </p:cNvPr>
              <p:cNvSpPr txBox="1"/>
              <p:nvPr/>
            </p:nvSpPr>
            <p:spPr>
              <a:xfrm>
                <a:off x="4187633" y="1567981"/>
                <a:ext cx="10481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oMath>
                  </m:oMathPara>
                </a14:m>
                <a:endParaRPr lang="en-US" dirty="0"/>
              </a:p>
            </p:txBody>
          </p:sp>
        </mc:Choice>
        <mc:Fallback>
          <p:sp>
            <p:nvSpPr>
              <p:cNvPr id="15" name="TextBox 14">
                <a:extLst>
                  <a:ext uri="{FF2B5EF4-FFF2-40B4-BE49-F238E27FC236}">
                    <a16:creationId xmlns:a16="http://schemas.microsoft.com/office/drawing/2014/main" id="{6C5D6DAD-BE96-ED26-A067-804B7DBDEEA0}"/>
                  </a:ext>
                </a:extLst>
              </p:cNvPr>
              <p:cNvSpPr txBox="1">
                <a:spLocks noRot="1" noChangeAspect="1" noMove="1" noResize="1" noEditPoints="1" noAdjustHandles="1" noChangeArrowheads="1" noChangeShapeType="1" noTextEdit="1"/>
              </p:cNvSpPr>
              <p:nvPr/>
            </p:nvSpPr>
            <p:spPr>
              <a:xfrm>
                <a:off x="4187633" y="1567981"/>
                <a:ext cx="1048107" cy="369332"/>
              </a:xfrm>
              <a:prstGeom prst="rect">
                <a:avLst/>
              </a:prstGeom>
              <a:blipFill>
                <a:blip r:embed="rId19"/>
                <a:stretch>
                  <a:fillRect l="-5952" b="-3333"/>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9A154D46-1E6A-B0EF-E2F4-1AD47FD5348B}"/>
              </a:ext>
            </a:extLst>
          </p:cNvPr>
          <p:cNvCxnSpPr/>
          <p:nvPr/>
        </p:nvCxnSpPr>
        <p:spPr bwMode="auto">
          <a:xfrm flipV="1">
            <a:off x="755553" y="3078272"/>
            <a:ext cx="652142" cy="95348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58002112-51CE-E037-CD35-2A16BF64A7A5}"/>
              </a:ext>
            </a:extLst>
          </p:cNvPr>
          <p:cNvCxnSpPr/>
          <p:nvPr/>
        </p:nvCxnSpPr>
        <p:spPr bwMode="auto">
          <a:xfrm>
            <a:off x="804599" y="4797438"/>
            <a:ext cx="609154" cy="114221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557926A4-5FCB-009A-D8F0-A8FFA817588D}"/>
              </a:ext>
            </a:extLst>
          </p:cNvPr>
          <p:cNvSpPr txBox="1"/>
          <p:nvPr/>
        </p:nvSpPr>
        <p:spPr>
          <a:xfrm rot="18194737">
            <a:off x="664321" y="3279683"/>
            <a:ext cx="604653" cy="338554"/>
          </a:xfrm>
          <a:prstGeom prst="rect">
            <a:avLst/>
          </a:prstGeom>
          <a:noFill/>
        </p:spPr>
        <p:txBody>
          <a:bodyPr wrap="none" rtlCol="0">
            <a:spAutoFit/>
          </a:bodyPr>
          <a:lstStyle/>
          <a:p>
            <a:r>
              <a:rPr lang="en-US" sz="1600" dirty="0">
                <a:latin typeface="+mn-lt"/>
              </a:rPr>
              <a:t>PCA</a:t>
            </a:r>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269A2C6-22FF-BB6A-CC98-AEDC3DB8F2A5}"/>
                  </a:ext>
                </a:extLst>
              </p:cNvPr>
              <p:cNvSpPr txBox="1"/>
              <p:nvPr/>
            </p:nvSpPr>
            <p:spPr>
              <a:xfrm>
                <a:off x="505326" y="3723521"/>
                <a:ext cx="238079"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𝜉</m:t>
                      </m:r>
                    </m:oMath>
                  </m:oMathPara>
                </a14:m>
                <a:endParaRPr lang="en-US" dirty="0">
                  <a:solidFill>
                    <a:srgbClr val="FF0000"/>
                  </a:solidFill>
                </a:endParaRPr>
              </a:p>
            </p:txBody>
          </p:sp>
        </mc:Choice>
        <mc:Fallback>
          <p:sp>
            <p:nvSpPr>
              <p:cNvPr id="55" name="TextBox 54">
                <a:extLst>
                  <a:ext uri="{FF2B5EF4-FFF2-40B4-BE49-F238E27FC236}">
                    <a16:creationId xmlns:a16="http://schemas.microsoft.com/office/drawing/2014/main" id="{F269A2C6-22FF-BB6A-CC98-AEDC3DB8F2A5}"/>
                  </a:ext>
                </a:extLst>
              </p:cNvPr>
              <p:cNvSpPr txBox="1">
                <a:spLocks noRot="1" noChangeAspect="1" noMove="1" noResize="1" noEditPoints="1" noAdjustHandles="1" noChangeArrowheads="1" noChangeShapeType="1" noTextEdit="1"/>
              </p:cNvSpPr>
              <p:nvPr/>
            </p:nvSpPr>
            <p:spPr>
              <a:xfrm>
                <a:off x="505326" y="3723521"/>
                <a:ext cx="238079" cy="369332"/>
              </a:xfrm>
              <a:prstGeom prst="rect">
                <a:avLst/>
              </a:prstGeom>
              <a:blipFill>
                <a:blip r:embed="rId20"/>
                <a:stretch>
                  <a:fillRect l="-40000" t="-3333" r="-35000" b="-3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97FD073-9B8F-18F4-B2CA-27BAE83D2ADA}"/>
                  </a:ext>
                </a:extLst>
              </p:cNvPr>
              <p:cNvSpPr txBox="1"/>
              <p:nvPr/>
            </p:nvSpPr>
            <p:spPr>
              <a:xfrm>
                <a:off x="1465138" y="2309344"/>
                <a:ext cx="12477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ea typeface="Cambria Math" panose="02040503050406030204" pitchFamily="18" charset="0"/>
                            </a:rPr>
                            <m:t>𝑚</m:t>
                          </m:r>
                        </m:sup>
                      </m:sSup>
                    </m:oMath>
                  </m:oMathPara>
                </a14:m>
                <a:endParaRPr lang="en-US" sz="2800" dirty="0"/>
              </a:p>
            </p:txBody>
          </p:sp>
        </mc:Choice>
        <mc:Fallback>
          <p:sp>
            <p:nvSpPr>
              <p:cNvPr id="20" name="TextBox 19">
                <a:extLst>
                  <a:ext uri="{FF2B5EF4-FFF2-40B4-BE49-F238E27FC236}">
                    <a16:creationId xmlns:a16="http://schemas.microsoft.com/office/drawing/2014/main" id="{997FD073-9B8F-18F4-B2CA-27BAE83D2ADA}"/>
                  </a:ext>
                </a:extLst>
              </p:cNvPr>
              <p:cNvSpPr txBox="1">
                <a:spLocks noRot="1" noChangeAspect="1" noMove="1" noResize="1" noEditPoints="1" noAdjustHandles="1" noChangeArrowheads="1" noChangeShapeType="1" noTextEdit="1"/>
              </p:cNvSpPr>
              <p:nvPr/>
            </p:nvSpPr>
            <p:spPr>
              <a:xfrm>
                <a:off x="1465138" y="2309344"/>
                <a:ext cx="1247714" cy="430887"/>
              </a:xfrm>
              <a:prstGeom prst="rect">
                <a:avLst/>
              </a:prstGeom>
              <a:blipFill>
                <a:blip r:embed="rId21"/>
                <a:stretch>
                  <a:fillRect l="-3030"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DCBC3C3-5362-1B9E-CC6B-1E5E899AC059}"/>
                  </a:ext>
                </a:extLst>
              </p:cNvPr>
              <p:cNvSpPr txBox="1"/>
              <p:nvPr/>
            </p:nvSpPr>
            <p:spPr>
              <a:xfrm>
                <a:off x="3131257" y="2311906"/>
                <a:ext cx="29220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𝐷𝑖𝑟𝑖𝑐h𝑙𝑒𝑡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𝜃</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oMath>
                  </m:oMathPara>
                </a14:m>
                <a:endParaRPr lang="en-US" dirty="0"/>
              </a:p>
            </p:txBody>
          </p:sp>
        </mc:Choice>
        <mc:Fallback>
          <p:sp>
            <p:nvSpPr>
              <p:cNvPr id="10" name="TextBox 9">
                <a:extLst>
                  <a:ext uri="{FF2B5EF4-FFF2-40B4-BE49-F238E27FC236}">
                    <a16:creationId xmlns:a16="http://schemas.microsoft.com/office/drawing/2014/main" id="{EDCBC3C3-5362-1B9E-CC6B-1E5E899AC059}"/>
                  </a:ext>
                </a:extLst>
              </p:cNvPr>
              <p:cNvSpPr txBox="1">
                <a:spLocks noRot="1" noChangeAspect="1" noMove="1" noResize="1" noEditPoints="1" noAdjustHandles="1" noChangeArrowheads="1" noChangeShapeType="1" noTextEdit="1"/>
              </p:cNvSpPr>
              <p:nvPr/>
            </p:nvSpPr>
            <p:spPr>
              <a:xfrm>
                <a:off x="3131257" y="2311906"/>
                <a:ext cx="2922017" cy="369332"/>
              </a:xfrm>
              <a:prstGeom prst="rect">
                <a:avLst/>
              </a:prstGeom>
              <a:blipFill>
                <a:blip r:embed="rId22"/>
                <a:stretch>
                  <a:fillRect l="-1732" b="-29032"/>
                </a:stretch>
              </a:blipFill>
            </p:spPr>
            <p:txBody>
              <a:bodyPr/>
              <a:lstStyle/>
              <a:p>
                <a:r>
                  <a:rPr lang="en-US">
                    <a:noFill/>
                  </a:rPr>
                  <a:t> </a:t>
                </a:r>
              </a:p>
            </p:txBody>
          </p:sp>
        </mc:Fallback>
      </mc:AlternateContent>
      <p:sp>
        <p:nvSpPr>
          <p:cNvPr id="31" name="Right Arrow 30">
            <a:extLst>
              <a:ext uri="{FF2B5EF4-FFF2-40B4-BE49-F238E27FC236}">
                <a16:creationId xmlns:a16="http://schemas.microsoft.com/office/drawing/2014/main" id="{7087F572-E3AF-1C2F-B96D-A7E0D1544D2C}"/>
              </a:ext>
            </a:extLst>
          </p:cNvPr>
          <p:cNvSpPr/>
          <p:nvPr/>
        </p:nvSpPr>
        <p:spPr bwMode="auto">
          <a:xfrm rot="5400000">
            <a:off x="4414985" y="2637073"/>
            <a:ext cx="488396" cy="558800"/>
          </a:xfrm>
          <a:prstGeom prs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F78F7FC-CEC1-BFBF-8D98-DF973CAD204F}"/>
                  </a:ext>
                </a:extLst>
              </p:cNvPr>
              <p:cNvSpPr txBox="1"/>
              <p:nvPr/>
            </p:nvSpPr>
            <p:spPr>
              <a:xfrm>
                <a:off x="7194886" y="5745338"/>
                <a:ext cx="7080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𝑒𝑥</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m:rPr>
                              <m:sty m:val="p"/>
                            </m:rPr>
                            <a:rPr lang="en-US" sz="2000" b="0" i="0" smtClean="0">
                              <a:latin typeface="Cambria Math" panose="02040503050406030204" pitchFamily="18" charset="0"/>
                            </a:rPr>
                            <m:t>Δ</m:t>
                          </m:r>
                        </m:e>
                        <m:sup>
                          <m:r>
                            <a:rPr lang="en-US" sz="2000" b="0" i="1" smtClean="0">
                              <a:latin typeface="Cambria Math" panose="02040503050406030204" pitchFamily="18" charset="0"/>
                            </a:rPr>
                            <m:t>2</m:t>
                          </m:r>
                        </m:sup>
                      </m:sSup>
                    </m:oMath>
                  </m:oMathPara>
                </a14:m>
                <a:endParaRPr lang="en-US" sz="2000" dirty="0"/>
              </a:p>
            </p:txBody>
          </p:sp>
        </mc:Choice>
        <mc:Fallback>
          <p:sp>
            <p:nvSpPr>
              <p:cNvPr id="30" name="TextBox 29">
                <a:extLst>
                  <a:ext uri="{FF2B5EF4-FFF2-40B4-BE49-F238E27FC236}">
                    <a16:creationId xmlns:a16="http://schemas.microsoft.com/office/drawing/2014/main" id="{5F78F7FC-CEC1-BFBF-8D98-DF973CAD204F}"/>
                  </a:ext>
                </a:extLst>
              </p:cNvPr>
              <p:cNvSpPr txBox="1">
                <a:spLocks noRot="1" noChangeAspect="1" noMove="1" noResize="1" noEditPoints="1" noAdjustHandles="1" noChangeArrowheads="1" noChangeShapeType="1" noTextEdit="1"/>
              </p:cNvSpPr>
              <p:nvPr/>
            </p:nvSpPr>
            <p:spPr>
              <a:xfrm>
                <a:off x="7194886" y="5745338"/>
                <a:ext cx="708014" cy="307777"/>
              </a:xfrm>
              <a:prstGeom prst="rect">
                <a:avLst/>
              </a:prstGeom>
              <a:blipFill>
                <a:blip r:embed="rId23"/>
                <a:stretch>
                  <a:fillRect l="-3509" t="-4000" r="-1754" b="-4000"/>
                </a:stretch>
              </a:blipFill>
            </p:spPr>
            <p:txBody>
              <a:bodyPr/>
              <a:lstStyle/>
              <a:p>
                <a:r>
                  <a:rPr lang="en-US">
                    <a:noFill/>
                  </a:rPr>
                  <a:t> </a:t>
                </a:r>
              </a:p>
            </p:txBody>
          </p:sp>
        </mc:Fallback>
      </mc:AlternateContent>
    </p:spTree>
    <p:extLst>
      <p:ext uri="{BB962C8B-B14F-4D97-AF65-F5344CB8AC3E}">
        <p14:creationId xmlns:p14="http://schemas.microsoft.com/office/powerpoint/2010/main" val="310536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2"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HD:Applications:Microsoft Office X:Templates:Presentations:Designs:Blank Presentation</Template>
  <TotalTime>22793</TotalTime>
  <Words>3649</Words>
  <Application>Microsoft Macintosh PowerPoint</Application>
  <PresentationFormat>On-screen Show (4:3)</PresentationFormat>
  <Paragraphs>887</Paragraphs>
  <Slides>59</Slides>
  <Notes>59</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Cambria Math</vt:lpstr>
      <vt:lpstr>Courier</vt:lpstr>
      <vt:lpstr>Courier New</vt:lpstr>
      <vt:lpstr>Helvetica</vt:lpstr>
      <vt:lpstr>Times</vt:lpstr>
      <vt:lpstr>Blank Presentation</vt:lpstr>
      <vt:lpstr>Charting a Harsh Bayesian Landscape</vt:lpstr>
      <vt:lpstr>Charting a Harsh Bayesian Landscape</vt:lpstr>
      <vt:lpstr>Charting a Harsh  Bayesian Landscape</vt:lpstr>
      <vt:lpstr>Problem Statement: Composition with UQ</vt:lpstr>
      <vt:lpstr>Problem Statement: Composition with UQ</vt:lpstr>
      <vt:lpstr>Problem Statement: Composition with UQ</vt:lpstr>
      <vt:lpstr>Problem Statement: Composition with UQ</vt:lpstr>
      <vt:lpstr>Problem Statement: Composition with UQ</vt:lpstr>
      <vt:lpstr>Problem Statement: Composition with UQ</vt:lpstr>
      <vt:lpstr>Problem Statement: Composition with UQ</vt:lpstr>
      <vt:lpstr>UQ: Bayesian Neural Networks</vt:lpstr>
      <vt:lpstr>UQ: Bayesian Neural Networks</vt:lpstr>
      <vt:lpstr>UQ: Bayesian Neural Networks</vt:lpstr>
      <vt:lpstr>UQ: Bayesian Neural Networks</vt:lpstr>
      <vt:lpstr>UQ: Bayesian Neural Networks</vt:lpstr>
      <vt:lpstr>Priors: Bayesian Neural Networks</vt:lpstr>
      <vt:lpstr>Priors: Bayesian Neural Networks</vt:lpstr>
      <vt:lpstr>Side note: Symmetries in the Loss Landscape</vt:lpstr>
      <vt:lpstr>PowerPoint Presentation</vt:lpstr>
      <vt:lpstr>PowerPoint Presentation</vt:lpstr>
      <vt:lpstr>MCMC: Random Walk,  P(θ|θ′)=IsoNormal(θ,σ^2)</vt:lpstr>
      <vt:lpstr>HMC: Hamiltonian MC, H(θ,φ)=-log⁡〖(P(φ│θ))〗-log⁡〖(T(〗 θ))</vt:lpstr>
      <vt:lpstr>MCMC: Analyzing Horseshoe HMC</vt:lpstr>
      <vt:lpstr>MCMC: Analyzing Horseshoe HMC</vt:lpstr>
      <vt:lpstr>MCMC: Analyzing Horseshoe HMC</vt:lpstr>
      <vt:lpstr>MCMC: Analyzing Horseshoe HMC</vt:lpstr>
      <vt:lpstr>MCMC: Analyzing Horseshoe HMC</vt:lpstr>
      <vt:lpstr>MCMC: Analyzing Horseshoe HMC</vt:lpstr>
      <vt:lpstr>MCMC: Analyzing Horseshoe HMC</vt:lpstr>
      <vt:lpstr>MCMC: Analyzing Horseshoe HMC</vt:lpstr>
      <vt:lpstr>MCMC: Analyzing Horseshoe HMC</vt:lpstr>
      <vt:lpstr>MCMC: Analyzing Horseshoe HMC</vt:lpstr>
      <vt:lpstr>MCMC: Analyzing Horseshoe HMC</vt:lpstr>
      <vt:lpstr>MCMC: Analyzing Horseshoe HMC</vt:lpstr>
      <vt:lpstr>MCMC: Analyzing Horseshoe HMC</vt:lpstr>
      <vt:lpstr>DNN: Bagging some peaks</vt:lpstr>
      <vt:lpstr>BNN: Early forays</vt:lpstr>
      <vt:lpstr>BNN: Early forays</vt:lpstr>
      <vt:lpstr>Questions?</vt:lpstr>
      <vt:lpstr>Preliminary: Bayesian Linear Regression</vt:lpstr>
      <vt:lpstr>Preliminary: Bayesian Linear Regression</vt:lpstr>
      <vt:lpstr>Preliminary: Bayesian Linear Regression</vt:lpstr>
      <vt:lpstr>Preliminary: Bayesian Linear Regression</vt:lpstr>
      <vt:lpstr>Preliminary: Bayesian Linear Regression</vt:lpstr>
      <vt:lpstr>Preliminary: Bayesian Linear Regression</vt:lpstr>
      <vt:lpstr>Preliminary: Bayesian Linear Regression</vt:lpstr>
      <vt:lpstr>UQ: Bayesian Neural Networks</vt:lpstr>
      <vt:lpstr>UQ: Bayesian Neural Networks</vt:lpstr>
      <vt:lpstr>UQ: Bayesian Neural Networks</vt:lpstr>
      <vt:lpstr>UQ: Bayesian Neural Networks</vt:lpstr>
      <vt:lpstr>UQ: Bayesian Neural Networks</vt:lpstr>
      <vt:lpstr>UQ: Bayesian Neural Networks</vt:lpstr>
      <vt:lpstr>UQ: Bayesian Neural Networks</vt:lpstr>
      <vt:lpstr>UQ: Bayesian Neural Networks</vt:lpstr>
      <vt:lpstr>UQ: Bayesian Neural Networks</vt:lpstr>
      <vt:lpstr>So: What are BNNs good for?</vt:lpstr>
      <vt:lpstr>So: What are BNNs good for?</vt:lpstr>
      <vt:lpstr>So: What are BNNs good for?</vt:lpstr>
      <vt:lpstr>So: What are BNNs good for?</vt:lpstr>
    </vt:vector>
  </TitlesOfParts>
  <Company>LANL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 1</dc:creator>
  <cp:lastModifiedBy>Arnold, Andrew M - (andrewarnold)</cp:lastModifiedBy>
  <cp:revision>41</cp:revision>
  <dcterms:created xsi:type="dcterms:W3CDTF">2004-05-06T18:09:09Z</dcterms:created>
  <dcterms:modified xsi:type="dcterms:W3CDTF">2023-08-03T15:15:18Z</dcterms:modified>
</cp:coreProperties>
</file>